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9" r:id="rId1"/>
    <p:sldMasterId id="2147484095" r:id="rId2"/>
    <p:sldMasterId id="2147485128" r:id="rId3"/>
    <p:sldMasterId id="2147485140" r:id="rId4"/>
    <p:sldMasterId id="2147485153" r:id="rId5"/>
    <p:sldMasterId id="2147485166" r:id="rId6"/>
  </p:sldMasterIdLst>
  <p:notesMasterIdLst>
    <p:notesMasterId r:id="rId62"/>
  </p:notesMasterIdLst>
  <p:handoutMasterIdLst>
    <p:handoutMasterId r:id="rId63"/>
  </p:handoutMasterIdLst>
  <p:sldIdLst>
    <p:sldId id="522" r:id="rId7"/>
    <p:sldId id="525" r:id="rId8"/>
    <p:sldId id="541" r:id="rId9"/>
    <p:sldId id="542" r:id="rId10"/>
    <p:sldId id="543" r:id="rId11"/>
    <p:sldId id="544" r:id="rId12"/>
    <p:sldId id="545" r:id="rId13"/>
    <p:sldId id="546" r:id="rId14"/>
    <p:sldId id="547" r:id="rId15"/>
    <p:sldId id="548" r:id="rId16"/>
    <p:sldId id="549" r:id="rId17"/>
    <p:sldId id="550" r:id="rId18"/>
    <p:sldId id="551" r:id="rId19"/>
    <p:sldId id="552" r:id="rId20"/>
    <p:sldId id="553" r:id="rId21"/>
    <p:sldId id="554" r:id="rId22"/>
    <p:sldId id="560" r:id="rId23"/>
    <p:sldId id="555" r:id="rId24"/>
    <p:sldId id="556" r:id="rId25"/>
    <p:sldId id="557" r:id="rId26"/>
    <p:sldId id="558" r:id="rId27"/>
    <p:sldId id="559" r:id="rId28"/>
    <p:sldId id="561" r:id="rId29"/>
    <p:sldId id="562" r:id="rId30"/>
    <p:sldId id="564" r:id="rId31"/>
    <p:sldId id="565" r:id="rId32"/>
    <p:sldId id="566" r:id="rId33"/>
    <p:sldId id="567" r:id="rId34"/>
    <p:sldId id="568" r:id="rId35"/>
    <p:sldId id="569" r:id="rId36"/>
    <p:sldId id="570" r:id="rId37"/>
    <p:sldId id="571" r:id="rId38"/>
    <p:sldId id="572" r:id="rId39"/>
    <p:sldId id="573" r:id="rId40"/>
    <p:sldId id="574" r:id="rId41"/>
    <p:sldId id="575" r:id="rId42"/>
    <p:sldId id="576" r:id="rId43"/>
    <p:sldId id="577" r:id="rId44"/>
    <p:sldId id="578" r:id="rId45"/>
    <p:sldId id="563" r:id="rId46"/>
    <p:sldId id="526" r:id="rId47"/>
    <p:sldId id="528" r:id="rId48"/>
    <p:sldId id="529" r:id="rId49"/>
    <p:sldId id="530" r:id="rId50"/>
    <p:sldId id="531" r:id="rId51"/>
    <p:sldId id="532" r:id="rId52"/>
    <p:sldId id="533" r:id="rId53"/>
    <p:sldId id="534" r:id="rId54"/>
    <p:sldId id="535" r:id="rId55"/>
    <p:sldId id="536" r:id="rId56"/>
    <p:sldId id="537" r:id="rId57"/>
    <p:sldId id="538" r:id="rId58"/>
    <p:sldId id="539" r:id="rId59"/>
    <p:sldId id="540" r:id="rId60"/>
    <p:sldId id="524" r:id="rId61"/>
  </p:sldIdLst>
  <p:sldSz cx="9144000" cy="6858000" type="screen4x3"/>
  <p:notesSz cx="9926638" cy="6797675"/>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8296"/>
    <a:srgbClr val="C9D652"/>
    <a:srgbClr val="CAD652"/>
    <a:srgbClr val="8E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838" autoAdjust="0"/>
    <p:restoredTop sz="94590" autoAdjust="0"/>
  </p:normalViewPr>
  <p:slideViewPr>
    <p:cSldViewPr>
      <p:cViewPr varScale="1">
        <p:scale>
          <a:sx n="45" d="100"/>
          <a:sy n="45" d="100"/>
        </p:scale>
        <p:origin x="158" y="24"/>
      </p:cViewPr>
      <p:guideLst>
        <p:guide orient="horz" pos="2160"/>
        <p:guide pos="2880"/>
      </p:guideLst>
    </p:cSldViewPr>
  </p:slideViewPr>
  <p:outlineViewPr>
    <p:cViewPr>
      <p:scale>
        <a:sx n="33" d="100"/>
        <a:sy n="33" d="100"/>
      </p:scale>
      <p:origin x="0" y="2347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de-AT"/>
          </a:p>
        </p:txBody>
      </p:sp>
      <p:sp>
        <p:nvSpPr>
          <p:cNvPr id="3" name="Datumsplatzhalter 2"/>
          <p:cNvSpPr>
            <a:spLocks noGrp="1"/>
          </p:cNvSpPr>
          <p:nvPr>
            <p:ph type="dt" sz="quarter" idx="1"/>
          </p:nvPr>
        </p:nvSpPr>
        <p:spPr>
          <a:xfrm>
            <a:off x="5621338" y="0"/>
            <a:ext cx="4303712" cy="339725"/>
          </a:xfrm>
          <a:prstGeom prst="rect">
            <a:avLst/>
          </a:prstGeom>
        </p:spPr>
        <p:txBody>
          <a:bodyPr vert="horz" lIns="91440" tIns="45720" rIns="91440" bIns="45720" rtlCol="0"/>
          <a:lstStyle>
            <a:lvl1pPr algn="r">
              <a:defRPr sz="1200">
                <a:latin typeface="Arial" charset="0"/>
                <a:cs typeface="Arial" charset="0"/>
              </a:defRPr>
            </a:lvl1pPr>
          </a:lstStyle>
          <a:p>
            <a:pPr>
              <a:defRPr/>
            </a:pPr>
            <a:fld id="{097CBA26-9482-4CEA-906E-8053639767A6}" type="datetimeFigureOut">
              <a:rPr lang="de-DE"/>
              <a:pPr>
                <a:defRPr/>
              </a:pPr>
              <a:t>26.06.2018</a:t>
            </a:fld>
            <a:endParaRPr lang="de-AT"/>
          </a:p>
        </p:txBody>
      </p:sp>
      <p:sp>
        <p:nvSpPr>
          <p:cNvPr id="4" name="Fußzeilenplatzhalter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de-AT"/>
          </a:p>
        </p:txBody>
      </p:sp>
      <p:sp>
        <p:nvSpPr>
          <p:cNvPr id="5" name="Foliennummernplatzhalter 4"/>
          <p:cNvSpPr>
            <a:spLocks noGrp="1"/>
          </p:cNvSpPr>
          <p:nvPr>
            <p:ph type="sldNum" sz="quarter" idx="3"/>
          </p:nvPr>
        </p:nvSpPr>
        <p:spPr>
          <a:xfrm>
            <a:off x="5621338" y="6456363"/>
            <a:ext cx="4303712" cy="339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2D45816-3776-434A-9F9C-3779FE77ACDE}" type="slidenum">
              <a:rPr lang="de-AT" altLang="de-DE"/>
              <a:pPr/>
              <a:t>‹Nr.›</a:t>
            </a:fld>
            <a:endParaRPr lang="de-AT" altLang="de-DE"/>
          </a:p>
        </p:txBody>
      </p:sp>
    </p:spTree>
    <p:extLst>
      <p:ext uri="{BB962C8B-B14F-4D97-AF65-F5344CB8AC3E}">
        <p14:creationId xmlns:p14="http://schemas.microsoft.com/office/powerpoint/2010/main" val="2821936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125" cy="3397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p:cNvSpPr>
            <a:spLocks noGrp="1"/>
          </p:cNvSpPr>
          <p:nvPr>
            <p:ph type="dt" idx="1"/>
          </p:nvPr>
        </p:nvSpPr>
        <p:spPr>
          <a:xfrm>
            <a:off x="5621338" y="0"/>
            <a:ext cx="4303712" cy="3397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36E7AF2-4059-4652-9EA5-8DBDEB89BCA4}" type="datetimeFigureOut">
              <a:rPr lang="de-DE"/>
              <a:pPr>
                <a:defRPr/>
              </a:pPr>
              <a:t>26.06.2018</a:t>
            </a:fld>
            <a:endParaRPr lang="de-AT"/>
          </a:p>
        </p:txBody>
      </p:sp>
      <p:sp>
        <p:nvSpPr>
          <p:cNvPr id="4" name="Folienbildplatzhalt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de-AT" noProof="0" smtClean="0"/>
          </a:p>
        </p:txBody>
      </p:sp>
      <p:sp>
        <p:nvSpPr>
          <p:cNvPr id="5" name="Notizenplatzhalter 4"/>
          <p:cNvSpPr>
            <a:spLocks noGrp="1"/>
          </p:cNvSpPr>
          <p:nvPr>
            <p:ph type="body" sz="quarter" idx="3"/>
          </p:nvPr>
        </p:nvSpPr>
        <p:spPr>
          <a:xfrm>
            <a:off x="992188" y="3228975"/>
            <a:ext cx="7942262" cy="3059113"/>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AT" noProof="0" smtClean="0"/>
          </a:p>
        </p:txBody>
      </p:sp>
      <p:sp>
        <p:nvSpPr>
          <p:cNvPr id="6" name="Fußzeilenplatzhalter 5"/>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7" name="Foliennummernplatzhalter 6"/>
          <p:cNvSpPr>
            <a:spLocks noGrp="1"/>
          </p:cNvSpPr>
          <p:nvPr>
            <p:ph type="sldNum" sz="quarter" idx="5"/>
          </p:nvPr>
        </p:nvSpPr>
        <p:spPr>
          <a:xfrm>
            <a:off x="5621338" y="6456363"/>
            <a:ext cx="4303712" cy="3397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1E57155-F7F6-434D-A5C6-82521C945067}" type="slidenum">
              <a:rPr lang="de-AT" altLang="de-DE"/>
              <a:pPr/>
              <a:t>‹Nr.›</a:t>
            </a:fld>
            <a:endParaRPr lang="de-AT" altLang="de-DE"/>
          </a:p>
        </p:txBody>
      </p:sp>
    </p:spTree>
    <p:extLst>
      <p:ext uri="{BB962C8B-B14F-4D97-AF65-F5344CB8AC3E}">
        <p14:creationId xmlns:p14="http://schemas.microsoft.com/office/powerpoint/2010/main" val="2010821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xfrm>
            <a:off x="3263900" y="509588"/>
            <a:ext cx="3400425"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Möchte Sie ganz herzlichen nun zum zweiten Teil der Vorträge begrüßen:</a:t>
            </a:r>
          </a:p>
          <a:p>
            <a:endParaRPr lang="de-DE" altLang="de-DE" smtClean="0"/>
          </a:p>
          <a:p>
            <a:r>
              <a:rPr lang="de-DE" altLang="de-DE" smtClean="0"/>
              <a:t>.. Wo wir uns vor allem näher mit der Ernährung beschäftigen werden!</a:t>
            </a:r>
          </a:p>
          <a:p>
            <a:endParaRPr lang="de-DE" altLang="de-DE" smtClean="0"/>
          </a:p>
          <a:p>
            <a:r>
              <a:rPr lang="de-DE" altLang="de-DE" smtClean="0"/>
              <a:t>Was versteht man unter gesundem Essen – </a:t>
            </a:r>
            <a:r>
              <a:rPr lang="de-DE" altLang="de-DE" b="1" smtClean="0"/>
              <a:t>Welche Gedanken und Gefühle entstehen bei ihnen, wenn Sie an Ernährung denken? </a:t>
            </a:r>
            <a:r>
              <a:rPr lang="de-DE" altLang="de-DE" smtClean="0"/>
              <a:t>Was fällt ihnen dazu ein? Beschäftigt sie? </a:t>
            </a:r>
          </a:p>
          <a:p>
            <a:r>
              <a:rPr lang="de-DE" altLang="de-DE" smtClean="0"/>
              <a:t>Kommen ja oft so Gedanken auf wie: Was </a:t>
            </a:r>
            <a:r>
              <a:rPr lang="de-DE" altLang="de-DE" b="1" smtClean="0"/>
              <a:t>SOLL</a:t>
            </a:r>
            <a:r>
              <a:rPr lang="de-DE" altLang="de-DE" smtClean="0"/>
              <a:t> man essen.. Was </a:t>
            </a:r>
            <a:r>
              <a:rPr lang="de-DE" altLang="de-DE" b="1" smtClean="0"/>
              <a:t>MAG</a:t>
            </a:r>
            <a:r>
              <a:rPr lang="de-DE" altLang="de-DE" smtClean="0"/>
              <a:t> man essen? Was </a:t>
            </a:r>
            <a:r>
              <a:rPr lang="de-DE" altLang="de-DE" b="1" smtClean="0"/>
              <a:t>KANN</a:t>
            </a:r>
            <a:r>
              <a:rPr lang="de-DE" altLang="de-DE" smtClean="0"/>
              <a:t> man essen?</a:t>
            </a:r>
          </a:p>
          <a:p>
            <a:endParaRPr lang="de-DE" altLang="de-DE" smtClean="0"/>
          </a:p>
          <a:p>
            <a:endParaRPr lang="de-DE"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Warum fällt es Menschen, trotz des Vorsatzes gesund zu essen, so schwer, genau dies zu tun? Nun, man weiß mittlerweile,</a:t>
            </a:r>
            <a:r>
              <a:rPr lang="de-DE" baseline="0" dirty="0" smtClean="0"/>
              <a:t> dass der Mensch nicht rein vernunftgesteuert ist. Unsere Entscheidungen unterliegen zahlreichen emotionalen und unbewussten Einflüssen, auch von der Entscheidungssituation selbst.</a:t>
            </a:r>
          </a:p>
          <a:p>
            <a:endParaRPr lang="de-DE" baseline="0" dirty="0" smtClean="0"/>
          </a:p>
          <a:p>
            <a:r>
              <a:rPr lang="de-DE" baseline="0" dirty="0" smtClean="0"/>
              <a:t>Die heutige Ernährungsumwelt ist mit ihren unzähligen Wahlmöglichkeiten so kompliziert, dass wir häufig Entscheidungshilfen brauchen. Allein in Supermärkten haben wir die Auswahl unter bis zu 25.000 Lebensmitteln! Pro Tag müssen wir beim Essen und Trinken schätzungsweise mehr als 200 Entscheidungen treffen, was Art und Menge angeht, ohne dass uns dies bewusst ist. </a:t>
            </a:r>
          </a:p>
          <a:p>
            <a:endParaRPr lang="de-DE" baseline="0" dirty="0" smtClean="0"/>
          </a:p>
          <a:p>
            <a:r>
              <a:rPr lang="de-DE" baseline="0" dirty="0" smtClean="0"/>
              <a:t>Würden wir jedes Mal bewusst Entscheidungen fällen, orientiert an langfristigen Gesundheitszielen, würde uns dies heillos überfordern. Daher schalten wir quasi „auf Autopilot“ und treffen Entscheidungen unbewusst, intuitiv, „aus dem Bauch heraus“, gewohnheitsmäßig („mittags nehme ich immer Kuchen als Dessert“) und zum kurzfristigen Lustgewinn („jetzt habe ich Gusto auf Eiscreme“). </a:t>
            </a:r>
          </a:p>
          <a:p>
            <a:r>
              <a:rPr lang="de-DE" baseline="0" dirty="0" smtClean="0"/>
              <a:t>Leider seltener orientiert an langfristigen Zielen und Vorhaben (Gewicht reduzieren; insgesamt gesünder essen)</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37D91-1ECD-D84E-A1FA-D9409502EE6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723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Genau diesen</a:t>
            </a:r>
            <a:r>
              <a:rPr lang="de-DE" baseline="0" dirty="0" smtClean="0"/>
              <a:t> Autopiloten nutzt der </a:t>
            </a:r>
            <a:r>
              <a:rPr lang="de-DE" baseline="0" dirty="0" err="1" smtClean="0"/>
              <a:t>Nudging</a:t>
            </a:r>
            <a:r>
              <a:rPr lang="de-DE" baseline="0" dirty="0" smtClean="0"/>
              <a:t>-Ansatz.</a:t>
            </a:r>
          </a:p>
          <a:p>
            <a:r>
              <a:rPr lang="de-DE" baseline="0" dirty="0" smtClean="0"/>
              <a:t>Er spricht das automatisierte Entscheidungssystem an und lenkt bzw. stupst das Verhalten in die richtige Richtung. </a:t>
            </a:r>
          </a:p>
          <a:p>
            <a:endParaRPr lang="de-DE" baseline="0" dirty="0" smtClean="0"/>
          </a:p>
          <a:p>
            <a:r>
              <a:rPr lang="de-DE" baseline="0" dirty="0" err="1" smtClean="0"/>
              <a:t>Nudging</a:t>
            </a:r>
            <a:r>
              <a:rPr lang="de-DE" baseline="0" dirty="0" smtClean="0"/>
              <a:t> bietet gezielt Informationen an und strukturiert Entscheidungsumwelten vor.</a:t>
            </a:r>
            <a:endParaRPr lang="de-DE" dirty="0" smtClean="0"/>
          </a:p>
          <a:p>
            <a:endParaRPr lang="de-DE" dirty="0" smtClean="0"/>
          </a:p>
          <a:p>
            <a:r>
              <a:rPr lang="de-DE" dirty="0" smtClean="0"/>
              <a:t>Weil die heutige Ernährungsumwelt durch</a:t>
            </a:r>
            <a:r>
              <a:rPr lang="de-DE" baseline="0" dirty="0" smtClean="0"/>
              <a:t> die unzähligen Wahlmöglichkeiten so kompliziert geworden ist, brauchen wir häufig Entscheidungshilfen. </a:t>
            </a:r>
          </a:p>
          <a:p>
            <a:r>
              <a:rPr lang="de-DE" baseline="0" dirty="0" smtClean="0"/>
              <a:t>Ernährung zählt zu den komplexesten Entscheidungssituationen.</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37D91-1ECD-D84E-A1FA-D9409502EE6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038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Portionsgrößen beeinflussen, wie viel wir essen. Aus Beobachtungsstudien</a:t>
            </a:r>
            <a:r>
              <a:rPr lang="de-DE" baseline="0" dirty="0" smtClean="0"/>
              <a:t> weiß man, dass wir dazu tendieren, den Teller leer zu essen und das Glas leer zu trinken. Tellergrößen beeinflussen den eigenen Konsum sehr stark.</a:t>
            </a:r>
          </a:p>
          <a:p>
            <a:endParaRPr lang="de-DE" baseline="0" dirty="0" smtClean="0"/>
          </a:p>
          <a:p>
            <a:r>
              <a:rPr lang="de-DE" dirty="0" smtClean="0"/>
              <a:t>Kleinere</a:t>
            </a:r>
            <a:r>
              <a:rPr lang="de-DE" baseline="0" dirty="0" smtClean="0"/>
              <a:t> Tablets und kleinere Teller regen zu kleineren Portionen an. Kleinere Portion sehen am kleineren Teller optisch nicht weniger aus, weil er gleich gefüllt wirkt.</a:t>
            </a:r>
          </a:p>
          <a:p>
            <a:endParaRPr lang="de-DE" baseline="0" dirty="0" smtClean="0"/>
          </a:p>
          <a:p>
            <a:r>
              <a:rPr lang="de-DE" baseline="0" dirty="0" smtClean="0"/>
              <a:t>In der Cafeteria des Onlinegiganten Google weisen Schilder darauf hin, dass „Menschen, die große Teller wählen, dazu tendieren, mehr zu essen“. Kein Google-Mitarbeiter will nun mit großen Tellern gesehen werden.</a:t>
            </a:r>
            <a:endParaRPr lang="de-DE" dirty="0" smtClean="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37D91-1ECD-D84E-A1FA-D9409502EE6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856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Diese</a:t>
            </a:r>
            <a:r>
              <a:rPr lang="de-DE" baseline="0" dirty="0" smtClean="0"/>
              <a:t> Maßnahme zielt darauf ab, den Verzehr von wünschenswerten Speisen oder Getränken attraktiver wirken zu lassen.</a:t>
            </a:r>
          </a:p>
          <a:p>
            <a:endParaRPr lang="de-DE" baseline="0" dirty="0" smtClean="0"/>
          </a:p>
          <a:p>
            <a:r>
              <a:rPr lang="de-DE" baseline="0" dirty="0" smtClean="0"/>
              <a:t>So zeigte die Veränderung der visuellen Präsentation bei den Brötchen einen signifikanten Effekt auf deren Verzehrmenge.</a:t>
            </a:r>
          </a:p>
          <a:p>
            <a:endParaRPr lang="de-DE" baseline="0" dirty="0" smtClean="0"/>
          </a:p>
          <a:p>
            <a:r>
              <a:rPr lang="de-DE" baseline="0" dirty="0" smtClean="0"/>
              <a:t>In einer einwöchigen Studie an fünf Grundschulen konnte gezeigt werden, dass sich der Verzehr von Karotten verdoppelte, wenn sie als „X-</a:t>
            </a:r>
            <a:r>
              <a:rPr lang="de-DE" baseline="0" dirty="0" err="1" smtClean="0"/>
              <a:t>ray</a:t>
            </a:r>
            <a:r>
              <a:rPr lang="de-DE" baseline="0" dirty="0" smtClean="0"/>
              <a:t> Vision </a:t>
            </a:r>
            <a:r>
              <a:rPr lang="de-DE" baseline="0" dirty="0" err="1" smtClean="0"/>
              <a:t>Carrots</a:t>
            </a:r>
            <a:r>
              <a:rPr lang="de-DE" baseline="0" dirty="0" smtClean="0"/>
              <a:t>“ im Vergleich zu „Food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day</a:t>
            </a:r>
            <a:r>
              <a:rPr lang="de-DE" baseline="0" dirty="0" smtClean="0"/>
              <a:t>“ oder ohne Bezeichnung deklariert wurden.</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37D91-1ECD-D84E-A1FA-D9409502EE6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337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37D91-1ECD-D84E-A1FA-D9409502EE6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365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37D91-1ECD-D84E-A1FA-D9409502EE6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921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 einmonatiges Feldexperiment zeigte, dass vorgeschnittene Äpfel,</a:t>
            </a:r>
            <a:r>
              <a:rPr lang="de-DE" baseline="0" dirty="0" smtClean="0"/>
              <a:t> die in einer Schulkantine zum Mittagessen angeboten wurden, beliebter sind als ganze Äpfel.</a:t>
            </a:r>
          </a:p>
          <a:p>
            <a:r>
              <a:rPr lang="de-DE" baseline="0" dirty="0" smtClean="0"/>
              <a:t>An dem Experiment beteiligten sich 6 Mittelschulen mit über 2000 Schülern. </a:t>
            </a:r>
          </a:p>
          <a:p>
            <a:r>
              <a:rPr lang="de-DE" baseline="0" dirty="0" smtClean="0"/>
              <a:t>Verglichen mit drei Kontrollschulen konnte der durchschnittliche tägliche Verkauf von durch das Vorschneiden in den drei Interventionsschulen signifikant um 71 % gesteigert werden. </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37D91-1ECD-D84E-A1FA-D9409502EE6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809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Eine Studie zeigte, dass eine gedämpfte Restaurantbeleuchtung im Vergleich mit einem helleren Ambiente zu einer signifikant höheren Kalorienaufnahme führt.</a:t>
            </a:r>
          </a:p>
          <a:p>
            <a:endParaRPr lang="de-DE" baseline="0" dirty="0" smtClean="0"/>
          </a:p>
          <a:p>
            <a:r>
              <a:rPr lang="de-DE" baseline="0" dirty="0" smtClean="0"/>
              <a:t>Solche Methoden nutzt auch das Marketing: Auch im Supermarkt ist der Obst-/Gemüsebereich ansprechend beleuchtet; oder die Fleischvitrine mit rötlichem Licht, um Fleisch optisch attraktiver darzustellen.</a:t>
            </a:r>
          </a:p>
          <a:p>
            <a:r>
              <a:rPr lang="de-DE" baseline="0" dirty="0" smtClean="0"/>
              <a:t>Hintergrundmusik, Beleuchtung, Farben beeinflussen Kaufentscheidungen – Beispiel Woche mit italienischer Musik in Weinabteilung – mehr ital. Weine gekauft, Woche mit dt. Schlagern in Weinabteilung – mehr Riesling gekauft</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37D91-1ECD-D84E-A1FA-D9409502EE6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091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r>
              <a:rPr lang="de-DE" dirty="0" smtClean="0"/>
              <a:t>Der Aufwand für die Beschaffung eines Lebensmittels oder einer Speise</a:t>
            </a:r>
            <a:r>
              <a:rPr lang="de-DE" baseline="0" dirty="0" smtClean="0"/>
              <a:t> kann die Präferenz und die Konsummenge beeinflussen.</a:t>
            </a:r>
          </a:p>
          <a:p>
            <a:r>
              <a:rPr lang="de-DE" baseline="0" dirty="0" smtClean="0"/>
              <a:t>Studien zeigen, dass dass weniger wünschenswerte Lebensmittel weniger häufig verzehrt werden, wenn sie eine größere Entfernung zum Konsumenten aufweisen.</a:t>
            </a:r>
          </a:p>
          <a:p>
            <a:endParaRPr lang="de-DE" baseline="0" dirty="0" smtClean="0"/>
          </a:p>
          <a:p>
            <a:r>
              <a:rPr lang="de-DE" baseline="0" dirty="0" smtClean="0"/>
              <a:t>Menschen tendieren außerdem dazu, jene Speisen zu wählen, die sie als erstes erblicken.</a:t>
            </a:r>
          </a:p>
          <a:p>
            <a:r>
              <a:rPr lang="de-DE" baseline="0" dirty="0" smtClean="0"/>
              <a:t>Speisen, die sich am Anfang eines Buffets befinden, werden häufiger ausgewählt, als Alternativen, die </a:t>
            </a:r>
            <a:r>
              <a:rPr lang="de-DE" baseline="0" dirty="0" err="1" smtClean="0"/>
              <a:t>zB</a:t>
            </a:r>
            <a:r>
              <a:rPr lang="de-DE" baseline="0" dirty="0" smtClean="0"/>
              <a:t> am Buffetende platziert sind.</a:t>
            </a:r>
          </a:p>
          <a:p>
            <a:endParaRPr lang="de-DE" baseline="0" dirty="0" smtClean="0"/>
          </a:p>
          <a:p>
            <a:r>
              <a:rPr lang="de-DE" dirty="0" smtClean="0"/>
              <a:t>Wünschenswerte Speisen sollten an erster Stelle in</a:t>
            </a:r>
            <a:r>
              <a:rPr lang="de-DE" baseline="0" dirty="0" smtClean="0"/>
              <a:t> der Ausgabelinie angeboten werden.</a:t>
            </a:r>
          </a:p>
          <a:p>
            <a:r>
              <a:rPr lang="de-DE" baseline="0" dirty="0" smtClean="0"/>
              <a:t>Salattheken sind außerdem so positioniert, dass der Laufweg der Kunden automatisch an ihr vorbeiführt. Man kommt dem Salat-Angebot also nicht aus.</a:t>
            </a:r>
          </a:p>
          <a:p>
            <a:endParaRPr lang="de-DE" baseline="0" dirty="0" smtClean="0"/>
          </a:p>
          <a:p>
            <a:r>
              <a:rPr lang="de-DE" baseline="0" dirty="0" smtClean="0"/>
              <a:t>In der Begleitstudie zur amerikanischen Initiative „Smarter </a:t>
            </a:r>
            <a:r>
              <a:rPr lang="de-DE" baseline="0" dirty="0" err="1" smtClean="0"/>
              <a:t>Lunchrooms</a:t>
            </a:r>
            <a:r>
              <a:rPr lang="de-DE" baseline="0" dirty="0" smtClean="0"/>
              <a:t>“ erhöhte die attraktive Platzierung und Präsentation von Obst den Obstverkauf um über 100 %!</a:t>
            </a:r>
          </a:p>
          <a:p>
            <a:r>
              <a:rPr lang="de-DE" baseline="0" dirty="0" smtClean="0"/>
              <a:t>Salate bereits auf Tellern vorangerichtet, macht die Auswahl zu einem einfachen, raschen Griff.</a:t>
            </a:r>
            <a:endParaRPr lang="de-DE"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37D91-1ECD-D84E-A1FA-D9409502EE6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724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Wasserkonsum in einer Schule</a:t>
            </a:r>
            <a:r>
              <a:rPr lang="de-DE" baseline="0" dirty="0" smtClean="0"/>
              <a:t> durch das Aufstellen von Wasserspendern im Vergleich zur Kontrollschule um das 3-fache gestiegen ist.</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37D91-1ECD-D84E-A1FA-D9409502EE6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433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37D91-1ECD-D84E-A1FA-D9409502EE6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984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37D91-1ECD-D84E-A1FA-D9409502EE6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928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3407B35B-99A7-4064-8C80-47F01E71212F}" type="slidenum">
              <a:rPr lang="de-DE" altLang="de-DE" sz="1200">
                <a:solidFill>
                  <a:prstClr val="black"/>
                </a:solidFill>
              </a:rPr>
              <a:pPr/>
              <a:t>41</a:t>
            </a:fld>
            <a:endParaRPr lang="de-DE" altLang="de-DE" sz="1200">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1323552" y="3342190"/>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charset="0"/>
            </a:endParaRPr>
          </a:p>
          <a:p>
            <a:pPr eaLnBrk="1" hangingPunct="1"/>
            <a:endParaRPr lang="de-DE" altLang="de-DE" smtClean="0">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5383895F-8722-49D0-BC18-348E531257D5}" type="slidenum">
              <a:rPr lang="de-DE" altLang="de-DE" sz="1200">
                <a:solidFill>
                  <a:prstClr val="black"/>
                </a:solidFill>
              </a:rPr>
              <a:pPr/>
              <a:t>42</a:t>
            </a:fld>
            <a:endParaRPr lang="de-DE" altLang="de-DE" sz="1200">
              <a:solidFill>
                <a:prstClr val="black"/>
              </a:solidFill>
            </a:endParaRPr>
          </a:p>
        </p:txBody>
      </p:sp>
      <p:sp>
        <p:nvSpPr>
          <p:cNvPr id="20482" name="Rectangle 4"/>
          <p:cNvSpPr>
            <a:spLocks noGrp="1" noRot="1" noChangeAspect="1" noChangeArrowheads="1" noTextEdit="1"/>
          </p:cNvSpPr>
          <p:nvPr>
            <p:ph type="sldImg"/>
          </p:nvPr>
        </p:nvSpPr>
        <p:spPr>
          <a:ln/>
        </p:spPr>
      </p:sp>
      <p:sp>
        <p:nvSpPr>
          <p:cNvPr id="20483" name="Rectangle 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B016B29-646D-4DD0-862E-A1F3F617804A}" type="slidenum">
              <a:rPr lang="de-DE" altLang="de-DE" sz="1200">
                <a:solidFill>
                  <a:prstClr val="black"/>
                </a:solidFill>
              </a:rPr>
              <a:pPr/>
              <a:t>43</a:t>
            </a:fld>
            <a:endParaRPr lang="de-DE" altLang="de-DE" sz="1200">
              <a:solidFill>
                <a:prstClr val="black"/>
              </a:solidFill>
            </a:endParaRPr>
          </a:p>
        </p:txBody>
      </p:sp>
      <p:sp>
        <p:nvSpPr>
          <p:cNvPr id="22530" name="Rectangle 4"/>
          <p:cNvSpPr>
            <a:spLocks noGrp="1" noRot="1" noChangeAspect="1" noChangeArrowheads="1" noTextEdit="1"/>
          </p:cNvSpPr>
          <p:nvPr>
            <p:ph type="sldImg"/>
          </p:nvPr>
        </p:nvSpPr>
        <p:spPr>
          <a:ln/>
        </p:spPr>
      </p:sp>
      <p:sp>
        <p:nvSpPr>
          <p:cNvPr id="22531" name="Rectangle 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0DDA9E11-3DA7-41C5-B4AA-95856B501F69}" type="slidenum">
              <a:rPr lang="de-DE" altLang="de-DE" sz="1200">
                <a:solidFill>
                  <a:prstClr val="black"/>
                </a:solidFill>
              </a:rPr>
              <a:pPr/>
              <a:t>44</a:t>
            </a:fld>
            <a:endParaRPr lang="de-DE" altLang="de-DE" sz="1200">
              <a:solidFill>
                <a:prstClr val="black"/>
              </a:solidFill>
            </a:endParaRPr>
          </a:p>
        </p:txBody>
      </p:sp>
      <p:sp>
        <p:nvSpPr>
          <p:cNvPr id="24578" name="Rectangle 4"/>
          <p:cNvSpPr>
            <a:spLocks noGrp="1" noRot="1" noChangeAspect="1" noChangeArrowheads="1" noTextEdit="1"/>
          </p:cNvSpPr>
          <p:nvPr>
            <p:ph type="sldImg"/>
          </p:nvPr>
        </p:nvSpPr>
        <p:spPr>
          <a:ln/>
        </p:spPr>
      </p:sp>
      <p:sp>
        <p:nvSpPr>
          <p:cNvPr id="24579" name="Rectangle 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1145D25-6D22-4E25-B6C4-400BE067CF10}" type="slidenum">
              <a:rPr lang="de-DE" altLang="de-DE" sz="1200">
                <a:solidFill>
                  <a:prstClr val="black"/>
                </a:solidFill>
              </a:rPr>
              <a:pPr/>
              <a:t>45</a:t>
            </a:fld>
            <a:endParaRPr lang="de-DE" altLang="de-DE" sz="1200">
              <a:solidFill>
                <a:prstClr val="black"/>
              </a:solidFill>
            </a:endParaRPr>
          </a:p>
        </p:txBody>
      </p:sp>
      <p:sp>
        <p:nvSpPr>
          <p:cNvPr id="26626" name="Rectangle 4"/>
          <p:cNvSpPr>
            <a:spLocks noGrp="1" noRot="1" noChangeAspect="1" noChangeArrowheads="1" noTextEdit="1"/>
          </p:cNvSpPr>
          <p:nvPr>
            <p:ph type="sldImg"/>
          </p:nvPr>
        </p:nvSpPr>
        <p:spPr>
          <a:ln/>
        </p:spPr>
      </p:sp>
      <p:sp>
        <p:nvSpPr>
          <p:cNvPr id="26627" name="Rectangle 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mtClean="0">
                <a:latin typeface="Times" charset="0"/>
              </a:rPr>
              <a:t>Zustimmung=10</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06BD3260-333A-4BE4-9CF2-02F797DE8839}" type="slidenum">
              <a:rPr lang="de-DE" altLang="de-DE" sz="1200">
                <a:solidFill>
                  <a:prstClr val="black"/>
                </a:solidFill>
              </a:rPr>
              <a:pPr/>
              <a:t>46</a:t>
            </a:fld>
            <a:endParaRPr lang="de-DE" altLang="de-DE" sz="1200">
              <a:solidFill>
                <a:prstClr val="black"/>
              </a:solidFill>
            </a:endParaRPr>
          </a:p>
        </p:txBody>
      </p:sp>
      <p:sp>
        <p:nvSpPr>
          <p:cNvPr id="28674" name="Rectangle 4"/>
          <p:cNvSpPr>
            <a:spLocks noGrp="1" noRot="1" noChangeAspect="1" noChangeArrowheads="1" noTextEdit="1"/>
          </p:cNvSpPr>
          <p:nvPr>
            <p:ph type="sldImg"/>
          </p:nvPr>
        </p:nvSpPr>
        <p:spPr>
          <a:ln/>
        </p:spPr>
      </p:sp>
      <p:sp>
        <p:nvSpPr>
          <p:cNvPr id="28675" name="Rectangle 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EF16769A-381D-4EB1-BAFE-65F76F253204}" type="slidenum">
              <a:rPr lang="de-DE" altLang="de-DE" sz="1200">
                <a:solidFill>
                  <a:prstClr val="black"/>
                </a:solidFill>
              </a:rPr>
              <a:pPr/>
              <a:t>47</a:t>
            </a:fld>
            <a:endParaRPr lang="de-DE" altLang="de-DE" sz="1200">
              <a:solidFill>
                <a:prstClr val="black"/>
              </a:solidFill>
            </a:endParaRPr>
          </a:p>
        </p:txBody>
      </p:sp>
      <p:sp>
        <p:nvSpPr>
          <p:cNvPr id="30722" name="Rectangle 4"/>
          <p:cNvSpPr>
            <a:spLocks noGrp="1" noRot="1" noChangeAspect="1" noChangeArrowheads="1" noTextEdit="1"/>
          </p:cNvSpPr>
          <p:nvPr>
            <p:ph type="sldImg"/>
          </p:nvPr>
        </p:nvSpPr>
        <p:spPr>
          <a:ln/>
        </p:spPr>
      </p:sp>
      <p:sp>
        <p:nvSpPr>
          <p:cNvPr id="30723" name="Rectangle 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B79530FF-42CC-4BBC-BE92-5AE9217BD8C3}" type="slidenum">
              <a:rPr lang="de-DE" altLang="de-DE" sz="1200">
                <a:solidFill>
                  <a:prstClr val="black"/>
                </a:solidFill>
              </a:rPr>
              <a:pPr/>
              <a:t>48</a:t>
            </a:fld>
            <a:endParaRPr lang="de-DE" altLang="de-DE" sz="1200">
              <a:solidFill>
                <a:prstClr val="black"/>
              </a:solidFill>
            </a:endParaRPr>
          </a:p>
        </p:txBody>
      </p:sp>
      <p:sp>
        <p:nvSpPr>
          <p:cNvPr id="32770" name="Rectangle 4"/>
          <p:cNvSpPr>
            <a:spLocks noGrp="1" noRot="1" noChangeAspect="1" noChangeArrowheads="1" noTextEdit="1"/>
          </p:cNvSpPr>
          <p:nvPr>
            <p:ph type="sldImg"/>
          </p:nvPr>
        </p:nvSpPr>
        <p:spPr>
          <a:ln/>
        </p:spPr>
      </p:sp>
      <p:sp>
        <p:nvSpPr>
          <p:cNvPr id="32771" name="Rectangle 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0308E0FA-1F38-4DD4-B1B1-CAC96A0C9562}" type="slidenum">
              <a:rPr lang="de-DE" altLang="de-DE" sz="1200">
                <a:solidFill>
                  <a:prstClr val="black"/>
                </a:solidFill>
              </a:rPr>
              <a:pPr/>
              <a:t>49</a:t>
            </a:fld>
            <a:endParaRPr lang="de-DE" altLang="de-DE" sz="1200">
              <a:solidFill>
                <a:prstClr val="black"/>
              </a:solidFill>
            </a:endParaRPr>
          </a:p>
        </p:txBody>
      </p:sp>
      <p:sp>
        <p:nvSpPr>
          <p:cNvPr id="34818" name="Rectangle 4"/>
          <p:cNvSpPr>
            <a:spLocks noGrp="1" noRot="1" noChangeAspect="1" noChangeArrowheads="1" noTextEdit="1"/>
          </p:cNvSpPr>
          <p:nvPr>
            <p:ph type="sldImg"/>
          </p:nvPr>
        </p:nvSpPr>
        <p:spPr>
          <a:ln/>
        </p:spPr>
      </p:sp>
      <p:sp>
        <p:nvSpPr>
          <p:cNvPr id="34819" name="Rectangle 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B3E4F97-6682-48A7-8C50-92634C8360C3}" type="slidenum">
              <a:rPr lang="de-DE" altLang="de-DE" sz="1200">
                <a:solidFill>
                  <a:prstClr val="black"/>
                </a:solidFill>
              </a:rPr>
              <a:pPr/>
              <a:t>50</a:t>
            </a:fld>
            <a:endParaRPr lang="de-DE" altLang="de-DE" sz="1200">
              <a:solidFill>
                <a:prstClr val="black"/>
              </a:solidFill>
            </a:endParaRPr>
          </a:p>
        </p:txBody>
      </p:sp>
      <p:sp>
        <p:nvSpPr>
          <p:cNvPr id="36866" name="Rectangle 4"/>
          <p:cNvSpPr>
            <a:spLocks noGrp="1" noRot="1" noChangeAspect="1" noChangeArrowheads="1" noTextEdit="1"/>
          </p:cNvSpPr>
          <p:nvPr>
            <p:ph type="sldImg"/>
          </p:nvPr>
        </p:nvSpPr>
        <p:spPr>
          <a:ln/>
        </p:spPr>
      </p:sp>
      <p:sp>
        <p:nvSpPr>
          <p:cNvPr id="36867" name="Rectangle 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65D4C698-4720-489D-8AFE-EF66CB36315C}" type="slidenum">
              <a:rPr lang="de-DE" altLang="de-DE" sz="1200">
                <a:solidFill>
                  <a:prstClr val="black"/>
                </a:solidFill>
              </a:rPr>
              <a:pPr/>
              <a:t>51</a:t>
            </a:fld>
            <a:endParaRPr lang="de-DE" altLang="de-DE" sz="1200">
              <a:solidFill>
                <a:prstClr val="black"/>
              </a:solidFill>
            </a:endParaRPr>
          </a:p>
        </p:txBody>
      </p:sp>
      <p:sp>
        <p:nvSpPr>
          <p:cNvPr id="38914" name="Rectangle 4"/>
          <p:cNvSpPr>
            <a:spLocks noGrp="1" noRot="1" noChangeAspect="1" noChangeArrowheads="1" noTextEdit="1"/>
          </p:cNvSpPr>
          <p:nvPr>
            <p:ph type="sldImg"/>
          </p:nvPr>
        </p:nvSpPr>
        <p:spPr>
          <a:ln/>
        </p:spPr>
      </p:sp>
      <p:sp>
        <p:nvSpPr>
          <p:cNvPr id="38915" name="Rectangle 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BD1FD1F9-26BA-43FE-B6EC-B35365A4ABD2}" type="slidenum">
              <a:rPr lang="de-DE" altLang="de-DE" sz="1200">
                <a:solidFill>
                  <a:prstClr val="black"/>
                </a:solidFill>
              </a:rPr>
              <a:pPr/>
              <a:t>52</a:t>
            </a:fld>
            <a:endParaRPr lang="de-DE" altLang="de-DE" sz="1200">
              <a:solidFill>
                <a:prstClr val="black"/>
              </a:solidFill>
            </a:endParaRPr>
          </a:p>
        </p:txBody>
      </p:sp>
      <p:sp>
        <p:nvSpPr>
          <p:cNvPr id="40962" name="Rectangle 4"/>
          <p:cNvSpPr>
            <a:spLocks noGrp="1" noRot="1" noChangeAspect="1" noChangeArrowheads="1" noTextEdit="1"/>
          </p:cNvSpPr>
          <p:nvPr>
            <p:ph type="sldImg"/>
          </p:nvPr>
        </p:nvSpPr>
        <p:spPr>
          <a:ln/>
        </p:spPr>
      </p:sp>
      <p:sp>
        <p:nvSpPr>
          <p:cNvPr id="40963" name="Rectangle 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3D660013-AE1E-4886-A978-4AF17AA650DD}" type="slidenum">
              <a:rPr lang="de-DE" altLang="de-DE" sz="1200">
                <a:solidFill>
                  <a:prstClr val="black"/>
                </a:solidFill>
              </a:rPr>
              <a:pPr/>
              <a:t>53</a:t>
            </a:fld>
            <a:endParaRPr lang="de-DE" altLang="de-DE" sz="1200">
              <a:solidFill>
                <a:prstClr val="black"/>
              </a:solidFill>
            </a:endParaRPr>
          </a:p>
        </p:txBody>
      </p:sp>
      <p:sp>
        <p:nvSpPr>
          <p:cNvPr id="43010" name="Rectangle 4"/>
          <p:cNvSpPr>
            <a:spLocks noGrp="1" noRot="1" noChangeAspect="1" noChangeArrowheads="1" noTextEdit="1"/>
          </p:cNvSpPr>
          <p:nvPr>
            <p:ph type="sldImg"/>
          </p:nvPr>
        </p:nvSpPr>
        <p:spPr>
          <a:ln/>
        </p:spPr>
      </p:sp>
      <p:sp>
        <p:nvSpPr>
          <p:cNvPr id="43011" name="Rectangle 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DE5BB8EB-AF77-472A-94A1-F0A73026DAF9}" type="slidenum">
              <a:rPr lang="de-DE" altLang="de-DE" sz="1200">
                <a:solidFill>
                  <a:prstClr val="black"/>
                </a:solidFill>
              </a:rPr>
              <a:pPr/>
              <a:t>54</a:t>
            </a:fld>
            <a:endParaRPr lang="de-DE" altLang="de-DE" sz="1200">
              <a:solidFill>
                <a:prstClr val="black"/>
              </a:solidFill>
            </a:endParaRPr>
          </a:p>
        </p:txBody>
      </p:sp>
      <p:sp>
        <p:nvSpPr>
          <p:cNvPr id="45058" name="Rectangle 2"/>
          <p:cNvSpPr>
            <a:spLocks noGrp="1" noRot="1" noChangeAspect="1" noChangeArrowheads="1"/>
          </p:cNvSpPr>
          <p:nvPr>
            <p:ph type="sldImg"/>
          </p:nvPr>
        </p:nvSpPr>
        <p:spPr>
          <a:solidFill>
            <a:srgbClr val="FFFFFF"/>
          </a:solidFill>
          <a:ln/>
        </p:spPr>
      </p:sp>
      <p:sp>
        <p:nvSpPr>
          <p:cNvPr id="45059"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altLang="de-DE" dirty="0" smtClean="0"/>
              <a:t>Quelle:</a:t>
            </a:r>
          </a:p>
          <a:p>
            <a:r>
              <a:rPr lang="de-DE" altLang="de-DE" dirty="0" err="1" smtClean="0"/>
              <a:t>Lioutas</a:t>
            </a:r>
            <a:r>
              <a:rPr lang="de-DE" altLang="de-DE" dirty="0" smtClean="0"/>
              <a:t> und </a:t>
            </a:r>
            <a:r>
              <a:rPr lang="de-DE" altLang="de-DE" dirty="0" err="1" smtClean="0"/>
              <a:t>Tzimitra-kalogianni</a:t>
            </a:r>
            <a:r>
              <a:rPr lang="de-DE" altLang="de-DE" dirty="0" smtClean="0"/>
              <a:t> (2014): „I </a:t>
            </a:r>
            <a:r>
              <a:rPr lang="de-DE" altLang="de-DE" dirty="0" err="1" smtClean="0"/>
              <a:t>saw</a:t>
            </a:r>
            <a:r>
              <a:rPr lang="de-DE" altLang="de-DE" dirty="0" smtClean="0"/>
              <a:t> Santa </a:t>
            </a:r>
            <a:r>
              <a:rPr lang="de-DE" altLang="de-DE" dirty="0" err="1" smtClean="0"/>
              <a:t>drinking</a:t>
            </a:r>
            <a:r>
              <a:rPr lang="de-DE" altLang="de-DE" dirty="0" smtClean="0"/>
              <a:t> </a:t>
            </a:r>
            <a:r>
              <a:rPr lang="de-DE" altLang="de-DE" dirty="0" err="1" smtClean="0"/>
              <a:t>soda</a:t>
            </a:r>
            <a:r>
              <a:rPr lang="de-DE" altLang="de-DE" dirty="0" smtClean="0"/>
              <a:t>!“ Advertising </a:t>
            </a:r>
            <a:r>
              <a:rPr lang="de-DE" altLang="de-DE" dirty="0" err="1" smtClean="0"/>
              <a:t>and</a:t>
            </a:r>
            <a:r>
              <a:rPr lang="de-DE" altLang="de-DE" dirty="0" smtClean="0"/>
              <a:t> </a:t>
            </a:r>
            <a:r>
              <a:rPr lang="de-DE" altLang="de-DE" dirty="0" err="1" smtClean="0"/>
              <a:t>childrens</a:t>
            </a:r>
            <a:r>
              <a:rPr lang="de-DE" altLang="de-DE" dirty="0" smtClean="0"/>
              <a:t> </a:t>
            </a:r>
            <a:r>
              <a:rPr lang="de-DE" altLang="de-DE" dirty="0" err="1" smtClean="0"/>
              <a:t>food</a:t>
            </a:r>
            <a:r>
              <a:rPr lang="de-DE" altLang="de-DE" dirty="0" smtClean="0"/>
              <a:t> </a:t>
            </a:r>
            <a:r>
              <a:rPr lang="de-DE" altLang="de-DE" dirty="0" err="1" smtClean="0"/>
              <a:t>preferences</a:t>
            </a:r>
            <a:r>
              <a:rPr lang="de-DE" altLang="de-DE" dirty="0" smtClean="0"/>
              <a:t>. Child: </a:t>
            </a:r>
            <a:r>
              <a:rPr lang="de-DE" altLang="de-DE" dirty="0" err="1" smtClean="0"/>
              <a:t>care</a:t>
            </a:r>
            <a:r>
              <a:rPr lang="de-DE" altLang="de-DE" dirty="0" smtClean="0"/>
              <a:t>, </a:t>
            </a:r>
            <a:r>
              <a:rPr lang="de-DE" altLang="de-DE" dirty="0" err="1" smtClean="0"/>
              <a:t>health</a:t>
            </a:r>
            <a:r>
              <a:rPr lang="de-DE" altLang="de-DE" dirty="0" smtClean="0"/>
              <a:t> </a:t>
            </a:r>
            <a:r>
              <a:rPr lang="de-DE" altLang="de-DE" dirty="0" err="1" smtClean="0"/>
              <a:t>and</a:t>
            </a:r>
            <a:r>
              <a:rPr lang="de-DE" altLang="de-DE" dirty="0" smtClean="0"/>
              <a:t> </a:t>
            </a:r>
            <a:r>
              <a:rPr lang="de-DE" altLang="de-DE" dirty="0" err="1" smtClean="0"/>
              <a:t>development</a:t>
            </a:r>
            <a:r>
              <a:rPr lang="de-DE" altLang="de-DE" dirty="0" smtClean="0"/>
              <a:t>.</a:t>
            </a:r>
          </a:p>
          <a:p>
            <a:endParaRPr lang="de-DE" dirty="0"/>
          </a:p>
        </p:txBody>
      </p:sp>
      <p:sp>
        <p:nvSpPr>
          <p:cNvPr id="4" name="Foliennummernplatzhalter 3"/>
          <p:cNvSpPr>
            <a:spLocks noGrp="1"/>
          </p:cNvSpPr>
          <p:nvPr>
            <p:ph type="sldNum" sz="quarter" idx="10"/>
          </p:nvPr>
        </p:nvSpPr>
        <p:spPr/>
        <p:txBody>
          <a:bodyPr/>
          <a:lstStyle/>
          <a:p>
            <a:fld id="{8BE8D271-007B-4D77-8AD1-65048A8C0290}" type="slidenum">
              <a:rPr lang="de-DE" smtClean="0">
                <a:solidFill>
                  <a:prstClr val="black"/>
                </a:solidFill>
              </a:rPr>
              <a:pPr/>
              <a:t>20</a:t>
            </a:fld>
            <a:endParaRPr lang="de-DE">
              <a:solidFill>
                <a:prstClr val="black"/>
              </a:solidFill>
            </a:endParaRPr>
          </a:p>
        </p:txBody>
      </p:sp>
    </p:spTree>
    <p:extLst>
      <p:ext uri="{BB962C8B-B14F-4D97-AF65-F5344CB8AC3E}">
        <p14:creationId xmlns:p14="http://schemas.microsoft.com/office/powerpoint/2010/main" val="3073380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altLang="de-DE" dirty="0" smtClean="0"/>
              <a:t>Quelle:</a:t>
            </a:r>
          </a:p>
          <a:p>
            <a:r>
              <a:rPr lang="de-AT" altLang="de-DE" dirty="0" err="1" smtClean="0"/>
              <a:t>Boyland</a:t>
            </a:r>
            <a:r>
              <a:rPr lang="de-AT" altLang="de-DE" dirty="0" smtClean="0"/>
              <a:t> E. </a:t>
            </a:r>
            <a:r>
              <a:rPr lang="de-AT" altLang="de-DE" dirty="0" err="1" smtClean="0"/>
              <a:t>and</a:t>
            </a:r>
            <a:r>
              <a:rPr lang="de-AT" altLang="de-DE" dirty="0" smtClean="0"/>
              <a:t> </a:t>
            </a:r>
            <a:r>
              <a:rPr lang="de-AT" altLang="de-DE" dirty="0" err="1" smtClean="0"/>
              <a:t>Halford</a:t>
            </a:r>
            <a:r>
              <a:rPr lang="de-AT" altLang="de-DE" dirty="0" smtClean="0"/>
              <a:t> J. (2012) Television </a:t>
            </a:r>
            <a:r>
              <a:rPr lang="de-AT" altLang="de-DE" dirty="0" err="1" smtClean="0"/>
              <a:t>advertising</a:t>
            </a:r>
            <a:r>
              <a:rPr lang="de-AT" altLang="de-DE" dirty="0" smtClean="0"/>
              <a:t> </a:t>
            </a:r>
            <a:r>
              <a:rPr lang="de-AT" altLang="de-DE" dirty="0" err="1" smtClean="0"/>
              <a:t>and</a:t>
            </a:r>
            <a:r>
              <a:rPr lang="de-AT" altLang="de-DE" dirty="0" smtClean="0"/>
              <a:t> </a:t>
            </a:r>
            <a:r>
              <a:rPr lang="de-AT" altLang="de-DE" dirty="0" err="1" smtClean="0"/>
              <a:t>branding</a:t>
            </a:r>
            <a:r>
              <a:rPr lang="de-AT" altLang="de-DE" dirty="0" smtClean="0"/>
              <a:t>. </a:t>
            </a:r>
            <a:r>
              <a:rPr lang="de-AT" altLang="de-DE" dirty="0" err="1" smtClean="0"/>
              <a:t>Effects</a:t>
            </a:r>
            <a:r>
              <a:rPr lang="de-AT" altLang="de-DE" dirty="0" smtClean="0"/>
              <a:t> on </a:t>
            </a:r>
            <a:r>
              <a:rPr lang="de-AT" altLang="de-DE" dirty="0" err="1" smtClean="0"/>
              <a:t>eating</a:t>
            </a:r>
            <a:r>
              <a:rPr lang="de-AT" altLang="de-DE" dirty="0" smtClean="0"/>
              <a:t> </a:t>
            </a:r>
            <a:r>
              <a:rPr lang="de-AT" altLang="de-DE" dirty="0" err="1" smtClean="0"/>
              <a:t>behaviour</a:t>
            </a:r>
            <a:r>
              <a:rPr lang="de-AT" altLang="de-DE" dirty="0" smtClean="0"/>
              <a:t> </a:t>
            </a:r>
            <a:r>
              <a:rPr lang="de-AT" altLang="de-DE" dirty="0" err="1" smtClean="0"/>
              <a:t>and</a:t>
            </a:r>
            <a:r>
              <a:rPr lang="de-AT" altLang="de-DE" dirty="0" smtClean="0"/>
              <a:t> </a:t>
            </a:r>
            <a:r>
              <a:rPr lang="de-AT" altLang="de-DE" dirty="0" err="1" smtClean="0"/>
              <a:t>food</a:t>
            </a:r>
            <a:r>
              <a:rPr lang="de-AT" altLang="de-DE" dirty="0" smtClean="0"/>
              <a:t> </a:t>
            </a:r>
            <a:r>
              <a:rPr lang="de-AT" altLang="de-DE" dirty="0" err="1" smtClean="0"/>
              <a:t>perferences</a:t>
            </a:r>
            <a:r>
              <a:rPr lang="de-AT" altLang="de-DE" dirty="0" smtClean="0"/>
              <a:t> in </a:t>
            </a:r>
            <a:r>
              <a:rPr lang="de-AT" altLang="de-DE" dirty="0" err="1" smtClean="0"/>
              <a:t>children</a:t>
            </a:r>
            <a:r>
              <a:rPr lang="de-AT" altLang="de-DE" dirty="0" smtClean="0"/>
              <a:t>. Appetite 62: 236 – 241</a:t>
            </a:r>
          </a:p>
          <a:p>
            <a:endParaRPr lang="de-AT" altLang="de-DE" dirty="0" smtClean="0"/>
          </a:p>
          <a:p>
            <a:r>
              <a:rPr lang="de-AT" altLang="de-DE" dirty="0" smtClean="0"/>
              <a:t>http://www.ncbi.nlm.nih.gov/pubmed/15010186</a:t>
            </a:r>
          </a:p>
          <a:p>
            <a:endParaRPr lang="de-DE" dirty="0"/>
          </a:p>
        </p:txBody>
      </p:sp>
      <p:sp>
        <p:nvSpPr>
          <p:cNvPr id="4" name="Foliennummernplatzhalter 3"/>
          <p:cNvSpPr>
            <a:spLocks noGrp="1"/>
          </p:cNvSpPr>
          <p:nvPr>
            <p:ph type="sldNum" sz="quarter" idx="10"/>
          </p:nvPr>
        </p:nvSpPr>
        <p:spPr/>
        <p:txBody>
          <a:bodyPr/>
          <a:lstStyle/>
          <a:p>
            <a:fld id="{8BE8D271-007B-4D77-8AD1-65048A8C0290}" type="slidenum">
              <a:rPr lang="de-DE" smtClean="0">
                <a:solidFill>
                  <a:prstClr val="black"/>
                </a:solidFill>
              </a:rPr>
              <a:pPr/>
              <a:t>21</a:t>
            </a:fld>
            <a:endParaRPr lang="de-DE">
              <a:solidFill>
                <a:prstClr val="black"/>
              </a:solidFill>
            </a:endParaRPr>
          </a:p>
        </p:txBody>
      </p:sp>
    </p:spTree>
    <p:extLst>
      <p:ext uri="{BB962C8B-B14F-4D97-AF65-F5344CB8AC3E}">
        <p14:creationId xmlns:p14="http://schemas.microsoft.com/office/powerpoint/2010/main" val="45195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a:p>
            <a:endParaRPr lang="de-DE" baseline="0" dirty="0" smtClean="0"/>
          </a:p>
          <a:p>
            <a:endParaRPr lang="de-DE" baseline="0" dirty="0" smtClean="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37D91-1ECD-D84E-A1FA-D9409502EE6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13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a:t>
            </a:r>
            <a:r>
              <a:rPr lang="de-DE" baseline="0" dirty="0" smtClean="0"/>
              <a:t> italienisches Sprichwort sagt: „Zwischen der Absicht und der Umsetzung liegt das Meer.“ Das beschreibt etwas, das wir in der Gesundheitsförderung gut kennen: Obwohl Menschen ihre Gesundheit wichtig ist, sie häufig auch viel über gesundes Essen wissen, handeln sie dennoch anders. </a:t>
            </a:r>
          </a:p>
          <a:p>
            <a:r>
              <a:rPr lang="de-DE" baseline="0" dirty="0" smtClean="0"/>
              <a:t>Um sich gesund zu ernähren, reicht es bekanntlich nicht aus, zu wissen, was gesund ist.</a:t>
            </a:r>
          </a:p>
          <a:p>
            <a:r>
              <a:rPr lang="de-DE" baseline="0" dirty="0" smtClean="0"/>
              <a:t>Der Ansatz Nudging soll helfen, diesen Spalt zu überbrücken.</a:t>
            </a:r>
          </a:p>
          <a:p>
            <a:endParaRPr lang="de-DE" baseline="0" dirty="0" smtClean="0"/>
          </a:p>
          <a:p>
            <a:r>
              <a:rPr lang="de-DE" baseline="0" dirty="0" smtClean="0"/>
              <a:t>Der Begriff „Nudging“ leitet sich vom englischen „</a:t>
            </a:r>
            <a:r>
              <a:rPr lang="de-DE" baseline="0" dirty="0" err="1" smtClean="0"/>
              <a:t>nudge</a:t>
            </a:r>
            <a:r>
              <a:rPr lang="de-DE" baseline="0" dirty="0" smtClean="0"/>
              <a:t>“ = „</a:t>
            </a:r>
            <a:r>
              <a:rPr lang="de-DE" baseline="0" dirty="0" err="1" smtClean="0"/>
              <a:t>anstupsen</a:t>
            </a:r>
            <a:r>
              <a:rPr lang="de-DE" baseline="0" dirty="0" smtClean="0"/>
              <a:t>“ ab. In der Gesundheitsförderung bedeutet es, Menschen durch entsprechende Gestaltung der Umwelt, der Entscheidungsumwelt, mittels Anreizen („</a:t>
            </a:r>
            <a:r>
              <a:rPr lang="de-DE" baseline="0" dirty="0" err="1" smtClean="0"/>
              <a:t>Stupser</a:t>
            </a:r>
            <a:r>
              <a:rPr lang="de-DE" baseline="0" dirty="0" smtClean="0"/>
              <a:t>“) dazu zu bewegen, sich gesünder zu verhalten.</a:t>
            </a:r>
          </a:p>
          <a:p>
            <a:endParaRPr lang="de-DE" baseline="0" dirty="0" smtClean="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37D91-1ECD-D84E-A1FA-D9409502EE6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986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Eine allgemein gültige, wissenschaftlich exakte Definition für </a:t>
            </a:r>
            <a:r>
              <a:rPr lang="de-DE" baseline="0" dirty="0" err="1" smtClean="0"/>
              <a:t>Nudging</a:t>
            </a:r>
            <a:r>
              <a:rPr lang="de-DE" baseline="0" dirty="0" smtClean="0"/>
              <a:t> gibt es nicht.</a:t>
            </a:r>
          </a:p>
          <a:p>
            <a:r>
              <a:rPr lang="de-DE" baseline="0" dirty="0" smtClean="0"/>
              <a:t>Es wird definiert als geschicktes Gestalten von Anreizen, Zugangsoptionen, Standardvarianten und Umfeld, ohne dabei Eingriff in die Entscheidungsfreiheit zu nehmen.</a:t>
            </a:r>
          </a:p>
          <a:p>
            <a:endParaRPr lang="de-DE" baseline="0" dirty="0" smtClean="0"/>
          </a:p>
          <a:p>
            <a:r>
              <a:rPr lang="de-DE" baseline="0" dirty="0" smtClean="0"/>
              <a:t>Wichtig dabei: Die Wahlmöglichkeiten sollen verändert werden, aber nicht – wie bei Verboten – eingeschränkt. Der Gast/Verbraucher soll dieselben Wahlmöglichkeiten wie zuvor haben, aber die gesündere Wahl soll zur einfacheren und bequemeren werden.</a:t>
            </a:r>
          </a:p>
          <a:p>
            <a:endParaRPr lang="de-DE" baseline="0" dirty="0" smtClean="0"/>
          </a:p>
          <a:p>
            <a:endParaRPr lang="de-DE" baseline="0" dirty="0" smtClean="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37D91-1ECD-D84E-A1FA-D9409502EE6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66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Fußzeilenplatzhalter 4"/>
          <p:cNvSpPr>
            <a:spLocks noGrp="1"/>
          </p:cNvSpPr>
          <p:nvPr>
            <p:ph type="ftr" sz="quarter" idx="10"/>
          </p:nvPr>
        </p:nvSpPr>
        <p:spPr/>
        <p:txBody>
          <a:bodyPr/>
          <a:lstStyle>
            <a:lvl1pPr>
              <a:defRPr/>
            </a:lvl1pPr>
          </a:lstStyle>
          <a:p>
            <a:pPr>
              <a:defRPr/>
            </a:pPr>
            <a:r>
              <a:rPr lang="de-AT"/>
              <a:t>… vernetzt &amp; mehr …</a:t>
            </a:r>
          </a:p>
        </p:txBody>
      </p:sp>
      <p:sp>
        <p:nvSpPr>
          <p:cNvPr id="5" name="Foliennummernplatzhalter 5"/>
          <p:cNvSpPr>
            <a:spLocks noGrp="1"/>
          </p:cNvSpPr>
          <p:nvPr>
            <p:ph type="sldNum" sz="quarter" idx="11"/>
          </p:nvPr>
        </p:nvSpPr>
        <p:spPr/>
        <p:txBody>
          <a:bodyPr/>
          <a:lstStyle>
            <a:lvl1pPr>
              <a:defRPr/>
            </a:lvl1pPr>
          </a:lstStyle>
          <a:p>
            <a:fld id="{75B169F2-19F2-44F1-AA40-C3031B592FCF}" type="slidenum">
              <a:rPr lang="en-US" altLang="de-DE"/>
              <a:pPr/>
              <a:t>‹Nr.›</a:t>
            </a:fld>
            <a:endParaRPr lang="en-US" altLang="de-DE" sz="1400">
              <a:solidFill>
                <a:srgbClr val="FFFFFF"/>
              </a:solidFill>
            </a:endParaRPr>
          </a:p>
        </p:txBody>
      </p:sp>
    </p:spTree>
    <p:extLst>
      <p:ext uri="{BB962C8B-B14F-4D97-AF65-F5344CB8AC3E}">
        <p14:creationId xmlns:p14="http://schemas.microsoft.com/office/powerpoint/2010/main" val="3115705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r>
              <a:rPr lang="de-DE"/>
              <a:t> Klausur bOJA und ARGE Offene Jugendarbeit 10. Juni 2009 </a:t>
            </a:r>
            <a:endParaRPr lang="de-AT"/>
          </a:p>
        </p:txBody>
      </p:sp>
      <p:sp>
        <p:nvSpPr>
          <p:cNvPr id="5" name="Fußzeilenplatzhalter 4"/>
          <p:cNvSpPr>
            <a:spLocks noGrp="1"/>
          </p:cNvSpPr>
          <p:nvPr>
            <p:ph type="ftr" sz="quarter" idx="11"/>
          </p:nvPr>
        </p:nvSpPr>
        <p:spPr/>
        <p:txBody>
          <a:bodyPr/>
          <a:lstStyle>
            <a:lvl1pPr>
              <a:defRPr/>
            </a:lvl1pPr>
          </a:lstStyle>
          <a:p>
            <a:pPr>
              <a:defRPr/>
            </a:pPr>
            <a:r>
              <a:rPr lang="de-AT"/>
              <a:t>… vernetzt &amp; mehr …</a:t>
            </a:r>
          </a:p>
        </p:txBody>
      </p:sp>
      <p:sp>
        <p:nvSpPr>
          <p:cNvPr id="6" name="Foliennummernplatzhalter 5"/>
          <p:cNvSpPr>
            <a:spLocks noGrp="1"/>
          </p:cNvSpPr>
          <p:nvPr>
            <p:ph type="sldNum" sz="quarter" idx="12"/>
          </p:nvPr>
        </p:nvSpPr>
        <p:spPr/>
        <p:txBody>
          <a:bodyPr/>
          <a:lstStyle>
            <a:lvl1pPr>
              <a:defRPr/>
            </a:lvl1pPr>
          </a:lstStyle>
          <a:p>
            <a:fld id="{02895A25-B95D-4153-A877-F582B48C1D13}" type="slidenum">
              <a:rPr lang="de-AT" altLang="de-DE"/>
              <a:pPr/>
              <a:t>‹Nr.›</a:t>
            </a:fld>
            <a:endParaRPr lang="de-AT" altLang="de-DE"/>
          </a:p>
        </p:txBody>
      </p:sp>
    </p:spTree>
    <p:extLst>
      <p:ext uri="{BB962C8B-B14F-4D97-AF65-F5344CB8AC3E}">
        <p14:creationId xmlns:p14="http://schemas.microsoft.com/office/powerpoint/2010/main" val="374039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r>
              <a:rPr lang="de-DE"/>
              <a:t> Klausur bOJA und ARGE Offene Jugendarbeit 10. Juni 2009 </a:t>
            </a:r>
            <a:endParaRPr lang="de-AT"/>
          </a:p>
        </p:txBody>
      </p:sp>
      <p:sp>
        <p:nvSpPr>
          <p:cNvPr id="5" name="Fußzeilenplatzhalter 4"/>
          <p:cNvSpPr>
            <a:spLocks noGrp="1"/>
          </p:cNvSpPr>
          <p:nvPr>
            <p:ph type="ftr" sz="quarter" idx="11"/>
          </p:nvPr>
        </p:nvSpPr>
        <p:spPr/>
        <p:txBody>
          <a:bodyPr/>
          <a:lstStyle>
            <a:lvl1pPr>
              <a:defRPr/>
            </a:lvl1pPr>
          </a:lstStyle>
          <a:p>
            <a:pPr>
              <a:defRPr/>
            </a:pPr>
            <a:r>
              <a:rPr lang="de-AT"/>
              <a:t>… vernetzt &amp; mehr …</a:t>
            </a:r>
          </a:p>
        </p:txBody>
      </p:sp>
      <p:sp>
        <p:nvSpPr>
          <p:cNvPr id="6" name="Foliennummernplatzhalter 5"/>
          <p:cNvSpPr>
            <a:spLocks noGrp="1"/>
          </p:cNvSpPr>
          <p:nvPr>
            <p:ph type="sldNum" sz="quarter" idx="12"/>
          </p:nvPr>
        </p:nvSpPr>
        <p:spPr/>
        <p:txBody>
          <a:bodyPr/>
          <a:lstStyle>
            <a:lvl1pPr>
              <a:defRPr/>
            </a:lvl1pPr>
          </a:lstStyle>
          <a:p>
            <a:fld id="{AA90D64B-CF0E-4CC4-A49F-52C8BD8ABCAB}" type="slidenum">
              <a:rPr lang="de-AT" altLang="de-DE"/>
              <a:pPr/>
              <a:t>‹Nr.›</a:t>
            </a:fld>
            <a:endParaRPr lang="de-AT" altLang="de-DE"/>
          </a:p>
        </p:txBody>
      </p:sp>
    </p:spTree>
    <p:extLst>
      <p:ext uri="{BB962C8B-B14F-4D97-AF65-F5344CB8AC3E}">
        <p14:creationId xmlns:p14="http://schemas.microsoft.com/office/powerpoint/2010/main" val="4017863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lvl1pPr>
              <a:defRPr/>
            </a:lvl1pPr>
          </a:lstStyle>
          <a:p>
            <a:pPr>
              <a:defRPr/>
            </a:pPr>
            <a:fld id="{011A8F5F-AE27-43CC-9B03-BD9761BACC57}" type="datetimeFigureOut">
              <a:rPr lang="de-AT"/>
              <a:pPr>
                <a:defRPr/>
              </a:pPr>
              <a:t>26.06.2018</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fld id="{2AE77490-E18D-45FB-9725-798F59CE1BBA}" type="slidenum">
              <a:rPr lang="de-AT" altLang="de-DE"/>
              <a:pPr/>
              <a:t>‹Nr.›</a:t>
            </a:fld>
            <a:endParaRPr lang="de-AT" altLang="de-DE"/>
          </a:p>
        </p:txBody>
      </p:sp>
    </p:spTree>
    <p:extLst>
      <p:ext uri="{BB962C8B-B14F-4D97-AF65-F5344CB8AC3E}">
        <p14:creationId xmlns:p14="http://schemas.microsoft.com/office/powerpoint/2010/main" val="3205571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B7A4077F-70DB-480E-80BD-084C8AA16EC3}" type="datetimeFigureOut">
              <a:rPr lang="de-AT"/>
              <a:pPr>
                <a:defRPr/>
              </a:pPr>
              <a:t>26.06.2018</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fld id="{127C19A9-DD44-4577-8158-EEC229263CE7}" type="slidenum">
              <a:rPr lang="de-AT" altLang="de-DE"/>
              <a:pPr/>
              <a:t>‹Nr.›</a:t>
            </a:fld>
            <a:endParaRPr lang="de-AT" altLang="de-DE"/>
          </a:p>
        </p:txBody>
      </p:sp>
    </p:spTree>
    <p:extLst>
      <p:ext uri="{BB962C8B-B14F-4D97-AF65-F5344CB8AC3E}">
        <p14:creationId xmlns:p14="http://schemas.microsoft.com/office/powerpoint/2010/main" val="2499932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B50CECB3-6EC0-49A0-8046-07121B680875}" type="datetimeFigureOut">
              <a:rPr lang="de-AT"/>
              <a:pPr>
                <a:defRPr/>
              </a:pPr>
              <a:t>26.06.2018</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fld id="{1F785BE4-10B3-4E56-98FE-A0EE74B32340}" type="slidenum">
              <a:rPr lang="de-AT" altLang="de-DE"/>
              <a:pPr/>
              <a:t>‹Nr.›</a:t>
            </a:fld>
            <a:endParaRPr lang="de-AT" altLang="de-DE"/>
          </a:p>
        </p:txBody>
      </p:sp>
    </p:spTree>
    <p:extLst>
      <p:ext uri="{BB962C8B-B14F-4D97-AF65-F5344CB8AC3E}">
        <p14:creationId xmlns:p14="http://schemas.microsoft.com/office/powerpoint/2010/main" val="3825552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3"/>
          <p:cNvSpPr>
            <a:spLocks noGrp="1"/>
          </p:cNvSpPr>
          <p:nvPr>
            <p:ph type="dt" sz="half" idx="10"/>
          </p:nvPr>
        </p:nvSpPr>
        <p:spPr/>
        <p:txBody>
          <a:bodyPr/>
          <a:lstStyle>
            <a:lvl1pPr>
              <a:defRPr/>
            </a:lvl1pPr>
          </a:lstStyle>
          <a:p>
            <a:pPr>
              <a:defRPr/>
            </a:pPr>
            <a:fld id="{241D1DF0-A337-4EF3-958F-C897FF4EDB50}" type="datetimeFigureOut">
              <a:rPr lang="de-AT"/>
              <a:pPr>
                <a:defRPr/>
              </a:pPr>
              <a:t>26.06.2018</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fld id="{65D109A6-2056-46B2-BCDB-5AEAC3287992}" type="slidenum">
              <a:rPr lang="de-AT" altLang="de-DE"/>
              <a:pPr/>
              <a:t>‹Nr.›</a:t>
            </a:fld>
            <a:endParaRPr lang="de-AT" altLang="de-DE"/>
          </a:p>
        </p:txBody>
      </p:sp>
    </p:spTree>
    <p:extLst>
      <p:ext uri="{BB962C8B-B14F-4D97-AF65-F5344CB8AC3E}">
        <p14:creationId xmlns:p14="http://schemas.microsoft.com/office/powerpoint/2010/main" val="851227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3"/>
          <p:cNvSpPr>
            <a:spLocks noGrp="1"/>
          </p:cNvSpPr>
          <p:nvPr>
            <p:ph type="dt" sz="half" idx="10"/>
          </p:nvPr>
        </p:nvSpPr>
        <p:spPr/>
        <p:txBody>
          <a:bodyPr/>
          <a:lstStyle>
            <a:lvl1pPr>
              <a:defRPr/>
            </a:lvl1pPr>
          </a:lstStyle>
          <a:p>
            <a:pPr>
              <a:defRPr/>
            </a:pPr>
            <a:fld id="{EF80317C-D862-46F1-A11E-BE1A38CD741E}" type="datetimeFigureOut">
              <a:rPr lang="de-AT"/>
              <a:pPr>
                <a:defRPr/>
              </a:pPr>
              <a:t>26.06.2018</a:t>
            </a:fld>
            <a:endParaRPr lang="de-AT"/>
          </a:p>
        </p:txBody>
      </p:sp>
      <p:sp>
        <p:nvSpPr>
          <p:cNvPr id="8" name="Fußzeilenplatzhalter 4"/>
          <p:cNvSpPr>
            <a:spLocks noGrp="1"/>
          </p:cNvSpPr>
          <p:nvPr>
            <p:ph type="ftr" sz="quarter" idx="11"/>
          </p:nvPr>
        </p:nvSpPr>
        <p:spPr/>
        <p:txBody>
          <a:bodyPr/>
          <a:lstStyle>
            <a:lvl1pPr>
              <a:defRPr/>
            </a:lvl1pPr>
          </a:lstStyle>
          <a:p>
            <a:pPr>
              <a:defRPr/>
            </a:pPr>
            <a:endParaRPr lang="de-AT"/>
          </a:p>
        </p:txBody>
      </p:sp>
      <p:sp>
        <p:nvSpPr>
          <p:cNvPr id="9" name="Foliennummernplatzhalter 5"/>
          <p:cNvSpPr>
            <a:spLocks noGrp="1"/>
          </p:cNvSpPr>
          <p:nvPr>
            <p:ph type="sldNum" sz="quarter" idx="12"/>
          </p:nvPr>
        </p:nvSpPr>
        <p:spPr/>
        <p:txBody>
          <a:bodyPr/>
          <a:lstStyle>
            <a:lvl1pPr>
              <a:defRPr/>
            </a:lvl1pPr>
          </a:lstStyle>
          <a:p>
            <a:fld id="{896464EE-EA1B-42BE-9B97-DC09A9EE3F65}" type="slidenum">
              <a:rPr lang="de-AT" altLang="de-DE"/>
              <a:pPr/>
              <a:t>‹Nr.›</a:t>
            </a:fld>
            <a:endParaRPr lang="de-AT" altLang="de-DE"/>
          </a:p>
        </p:txBody>
      </p:sp>
    </p:spTree>
    <p:extLst>
      <p:ext uri="{BB962C8B-B14F-4D97-AF65-F5344CB8AC3E}">
        <p14:creationId xmlns:p14="http://schemas.microsoft.com/office/powerpoint/2010/main" val="1929929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3"/>
          <p:cNvSpPr>
            <a:spLocks noGrp="1"/>
          </p:cNvSpPr>
          <p:nvPr>
            <p:ph type="dt" sz="half" idx="10"/>
          </p:nvPr>
        </p:nvSpPr>
        <p:spPr/>
        <p:txBody>
          <a:bodyPr/>
          <a:lstStyle>
            <a:lvl1pPr>
              <a:defRPr/>
            </a:lvl1pPr>
          </a:lstStyle>
          <a:p>
            <a:pPr>
              <a:defRPr/>
            </a:pPr>
            <a:fld id="{05B86F0F-C91C-405B-B67C-B94F19054893}" type="datetimeFigureOut">
              <a:rPr lang="de-AT"/>
              <a:pPr>
                <a:defRPr/>
              </a:pPr>
              <a:t>26.06.2018</a:t>
            </a:fld>
            <a:endParaRPr lang="de-AT"/>
          </a:p>
        </p:txBody>
      </p:sp>
      <p:sp>
        <p:nvSpPr>
          <p:cNvPr id="4" name="Fußzeilenplatzhalter 4"/>
          <p:cNvSpPr>
            <a:spLocks noGrp="1"/>
          </p:cNvSpPr>
          <p:nvPr>
            <p:ph type="ftr" sz="quarter" idx="11"/>
          </p:nvPr>
        </p:nvSpPr>
        <p:spPr/>
        <p:txBody>
          <a:bodyPr/>
          <a:lstStyle>
            <a:lvl1pPr>
              <a:defRPr/>
            </a:lvl1pPr>
          </a:lstStyle>
          <a:p>
            <a:pPr>
              <a:defRPr/>
            </a:pPr>
            <a:endParaRPr lang="de-AT"/>
          </a:p>
        </p:txBody>
      </p:sp>
      <p:sp>
        <p:nvSpPr>
          <p:cNvPr id="5" name="Foliennummernplatzhalter 5"/>
          <p:cNvSpPr>
            <a:spLocks noGrp="1"/>
          </p:cNvSpPr>
          <p:nvPr>
            <p:ph type="sldNum" sz="quarter" idx="12"/>
          </p:nvPr>
        </p:nvSpPr>
        <p:spPr/>
        <p:txBody>
          <a:bodyPr/>
          <a:lstStyle>
            <a:lvl1pPr>
              <a:defRPr/>
            </a:lvl1pPr>
          </a:lstStyle>
          <a:p>
            <a:fld id="{CFC086BF-8A61-410D-8E55-8C0A19D8EF6B}" type="slidenum">
              <a:rPr lang="de-AT" altLang="de-DE"/>
              <a:pPr/>
              <a:t>‹Nr.›</a:t>
            </a:fld>
            <a:endParaRPr lang="de-AT" altLang="de-DE"/>
          </a:p>
        </p:txBody>
      </p:sp>
    </p:spTree>
    <p:extLst>
      <p:ext uri="{BB962C8B-B14F-4D97-AF65-F5344CB8AC3E}">
        <p14:creationId xmlns:p14="http://schemas.microsoft.com/office/powerpoint/2010/main" val="688931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E45CC092-239E-4067-83AB-9D0971613FA1}" type="datetimeFigureOut">
              <a:rPr lang="de-AT"/>
              <a:pPr>
                <a:defRPr/>
              </a:pPr>
              <a:t>26.06.2018</a:t>
            </a:fld>
            <a:endParaRPr lang="de-AT"/>
          </a:p>
        </p:txBody>
      </p:sp>
      <p:sp>
        <p:nvSpPr>
          <p:cNvPr id="3" name="Fußzeilenplatzhalter 4"/>
          <p:cNvSpPr>
            <a:spLocks noGrp="1"/>
          </p:cNvSpPr>
          <p:nvPr>
            <p:ph type="ftr" sz="quarter" idx="11"/>
          </p:nvPr>
        </p:nvSpPr>
        <p:spPr/>
        <p:txBody>
          <a:bodyPr/>
          <a:lstStyle>
            <a:lvl1pPr>
              <a:defRPr/>
            </a:lvl1pPr>
          </a:lstStyle>
          <a:p>
            <a:pPr>
              <a:defRPr/>
            </a:pPr>
            <a:endParaRPr lang="de-AT"/>
          </a:p>
        </p:txBody>
      </p:sp>
      <p:sp>
        <p:nvSpPr>
          <p:cNvPr id="4" name="Foliennummernplatzhalter 5"/>
          <p:cNvSpPr>
            <a:spLocks noGrp="1"/>
          </p:cNvSpPr>
          <p:nvPr>
            <p:ph type="sldNum" sz="quarter" idx="12"/>
          </p:nvPr>
        </p:nvSpPr>
        <p:spPr/>
        <p:txBody>
          <a:bodyPr/>
          <a:lstStyle>
            <a:lvl1pPr>
              <a:defRPr/>
            </a:lvl1pPr>
          </a:lstStyle>
          <a:p>
            <a:fld id="{3AC0020B-55C6-4B7C-BA0C-4AF1AB8B4F70}" type="slidenum">
              <a:rPr lang="de-AT" altLang="de-DE"/>
              <a:pPr/>
              <a:t>‹Nr.›</a:t>
            </a:fld>
            <a:endParaRPr lang="de-AT" altLang="de-DE"/>
          </a:p>
        </p:txBody>
      </p:sp>
    </p:spTree>
    <p:extLst>
      <p:ext uri="{BB962C8B-B14F-4D97-AF65-F5344CB8AC3E}">
        <p14:creationId xmlns:p14="http://schemas.microsoft.com/office/powerpoint/2010/main" val="3604815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68A34D70-CECD-46BD-8A4A-15DEFA83E7FA}" type="datetimeFigureOut">
              <a:rPr lang="de-AT"/>
              <a:pPr>
                <a:defRPr/>
              </a:pPr>
              <a:t>26.06.2018</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fld id="{7E0D1BA1-A79B-4233-BD89-57730B670FB8}" type="slidenum">
              <a:rPr lang="de-AT" altLang="de-DE"/>
              <a:pPr/>
              <a:t>‹Nr.›</a:t>
            </a:fld>
            <a:endParaRPr lang="de-AT" altLang="de-DE"/>
          </a:p>
        </p:txBody>
      </p:sp>
    </p:spTree>
    <p:extLst>
      <p:ext uri="{BB962C8B-B14F-4D97-AF65-F5344CB8AC3E}">
        <p14:creationId xmlns:p14="http://schemas.microsoft.com/office/powerpoint/2010/main" val="229042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ußzeilenplatzhalter 4"/>
          <p:cNvSpPr>
            <a:spLocks noGrp="1"/>
          </p:cNvSpPr>
          <p:nvPr>
            <p:ph type="ftr" sz="quarter" idx="10"/>
          </p:nvPr>
        </p:nvSpPr>
        <p:spPr/>
        <p:txBody>
          <a:bodyPr/>
          <a:lstStyle>
            <a:lvl1pPr>
              <a:defRPr/>
            </a:lvl1pPr>
          </a:lstStyle>
          <a:p>
            <a:pPr>
              <a:defRPr/>
            </a:pPr>
            <a:r>
              <a:rPr lang="de-AT"/>
              <a:t>… vernetzt &amp; mehr …</a:t>
            </a:r>
          </a:p>
        </p:txBody>
      </p:sp>
      <p:sp>
        <p:nvSpPr>
          <p:cNvPr id="5" name="Foliennummernplatzhalter 5"/>
          <p:cNvSpPr>
            <a:spLocks noGrp="1"/>
          </p:cNvSpPr>
          <p:nvPr>
            <p:ph type="sldNum" sz="quarter" idx="11"/>
          </p:nvPr>
        </p:nvSpPr>
        <p:spPr/>
        <p:txBody>
          <a:bodyPr/>
          <a:lstStyle>
            <a:lvl1pPr>
              <a:defRPr/>
            </a:lvl1pPr>
          </a:lstStyle>
          <a:p>
            <a:fld id="{3FC7CB3E-32AD-4DC0-8911-133A845020DA}" type="slidenum">
              <a:rPr lang="de-AT" altLang="de-DE"/>
              <a:pPr/>
              <a:t>‹Nr.›</a:t>
            </a:fld>
            <a:endParaRPr lang="de-AT" altLang="de-DE"/>
          </a:p>
        </p:txBody>
      </p:sp>
    </p:spTree>
    <p:extLst>
      <p:ext uri="{BB962C8B-B14F-4D97-AF65-F5344CB8AC3E}">
        <p14:creationId xmlns:p14="http://schemas.microsoft.com/office/powerpoint/2010/main" val="4125224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D9CAC327-8A6E-46C8-9EC6-9939563A4B58}" type="datetimeFigureOut">
              <a:rPr lang="de-AT"/>
              <a:pPr>
                <a:defRPr/>
              </a:pPr>
              <a:t>26.06.2018</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fld id="{A704F81D-A35F-4921-A5AE-DE028E645618}" type="slidenum">
              <a:rPr lang="de-AT" altLang="de-DE"/>
              <a:pPr/>
              <a:t>‹Nr.›</a:t>
            </a:fld>
            <a:endParaRPr lang="de-AT" altLang="de-DE"/>
          </a:p>
        </p:txBody>
      </p:sp>
    </p:spTree>
    <p:extLst>
      <p:ext uri="{BB962C8B-B14F-4D97-AF65-F5344CB8AC3E}">
        <p14:creationId xmlns:p14="http://schemas.microsoft.com/office/powerpoint/2010/main" val="605152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30ED3775-6E86-4BDB-8141-6264E7292767}" type="datetimeFigureOut">
              <a:rPr lang="de-AT"/>
              <a:pPr>
                <a:defRPr/>
              </a:pPr>
              <a:t>26.06.2018</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fld id="{600F0EF8-E414-430C-A230-DD94339D0303}" type="slidenum">
              <a:rPr lang="de-AT" altLang="de-DE"/>
              <a:pPr/>
              <a:t>‹Nr.›</a:t>
            </a:fld>
            <a:endParaRPr lang="de-AT" altLang="de-DE"/>
          </a:p>
        </p:txBody>
      </p:sp>
    </p:spTree>
    <p:extLst>
      <p:ext uri="{BB962C8B-B14F-4D97-AF65-F5344CB8AC3E}">
        <p14:creationId xmlns:p14="http://schemas.microsoft.com/office/powerpoint/2010/main" val="1783656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F983F265-233D-40B0-A007-FA2BD7E262C6}" type="datetimeFigureOut">
              <a:rPr lang="de-AT"/>
              <a:pPr>
                <a:defRPr/>
              </a:pPr>
              <a:t>26.06.2018</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fld id="{65B68F04-FD82-49FE-A78F-AE9DB5D21F75}" type="slidenum">
              <a:rPr lang="de-AT" altLang="de-DE"/>
              <a:pPr/>
              <a:t>‹Nr.›</a:t>
            </a:fld>
            <a:endParaRPr lang="de-AT" altLang="de-DE"/>
          </a:p>
        </p:txBody>
      </p:sp>
    </p:spTree>
    <p:extLst>
      <p:ext uri="{BB962C8B-B14F-4D97-AF65-F5344CB8AC3E}">
        <p14:creationId xmlns:p14="http://schemas.microsoft.com/office/powerpoint/2010/main" val="1073044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AT"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AT" smtClean="0"/>
              <a:t>Master-Untertitelformat bearbeiten</a:t>
            </a:r>
            <a:endParaRPr lang="de-DE"/>
          </a:p>
        </p:txBody>
      </p:sp>
      <p:sp>
        <p:nvSpPr>
          <p:cNvPr id="4" name="Datumsplatzhalter 3"/>
          <p:cNvSpPr>
            <a:spLocks noGrp="1"/>
          </p:cNvSpPr>
          <p:nvPr>
            <p:ph type="dt" sz="half" idx="10"/>
          </p:nvPr>
        </p:nvSpPr>
        <p:spPr/>
        <p:txBody>
          <a:bodyPr/>
          <a:lstStyle>
            <a:lvl1pPr>
              <a:defRPr/>
            </a:lvl1pPr>
          </a:lstStyle>
          <a:p>
            <a:fld id="{A855C2F6-1AB1-4237-B829-CE162601FEB9}" type="datetime1">
              <a:rPr lang="de-DE" altLang="de-DE">
                <a:solidFill>
                  <a:srgbClr val="000000"/>
                </a:solidFill>
              </a:rPr>
              <a:pPr/>
              <a:t>26.06.2018</a:t>
            </a:fld>
            <a:endParaRPr lang="de-DE" altLang="de-DE">
              <a:solidFill>
                <a:srgbClr val="000000"/>
              </a:solidFill>
            </a:endParaRPr>
          </a:p>
        </p:txBody>
      </p:sp>
      <p:sp>
        <p:nvSpPr>
          <p:cNvPr id="5" name="Foliennummernplatzhalter 4"/>
          <p:cNvSpPr>
            <a:spLocks noGrp="1"/>
          </p:cNvSpPr>
          <p:nvPr>
            <p:ph type="sldNum" sz="quarter" idx="11"/>
          </p:nvPr>
        </p:nvSpPr>
        <p:spPr/>
        <p:txBody>
          <a:bodyPr/>
          <a:lstStyle>
            <a:lvl1pPr>
              <a:defRPr/>
            </a:lvl1pPr>
          </a:lstStyle>
          <a:p>
            <a:fld id="{F2EC7146-D5E4-4E6A-96FF-A9E5AD7D8EF3}" type="slidenum">
              <a:rPr lang="de-DE" altLang="de-DE">
                <a:solidFill>
                  <a:srgbClr val="000000"/>
                </a:solidFill>
              </a:rPr>
              <a:pPr/>
              <a:t>‹Nr.›</a:t>
            </a:fld>
            <a:endParaRPr lang="de-DE" altLang="de-DE">
              <a:solidFill>
                <a:srgbClr val="000000"/>
              </a:solidFill>
              <a:latin typeface="Times" charset="0"/>
            </a:endParaRPr>
          </a:p>
        </p:txBody>
      </p:sp>
    </p:spTree>
    <p:extLst>
      <p:ext uri="{BB962C8B-B14F-4D97-AF65-F5344CB8AC3E}">
        <p14:creationId xmlns:p14="http://schemas.microsoft.com/office/powerpoint/2010/main" val="1030901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idx="1"/>
          </p:nvPr>
        </p:nvSpPr>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lvl1pPr>
              <a:defRPr/>
            </a:lvl1pPr>
          </a:lstStyle>
          <a:p>
            <a:fld id="{7367D610-7AE5-4CC9-B096-40FBA263125C}" type="datetime1">
              <a:rPr lang="de-DE" altLang="de-DE">
                <a:solidFill>
                  <a:srgbClr val="000000"/>
                </a:solidFill>
              </a:rPr>
              <a:pPr/>
              <a:t>26.06.2018</a:t>
            </a:fld>
            <a:endParaRPr lang="de-DE" altLang="de-DE">
              <a:solidFill>
                <a:srgbClr val="000000"/>
              </a:solidFill>
            </a:endParaRPr>
          </a:p>
        </p:txBody>
      </p:sp>
      <p:sp>
        <p:nvSpPr>
          <p:cNvPr id="5" name="Foliennummernplatzhalter 4"/>
          <p:cNvSpPr>
            <a:spLocks noGrp="1"/>
          </p:cNvSpPr>
          <p:nvPr>
            <p:ph type="sldNum" sz="quarter" idx="11"/>
          </p:nvPr>
        </p:nvSpPr>
        <p:spPr/>
        <p:txBody>
          <a:bodyPr/>
          <a:lstStyle>
            <a:lvl1pPr>
              <a:defRPr/>
            </a:lvl1pPr>
          </a:lstStyle>
          <a:p>
            <a:fld id="{A800719B-FB0F-482F-8874-9A0FEA5968EC}" type="slidenum">
              <a:rPr lang="de-DE" altLang="de-DE">
                <a:solidFill>
                  <a:srgbClr val="000000"/>
                </a:solidFill>
              </a:rPr>
              <a:pPr/>
              <a:t>‹Nr.›</a:t>
            </a:fld>
            <a:endParaRPr lang="de-DE" altLang="de-DE">
              <a:solidFill>
                <a:srgbClr val="000000"/>
              </a:solidFill>
              <a:latin typeface="Times" charset="0"/>
            </a:endParaRPr>
          </a:p>
        </p:txBody>
      </p:sp>
    </p:spTree>
    <p:extLst>
      <p:ext uri="{BB962C8B-B14F-4D97-AF65-F5344CB8AC3E}">
        <p14:creationId xmlns:p14="http://schemas.microsoft.com/office/powerpoint/2010/main" val="1327348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AT" smtClean="0"/>
              <a:t>Mastertextformat bearbeiten</a:t>
            </a:r>
          </a:p>
        </p:txBody>
      </p:sp>
      <p:sp>
        <p:nvSpPr>
          <p:cNvPr id="4" name="Datumsplatzhalter 3"/>
          <p:cNvSpPr>
            <a:spLocks noGrp="1"/>
          </p:cNvSpPr>
          <p:nvPr>
            <p:ph type="dt" sz="half" idx="10"/>
          </p:nvPr>
        </p:nvSpPr>
        <p:spPr/>
        <p:txBody>
          <a:bodyPr/>
          <a:lstStyle>
            <a:lvl1pPr>
              <a:defRPr/>
            </a:lvl1pPr>
          </a:lstStyle>
          <a:p>
            <a:fld id="{152BFFC9-9D34-4EF6-AE7F-0CEDFF42A3F3}" type="datetime1">
              <a:rPr lang="de-DE" altLang="de-DE">
                <a:solidFill>
                  <a:srgbClr val="000000"/>
                </a:solidFill>
              </a:rPr>
              <a:pPr/>
              <a:t>26.06.2018</a:t>
            </a:fld>
            <a:endParaRPr lang="de-DE" altLang="de-DE">
              <a:solidFill>
                <a:srgbClr val="000000"/>
              </a:solidFill>
            </a:endParaRPr>
          </a:p>
        </p:txBody>
      </p:sp>
      <p:sp>
        <p:nvSpPr>
          <p:cNvPr id="5" name="Foliennummernplatzhalter 4"/>
          <p:cNvSpPr>
            <a:spLocks noGrp="1"/>
          </p:cNvSpPr>
          <p:nvPr>
            <p:ph type="sldNum" sz="quarter" idx="11"/>
          </p:nvPr>
        </p:nvSpPr>
        <p:spPr/>
        <p:txBody>
          <a:bodyPr/>
          <a:lstStyle>
            <a:lvl1pPr>
              <a:defRPr/>
            </a:lvl1pPr>
          </a:lstStyle>
          <a:p>
            <a:fld id="{A1B5C227-4F34-4ED2-BAB7-2DB478658E1C}" type="slidenum">
              <a:rPr lang="de-DE" altLang="de-DE">
                <a:solidFill>
                  <a:srgbClr val="000000"/>
                </a:solidFill>
              </a:rPr>
              <a:pPr/>
              <a:t>‹Nr.›</a:t>
            </a:fld>
            <a:endParaRPr lang="de-DE" altLang="de-DE">
              <a:solidFill>
                <a:srgbClr val="000000"/>
              </a:solidFill>
              <a:latin typeface="Times" charset="0"/>
            </a:endParaRPr>
          </a:p>
        </p:txBody>
      </p:sp>
    </p:spTree>
    <p:extLst>
      <p:ext uri="{BB962C8B-B14F-4D97-AF65-F5344CB8AC3E}">
        <p14:creationId xmlns:p14="http://schemas.microsoft.com/office/powerpoint/2010/main" val="701073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sz="half" idx="1"/>
          </p:nvPr>
        </p:nvSpPr>
        <p:spPr>
          <a:xfrm>
            <a:off x="762000" y="22098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Inhaltsplatzhalter 3"/>
          <p:cNvSpPr>
            <a:spLocks noGrp="1"/>
          </p:cNvSpPr>
          <p:nvPr>
            <p:ph sz="half" idx="2"/>
          </p:nvPr>
        </p:nvSpPr>
        <p:spPr>
          <a:xfrm>
            <a:off x="4724400" y="22098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Datumsplatzhalter 4"/>
          <p:cNvSpPr>
            <a:spLocks noGrp="1"/>
          </p:cNvSpPr>
          <p:nvPr>
            <p:ph type="dt" sz="half" idx="10"/>
          </p:nvPr>
        </p:nvSpPr>
        <p:spPr/>
        <p:txBody>
          <a:bodyPr/>
          <a:lstStyle>
            <a:lvl1pPr>
              <a:defRPr/>
            </a:lvl1pPr>
          </a:lstStyle>
          <a:p>
            <a:fld id="{944361AB-6BC0-46D4-A672-9E8E575BB1E4}" type="datetime1">
              <a:rPr lang="de-DE" altLang="de-DE">
                <a:solidFill>
                  <a:srgbClr val="000000"/>
                </a:solidFill>
              </a:rPr>
              <a:pPr/>
              <a:t>26.06.2018</a:t>
            </a:fld>
            <a:endParaRPr lang="de-DE" altLang="de-DE">
              <a:solidFill>
                <a:srgbClr val="000000"/>
              </a:solidFill>
            </a:endParaRPr>
          </a:p>
        </p:txBody>
      </p:sp>
      <p:sp>
        <p:nvSpPr>
          <p:cNvPr id="6" name="Foliennummernplatzhalter 5"/>
          <p:cNvSpPr>
            <a:spLocks noGrp="1"/>
          </p:cNvSpPr>
          <p:nvPr>
            <p:ph type="sldNum" sz="quarter" idx="11"/>
          </p:nvPr>
        </p:nvSpPr>
        <p:spPr/>
        <p:txBody>
          <a:bodyPr/>
          <a:lstStyle>
            <a:lvl1pPr>
              <a:defRPr/>
            </a:lvl1pPr>
          </a:lstStyle>
          <a:p>
            <a:fld id="{150CCBAD-168B-416B-A177-569BAEFB6F31}" type="slidenum">
              <a:rPr lang="de-DE" altLang="de-DE">
                <a:solidFill>
                  <a:srgbClr val="000000"/>
                </a:solidFill>
              </a:rPr>
              <a:pPr/>
              <a:t>‹Nr.›</a:t>
            </a:fld>
            <a:endParaRPr lang="de-DE" altLang="de-DE">
              <a:solidFill>
                <a:srgbClr val="000000"/>
              </a:solidFill>
              <a:latin typeface="Times" charset="0"/>
            </a:endParaRPr>
          </a:p>
        </p:txBody>
      </p:sp>
    </p:spTree>
    <p:extLst>
      <p:ext uri="{BB962C8B-B14F-4D97-AF65-F5344CB8AC3E}">
        <p14:creationId xmlns:p14="http://schemas.microsoft.com/office/powerpoint/2010/main" val="1994853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AT"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7" name="Datumsplatzhalter 6"/>
          <p:cNvSpPr>
            <a:spLocks noGrp="1"/>
          </p:cNvSpPr>
          <p:nvPr>
            <p:ph type="dt" sz="half" idx="10"/>
          </p:nvPr>
        </p:nvSpPr>
        <p:spPr/>
        <p:txBody>
          <a:bodyPr/>
          <a:lstStyle>
            <a:lvl1pPr>
              <a:defRPr/>
            </a:lvl1pPr>
          </a:lstStyle>
          <a:p>
            <a:fld id="{AC783ACD-18F8-4CA6-B238-DBE16F79D3AA}" type="datetime1">
              <a:rPr lang="de-DE" altLang="de-DE">
                <a:solidFill>
                  <a:srgbClr val="000000"/>
                </a:solidFill>
              </a:rPr>
              <a:pPr/>
              <a:t>26.06.2018</a:t>
            </a:fld>
            <a:endParaRPr lang="de-DE" altLang="de-DE">
              <a:solidFill>
                <a:srgbClr val="000000"/>
              </a:solidFill>
            </a:endParaRPr>
          </a:p>
        </p:txBody>
      </p:sp>
      <p:sp>
        <p:nvSpPr>
          <p:cNvPr id="8" name="Foliennummernplatzhalter 7"/>
          <p:cNvSpPr>
            <a:spLocks noGrp="1"/>
          </p:cNvSpPr>
          <p:nvPr>
            <p:ph type="sldNum" sz="quarter" idx="11"/>
          </p:nvPr>
        </p:nvSpPr>
        <p:spPr/>
        <p:txBody>
          <a:bodyPr/>
          <a:lstStyle>
            <a:lvl1pPr>
              <a:defRPr/>
            </a:lvl1pPr>
          </a:lstStyle>
          <a:p>
            <a:fld id="{985806E6-9F60-4D69-8239-E0CC51308AB9}" type="slidenum">
              <a:rPr lang="de-DE" altLang="de-DE">
                <a:solidFill>
                  <a:srgbClr val="000000"/>
                </a:solidFill>
              </a:rPr>
              <a:pPr/>
              <a:t>‹Nr.›</a:t>
            </a:fld>
            <a:endParaRPr lang="de-DE" altLang="de-DE">
              <a:solidFill>
                <a:srgbClr val="000000"/>
              </a:solidFill>
              <a:latin typeface="Times" charset="0"/>
            </a:endParaRPr>
          </a:p>
        </p:txBody>
      </p:sp>
    </p:spTree>
    <p:extLst>
      <p:ext uri="{BB962C8B-B14F-4D97-AF65-F5344CB8AC3E}">
        <p14:creationId xmlns:p14="http://schemas.microsoft.com/office/powerpoint/2010/main" val="858775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Datumsplatzhalter 2"/>
          <p:cNvSpPr>
            <a:spLocks noGrp="1"/>
          </p:cNvSpPr>
          <p:nvPr>
            <p:ph type="dt" sz="half" idx="10"/>
          </p:nvPr>
        </p:nvSpPr>
        <p:spPr/>
        <p:txBody>
          <a:bodyPr/>
          <a:lstStyle>
            <a:lvl1pPr>
              <a:defRPr/>
            </a:lvl1pPr>
          </a:lstStyle>
          <a:p>
            <a:fld id="{1BACBD04-2AE2-41F8-9957-24E91EAFF775}" type="datetime1">
              <a:rPr lang="de-DE" altLang="de-DE">
                <a:solidFill>
                  <a:srgbClr val="000000"/>
                </a:solidFill>
              </a:rPr>
              <a:pPr/>
              <a:t>26.06.2018</a:t>
            </a:fld>
            <a:endParaRPr lang="de-DE" altLang="de-DE">
              <a:solidFill>
                <a:srgbClr val="000000"/>
              </a:solidFill>
            </a:endParaRPr>
          </a:p>
        </p:txBody>
      </p:sp>
      <p:sp>
        <p:nvSpPr>
          <p:cNvPr id="4" name="Foliennummernplatzhalter 3"/>
          <p:cNvSpPr>
            <a:spLocks noGrp="1"/>
          </p:cNvSpPr>
          <p:nvPr>
            <p:ph type="sldNum" sz="quarter" idx="11"/>
          </p:nvPr>
        </p:nvSpPr>
        <p:spPr/>
        <p:txBody>
          <a:bodyPr/>
          <a:lstStyle>
            <a:lvl1pPr>
              <a:defRPr/>
            </a:lvl1pPr>
          </a:lstStyle>
          <a:p>
            <a:fld id="{81AAC5B8-C7EC-4DD7-A4DB-C4149411BD46}" type="slidenum">
              <a:rPr lang="de-DE" altLang="de-DE">
                <a:solidFill>
                  <a:srgbClr val="000000"/>
                </a:solidFill>
              </a:rPr>
              <a:pPr/>
              <a:t>‹Nr.›</a:t>
            </a:fld>
            <a:endParaRPr lang="de-DE" altLang="de-DE">
              <a:solidFill>
                <a:srgbClr val="000000"/>
              </a:solidFill>
              <a:latin typeface="Times" charset="0"/>
            </a:endParaRPr>
          </a:p>
        </p:txBody>
      </p:sp>
    </p:spTree>
    <p:extLst>
      <p:ext uri="{BB962C8B-B14F-4D97-AF65-F5344CB8AC3E}">
        <p14:creationId xmlns:p14="http://schemas.microsoft.com/office/powerpoint/2010/main" val="1837563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DC0DC0CC-1FF7-450A-B8C3-AE9B834350AB}" type="datetime1">
              <a:rPr lang="de-DE" altLang="de-DE">
                <a:solidFill>
                  <a:srgbClr val="000000"/>
                </a:solidFill>
              </a:rPr>
              <a:pPr/>
              <a:t>26.06.2018</a:t>
            </a:fld>
            <a:endParaRPr lang="de-DE" altLang="de-DE">
              <a:solidFill>
                <a:srgbClr val="000000"/>
              </a:solidFill>
            </a:endParaRPr>
          </a:p>
        </p:txBody>
      </p:sp>
      <p:sp>
        <p:nvSpPr>
          <p:cNvPr id="3" name="Foliennummernplatzhalter 2"/>
          <p:cNvSpPr>
            <a:spLocks noGrp="1"/>
          </p:cNvSpPr>
          <p:nvPr>
            <p:ph type="sldNum" sz="quarter" idx="11"/>
          </p:nvPr>
        </p:nvSpPr>
        <p:spPr/>
        <p:txBody>
          <a:bodyPr/>
          <a:lstStyle>
            <a:lvl1pPr>
              <a:defRPr/>
            </a:lvl1pPr>
          </a:lstStyle>
          <a:p>
            <a:fld id="{DFEA34DC-B633-4DFE-A9D7-056A1D3DAD2B}" type="slidenum">
              <a:rPr lang="de-DE" altLang="de-DE">
                <a:solidFill>
                  <a:srgbClr val="000000"/>
                </a:solidFill>
              </a:rPr>
              <a:pPr/>
              <a:t>‹Nr.›</a:t>
            </a:fld>
            <a:endParaRPr lang="de-DE" altLang="de-DE">
              <a:solidFill>
                <a:srgbClr val="000000"/>
              </a:solidFill>
              <a:latin typeface="Times" charset="0"/>
            </a:endParaRPr>
          </a:p>
        </p:txBody>
      </p:sp>
    </p:spTree>
    <p:extLst>
      <p:ext uri="{BB962C8B-B14F-4D97-AF65-F5344CB8AC3E}">
        <p14:creationId xmlns:p14="http://schemas.microsoft.com/office/powerpoint/2010/main" val="382369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r>
              <a:rPr lang="de-DE"/>
              <a:t> Klausur bOJA und ARGE Offene Jugendarbeit 10. Juni 2009 </a:t>
            </a:r>
            <a:endParaRPr lang="de-AT"/>
          </a:p>
        </p:txBody>
      </p:sp>
      <p:sp>
        <p:nvSpPr>
          <p:cNvPr id="5" name="Fußzeilenplatzhalter 4"/>
          <p:cNvSpPr>
            <a:spLocks noGrp="1"/>
          </p:cNvSpPr>
          <p:nvPr>
            <p:ph type="ftr" sz="quarter" idx="11"/>
          </p:nvPr>
        </p:nvSpPr>
        <p:spPr/>
        <p:txBody>
          <a:bodyPr/>
          <a:lstStyle>
            <a:lvl1pPr>
              <a:defRPr/>
            </a:lvl1pPr>
          </a:lstStyle>
          <a:p>
            <a:pPr>
              <a:defRPr/>
            </a:pPr>
            <a:r>
              <a:rPr lang="de-AT"/>
              <a:t>… vernetzt &amp; mehr …</a:t>
            </a:r>
          </a:p>
        </p:txBody>
      </p:sp>
      <p:sp>
        <p:nvSpPr>
          <p:cNvPr id="6" name="Foliennummernplatzhalter 5"/>
          <p:cNvSpPr>
            <a:spLocks noGrp="1"/>
          </p:cNvSpPr>
          <p:nvPr>
            <p:ph type="sldNum" sz="quarter" idx="12"/>
          </p:nvPr>
        </p:nvSpPr>
        <p:spPr/>
        <p:txBody>
          <a:bodyPr/>
          <a:lstStyle>
            <a:lvl1pPr>
              <a:defRPr/>
            </a:lvl1pPr>
          </a:lstStyle>
          <a:p>
            <a:fld id="{67589C7F-4B40-414F-B73C-ED7736ED912E}" type="slidenum">
              <a:rPr lang="de-AT" altLang="de-DE"/>
              <a:pPr/>
              <a:t>‹Nr.›</a:t>
            </a:fld>
            <a:endParaRPr lang="de-AT" altLang="de-DE"/>
          </a:p>
        </p:txBody>
      </p:sp>
    </p:spTree>
    <p:extLst>
      <p:ext uri="{BB962C8B-B14F-4D97-AF65-F5344CB8AC3E}">
        <p14:creationId xmlns:p14="http://schemas.microsoft.com/office/powerpoint/2010/main" val="12698169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lvl1pPr>
              <a:defRPr/>
            </a:lvl1pPr>
          </a:lstStyle>
          <a:p>
            <a:fld id="{89E72895-EF64-4E75-A72C-99F42B82D6BF}" type="datetime1">
              <a:rPr lang="de-DE" altLang="de-DE">
                <a:solidFill>
                  <a:srgbClr val="000000"/>
                </a:solidFill>
              </a:rPr>
              <a:pPr/>
              <a:t>26.06.2018</a:t>
            </a:fld>
            <a:endParaRPr lang="de-DE" altLang="de-DE">
              <a:solidFill>
                <a:srgbClr val="000000"/>
              </a:solidFill>
            </a:endParaRPr>
          </a:p>
        </p:txBody>
      </p:sp>
      <p:sp>
        <p:nvSpPr>
          <p:cNvPr id="6" name="Foliennummernplatzhalter 5"/>
          <p:cNvSpPr>
            <a:spLocks noGrp="1"/>
          </p:cNvSpPr>
          <p:nvPr>
            <p:ph type="sldNum" sz="quarter" idx="11"/>
          </p:nvPr>
        </p:nvSpPr>
        <p:spPr/>
        <p:txBody>
          <a:bodyPr/>
          <a:lstStyle>
            <a:lvl1pPr>
              <a:defRPr/>
            </a:lvl1pPr>
          </a:lstStyle>
          <a:p>
            <a:fld id="{AE751777-607D-44F1-98C5-6000DD44013D}" type="slidenum">
              <a:rPr lang="de-DE" altLang="de-DE">
                <a:solidFill>
                  <a:srgbClr val="000000"/>
                </a:solidFill>
              </a:rPr>
              <a:pPr/>
              <a:t>‹Nr.›</a:t>
            </a:fld>
            <a:endParaRPr lang="de-DE" altLang="de-DE">
              <a:solidFill>
                <a:srgbClr val="000000"/>
              </a:solidFill>
              <a:latin typeface="Times" charset="0"/>
            </a:endParaRPr>
          </a:p>
        </p:txBody>
      </p:sp>
    </p:spTree>
    <p:extLst>
      <p:ext uri="{BB962C8B-B14F-4D97-AF65-F5344CB8AC3E}">
        <p14:creationId xmlns:p14="http://schemas.microsoft.com/office/powerpoint/2010/main" val="3271789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lvl1pPr>
              <a:defRPr/>
            </a:lvl1pPr>
          </a:lstStyle>
          <a:p>
            <a:fld id="{2980514E-31A7-4F6A-A824-1383F7013E5F}" type="datetime1">
              <a:rPr lang="de-DE" altLang="de-DE">
                <a:solidFill>
                  <a:srgbClr val="000000"/>
                </a:solidFill>
              </a:rPr>
              <a:pPr/>
              <a:t>26.06.2018</a:t>
            </a:fld>
            <a:endParaRPr lang="de-DE" altLang="de-DE">
              <a:solidFill>
                <a:srgbClr val="000000"/>
              </a:solidFill>
            </a:endParaRPr>
          </a:p>
        </p:txBody>
      </p:sp>
      <p:sp>
        <p:nvSpPr>
          <p:cNvPr id="6" name="Foliennummernplatzhalter 5"/>
          <p:cNvSpPr>
            <a:spLocks noGrp="1"/>
          </p:cNvSpPr>
          <p:nvPr>
            <p:ph type="sldNum" sz="quarter" idx="11"/>
          </p:nvPr>
        </p:nvSpPr>
        <p:spPr/>
        <p:txBody>
          <a:bodyPr/>
          <a:lstStyle>
            <a:lvl1pPr>
              <a:defRPr/>
            </a:lvl1pPr>
          </a:lstStyle>
          <a:p>
            <a:fld id="{017D1354-A6FA-4697-B6FE-05E5FA44903E}" type="slidenum">
              <a:rPr lang="de-DE" altLang="de-DE">
                <a:solidFill>
                  <a:srgbClr val="000000"/>
                </a:solidFill>
              </a:rPr>
              <a:pPr/>
              <a:t>‹Nr.›</a:t>
            </a:fld>
            <a:endParaRPr lang="de-DE" altLang="de-DE">
              <a:solidFill>
                <a:srgbClr val="000000"/>
              </a:solidFill>
              <a:latin typeface="Times" charset="0"/>
            </a:endParaRPr>
          </a:p>
        </p:txBody>
      </p:sp>
    </p:spTree>
    <p:extLst>
      <p:ext uri="{BB962C8B-B14F-4D97-AF65-F5344CB8AC3E}">
        <p14:creationId xmlns:p14="http://schemas.microsoft.com/office/powerpoint/2010/main" val="3861538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lvl1pPr>
              <a:defRPr/>
            </a:lvl1pPr>
          </a:lstStyle>
          <a:p>
            <a:fld id="{9A4089A4-97DB-4B56-9403-06FC33C5D776}" type="datetime1">
              <a:rPr lang="de-DE" altLang="de-DE">
                <a:solidFill>
                  <a:srgbClr val="000000"/>
                </a:solidFill>
              </a:rPr>
              <a:pPr/>
              <a:t>26.06.2018</a:t>
            </a:fld>
            <a:endParaRPr lang="de-DE" altLang="de-DE">
              <a:solidFill>
                <a:srgbClr val="000000"/>
              </a:solidFill>
            </a:endParaRPr>
          </a:p>
        </p:txBody>
      </p:sp>
      <p:sp>
        <p:nvSpPr>
          <p:cNvPr id="5" name="Foliennummernplatzhalter 4"/>
          <p:cNvSpPr>
            <a:spLocks noGrp="1"/>
          </p:cNvSpPr>
          <p:nvPr>
            <p:ph type="sldNum" sz="quarter" idx="11"/>
          </p:nvPr>
        </p:nvSpPr>
        <p:spPr/>
        <p:txBody>
          <a:bodyPr/>
          <a:lstStyle>
            <a:lvl1pPr>
              <a:defRPr/>
            </a:lvl1pPr>
          </a:lstStyle>
          <a:p>
            <a:fld id="{227454C6-EB68-4F8D-AE26-AC420853AE78}" type="slidenum">
              <a:rPr lang="de-DE" altLang="de-DE">
                <a:solidFill>
                  <a:srgbClr val="000000"/>
                </a:solidFill>
              </a:rPr>
              <a:pPr/>
              <a:t>‹Nr.›</a:t>
            </a:fld>
            <a:endParaRPr lang="de-DE" altLang="de-DE">
              <a:solidFill>
                <a:srgbClr val="000000"/>
              </a:solidFill>
              <a:latin typeface="Times" charset="0"/>
            </a:endParaRPr>
          </a:p>
        </p:txBody>
      </p:sp>
    </p:spTree>
    <p:extLst>
      <p:ext uri="{BB962C8B-B14F-4D97-AF65-F5344CB8AC3E}">
        <p14:creationId xmlns:p14="http://schemas.microsoft.com/office/powerpoint/2010/main" val="1297958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72250" y="1066800"/>
            <a:ext cx="1962150" cy="4953000"/>
          </a:xfrm>
        </p:spPr>
        <p:txBody>
          <a:bodyPr vert="eaVert"/>
          <a:lstStyle/>
          <a:p>
            <a:r>
              <a:rPr lang="de-AT" smtClean="0"/>
              <a:t>Mastertitelformat bearbeiten</a:t>
            </a:r>
            <a:endParaRPr lang="de-DE"/>
          </a:p>
        </p:txBody>
      </p:sp>
      <p:sp>
        <p:nvSpPr>
          <p:cNvPr id="3" name="Vertikaler Textplatzhalter 2"/>
          <p:cNvSpPr>
            <a:spLocks noGrp="1"/>
          </p:cNvSpPr>
          <p:nvPr>
            <p:ph type="body" orient="vert" idx="1"/>
          </p:nvPr>
        </p:nvSpPr>
        <p:spPr>
          <a:xfrm>
            <a:off x="685800" y="1066800"/>
            <a:ext cx="5734050" cy="4953000"/>
          </a:xfr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lvl1pPr>
              <a:defRPr/>
            </a:lvl1pPr>
          </a:lstStyle>
          <a:p>
            <a:fld id="{BFC62D5E-3A35-4D79-8D75-A5F7F8D1E272}" type="datetime1">
              <a:rPr lang="de-DE" altLang="de-DE">
                <a:solidFill>
                  <a:srgbClr val="000000"/>
                </a:solidFill>
              </a:rPr>
              <a:pPr/>
              <a:t>26.06.2018</a:t>
            </a:fld>
            <a:endParaRPr lang="de-DE" altLang="de-DE">
              <a:solidFill>
                <a:srgbClr val="000000"/>
              </a:solidFill>
            </a:endParaRPr>
          </a:p>
        </p:txBody>
      </p:sp>
      <p:sp>
        <p:nvSpPr>
          <p:cNvPr id="5" name="Foliennummernplatzhalter 4"/>
          <p:cNvSpPr>
            <a:spLocks noGrp="1"/>
          </p:cNvSpPr>
          <p:nvPr>
            <p:ph type="sldNum" sz="quarter" idx="11"/>
          </p:nvPr>
        </p:nvSpPr>
        <p:spPr/>
        <p:txBody>
          <a:bodyPr/>
          <a:lstStyle>
            <a:lvl1pPr>
              <a:defRPr/>
            </a:lvl1pPr>
          </a:lstStyle>
          <a:p>
            <a:fld id="{6462A372-A7AA-4291-9B55-12149EBC2A00}" type="slidenum">
              <a:rPr lang="de-DE" altLang="de-DE">
                <a:solidFill>
                  <a:srgbClr val="000000"/>
                </a:solidFill>
              </a:rPr>
              <a:pPr/>
              <a:t>‹Nr.›</a:t>
            </a:fld>
            <a:endParaRPr lang="de-DE" altLang="de-DE">
              <a:solidFill>
                <a:srgbClr val="000000"/>
              </a:solidFill>
              <a:latin typeface="Times" charset="0"/>
            </a:endParaRPr>
          </a:p>
        </p:txBody>
      </p:sp>
    </p:spTree>
    <p:extLst>
      <p:ext uri="{BB962C8B-B14F-4D97-AF65-F5344CB8AC3E}">
        <p14:creationId xmlns:p14="http://schemas.microsoft.com/office/powerpoint/2010/main" val="2227641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4" name="Rectangle 9">
            <a:extLst/>
          </p:cNvPr>
          <p:cNvSpPr>
            <a:spLocks noChangeArrowheads="1"/>
          </p:cNvSpPr>
          <p:nvPr userDrawn="1"/>
        </p:nvSpPr>
        <p:spPr bwMode="auto">
          <a:xfrm>
            <a:off x="6350" y="6237288"/>
            <a:ext cx="9144000" cy="647700"/>
          </a:xfrm>
          <a:prstGeom prst="rect">
            <a:avLst/>
          </a:prstGeom>
          <a:solidFill>
            <a:srgbClr val="ABC701"/>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AT" altLang="de-DE">
              <a:solidFill>
                <a:prstClr val="black"/>
              </a:solidFill>
            </a:endParaRPr>
          </a:p>
        </p:txBody>
      </p:sp>
      <p:pic>
        <p:nvPicPr>
          <p:cNvPr id="5" name="Picture 2" descr="C:\Dokumente und Einstellungen\Manuel\Eigene Dateien\Manuel\SIPCAN\diverse Kontakte\eXakt PR\Homepage Sipcan 29.10.2010 - Finale\Logo_Sipcan_NEU_PRI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0688" y="30163"/>
            <a:ext cx="3124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a:extLst/>
          </p:cNvPr>
          <p:cNvSpPr txBox="1">
            <a:spLocks noChangeArrowheads="1"/>
          </p:cNvSpPr>
          <p:nvPr userDrawn="1"/>
        </p:nvSpPr>
        <p:spPr bwMode="auto">
          <a:xfrm>
            <a:off x="179388" y="6424613"/>
            <a:ext cx="8785225" cy="307975"/>
          </a:xfrm>
          <a:prstGeom prst="rect">
            <a:avLst/>
          </a:prstGeom>
          <a:noFill/>
          <a:ln w="9525">
            <a:noFill/>
            <a:miter lim="800000"/>
            <a:headEnd/>
            <a:tailEnd/>
          </a:ln>
          <a:effectLst/>
        </p:spPr>
        <p:txBody>
          <a:bodyPr>
            <a:spAutoFit/>
          </a:bodyPr>
          <a:lstStyle/>
          <a:p>
            <a:pPr>
              <a:spcBef>
                <a:spcPct val="50000"/>
              </a:spcBef>
              <a:defRPr/>
            </a:pPr>
            <a:r>
              <a:rPr lang="de-DE" sz="1400" dirty="0">
                <a:solidFill>
                  <a:prstClr val="white"/>
                </a:solidFill>
                <a:effectLst>
                  <a:outerShdw blurRad="38100" dist="38100" dir="2700000" algn="tl">
                    <a:srgbClr val="C0C0C0"/>
                  </a:outerShdw>
                </a:effectLst>
                <a:latin typeface="Arial" charset="0"/>
                <a:cs typeface="Arial" charset="0"/>
              </a:rPr>
              <a:t>			  	            	       Kontakt: n.moser@sipcan.at  I  www.sipcan.at</a:t>
            </a:r>
          </a:p>
        </p:txBody>
      </p:sp>
      <p:sp>
        <p:nvSpPr>
          <p:cNvPr id="28675" name="Titelplatzhalter 1"/>
          <p:cNvSpPr>
            <a:spLocks noGrp="1"/>
          </p:cNvSpPr>
          <p:nvPr>
            <p:ph type="ctrTitle"/>
          </p:nvPr>
        </p:nvSpPr>
        <p:spPr>
          <a:xfrm>
            <a:off x="511175" y="1457325"/>
            <a:ext cx="8064500" cy="1441450"/>
          </a:xfrm>
        </p:spPr>
        <p:txBody>
          <a:bodyPr/>
          <a:lstStyle>
            <a:lvl1pPr algn="ctr">
              <a:defRPr sz="3800" smtClean="0">
                <a:solidFill>
                  <a:srgbClr val="CC0000"/>
                </a:solidFill>
              </a:defRPr>
            </a:lvl1pPr>
          </a:lstStyle>
          <a:p>
            <a:r>
              <a:rPr lang="de-DE"/>
              <a:t>Titel</a:t>
            </a:r>
          </a:p>
        </p:txBody>
      </p:sp>
      <p:sp>
        <p:nvSpPr>
          <p:cNvPr id="28676" name="Textplatzhalter 2"/>
          <p:cNvSpPr>
            <a:spLocks noGrp="1"/>
          </p:cNvSpPr>
          <p:nvPr>
            <p:ph type="subTitle" idx="1"/>
          </p:nvPr>
        </p:nvSpPr>
        <p:spPr>
          <a:xfrm>
            <a:off x="539750" y="5530850"/>
            <a:ext cx="8064500" cy="649288"/>
          </a:xfrm>
        </p:spPr>
        <p:txBody>
          <a:bodyPr/>
          <a:lstStyle>
            <a:lvl1pPr marL="0" indent="0" algn="ctr">
              <a:buFont typeface="Arial" charset="0"/>
              <a:buNone/>
              <a:defRPr sz="1400" smtClean="0"/>
            </a:lvl1pPr>
          </a:lstStyle>
          <a:p>
            <a:r>
              <a:rPr lang="de-DE"/>
              <a:t>Tagungsname</a:t>
            </a:r>
            <a:br>
              <a:rPr lang="de-DE"/>
            </a:br>
            <a:r>
              <a:rPr lang="de-DE"/>
              <a:t>Ort, Datum</a:t>
            </a:r>
          </a:p>
        </p:txBody>
      </p:sp>
    </p:spTree>
    <p:extLst>
      <p:ext uri="{BB962C8B-B14F-4D97-AF65-F5344CB8AC3E}">
        <p14:creationId xmlns:p14="http://schemas.microsoft.com/office/powerpoint/2010/main" val="2280894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Foliennummernplatzhalter 5">
            <a:extLst/>
          </p:cNvPr>
          <p:cNvSpPr>
            <a:spLocks noGrp="1"/>
          </p:cNvSpPr>
          <p:nvPr>
            <p:ph type="sldNum" sz="quarter" idx="10"/>
          </p:nvPr>
        </p:nvSpPr>
        <p:spPr/>
        <p:txBody>
          <a:bodyPr/>
          <a:lstStyle>
            <a:lvl1pPr>
              <a:defRPr>
                <a:latin typeface="Arial" charset="0"/>
                <a:cs typeface="Arial" charset="0"/>
              </a:defRPr>
            </a:lvl1pPr>
          </a:lstStyle>
          <a:p>
            <a:pPr>
              <a:defRPr/>
            </a:pPr>
            <a:fld id="{1D7F2705-2F5D-4153-ADD3-BB0921CFB84D}" type="slidenum">
              <a:rPr lang="de-DE" altLang="de-DE"/>
              <a:pPr>
                <a:defRPr/>
              </a:pPr>
              <a:t>‹Nr.›</a:t>
            </a:fld>
            <a:endParaRPr lang="de-DE" altLang="de-DE"/>
          </a:p>
        </p:txBody>
      </p:sp>
    </p:spTree>
    <p:extLst>
      <p:ext uri="{BB962C8B-B14F-4D97-AF65-F5344CB8AC3E}">
        <p14:creationId xmlns:p14="http://schemas.microsoft.com/office/powerpoint/2010/main" val="2326048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oliennummernplatzhalter 5">
            <a:extLst/>
          </p:cNvPr>
          <p:cNvSpPr>
            <a:spLocks noGrp="1"/>
          </p:cNvSpPr>
          <p:nvPr>
            <p:ph type="sldNum" sz="quarter" idx="10"/>
          </p:nvPr>
        </p:nvSpPr>
        <p:spPr/>
        <p:txBody>
          <a:bodyPr/>
          <a:lstStyle>
            <a:lvl1pPr>
              <a:defRPr>
                <a:latin typeface="Arial" charset="0"/>
                <a:cs typeface="Arial" charset="0"/>
              </a:defRPr>
            </a:lvl1pPr>
          </a:lstStyle>
          <a:p>
            <a:pPr>
              <a:defRPr/>
            </a:pPr>
            <a:fld id="{C6954354-63F8-4D06-91B1-7CD4DCEEAED8}" type="slidenum">
              <a:rPr lang="de-DE" altLang="de-DE"/>
              <a:pPr>
                <a:defRPr/>
              </a:pPr>
              <a:t>‹Nr.›</a:t>
            </a:fld>
            <a:endParaRPr lang="de-DE" altLang="de-DE"/>
          </a:p>
        </p:txBody>
      </p:sp>
    </p:spTree>
    <p:extLst>
      <p:ext uri="{BB962C8B-B14F-4D97-AF65-F5344CB8AC3E}">
        <p14:creationId xmlns:p14="http://schemas.microsoft.com/office/powerpoint/2010/main" val="32299087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Foliennummernplatzhalter 5">
            <a:extLst/>
          </p:cNvPr>
          <p:cNvSpPr>
            <a:spLocks noGrp="1"/>
          </p:cNvSpPr>
          <p:nvPr>
            <p:ph type="sldNum" sz="quarter" idx="10"/>
          </p:nvPr>
        </p:nvSpPr>
        <p:spPr/>
        <p:txBody>
          <a:bodyPr/>
          <a:lstStyle>
            <a:lvl1pPr>
              <a:defRPr>
                <a:latin typeface="Arial" charset="0"/>
                <a:cs typeface="Arial" charset="0"/>
              </a:defRPr>
            </a:lvl1pPr>
          </a:lstStyle>
          <a:p>
            <a:pPr>
              <a:defRPr/>
            </a:pPr>
            <a:fld id="{8DB8A80F-B300-438C-B6AF-20B923FFB658}" type="slidenum">
              <a:rPr lang="de-DE" altLang="de-DE"/>
              <a:pPr>
                <a:defRPr/>
              </a:pPr>
              <a:t>‹Nr.›</a:t>
            </a:fld>
            <a:endParaRPr lang="de-DE" altLang="de-DE"/>
          </a:p>
        </p:txBody>
      </p:sp>
    </p:spTree>
    <p:extLst>
      <p:ext uri="{BB962C8B-B14F-4D97-AF65-F5344CB8AC3E}">
        <p14:creationId xmlns:p14="http://schemas.microsoft.com/office/powerpoint/2010/main" val="31156597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5">
            <a:extLst/>
          </p:cNvPr>
          <p:cNvSpPr>
            <a:spLocks noGrp="1"/>
          </p:cNvSpPr>
          <p:nvPr>
            <p:ph type="sldNum" sz="quarter" idx="10"/>
          </p:nvPr>
        </p:nvSpPr>
        <p:spPr/>
        <p:txBody>
          <a:bodyPr/>
          <a:lstStyle>
            <a:lvl1pPr>
              <a:defRPr>
                <a:latin typeface="Arial" charset="0"/>
                <a:cs typeface="Arial" charset="0"/>
              </a:defRPr>
            </a:lvl1pPr>
          </a:lstStyle>
          <a:p>
            <a:pPr>
              <a:defRPr/>
            </a:pPr>
            <a:fld id="{3C975075-7C61-4F07-8DCC-41A701FD11E6}" type="slidenum">
              <a:rPr lang="de-DE" altLang="de-DE"/>
              <a:pPr>
                <a:defRPr/>
              </a:pPr>
              <a:t>‹Nr.›</a:t>
            </a:fld>
            <a:endParaRPr lang="de-DE" altLang="de-DE"/>
          </a:p>
        </p:txBody>
      </p:sp>
    </p:spTree>
    <p:extLst>
      <p:ext uri="{BB962C8B-B14F-4D97-AF65-F5344CB8AC3E}">
        <p14:creationId xmlns:p14="http://schemas.microsoft.com/office/powerpoint/2010/main" val="841515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5">
            <a:extLst/>
          </p:cNvPr>
          <p:cNvSpPr>
            <a:spLocks noGrp="1"/>
          </p:cNvSpPr>
          <p:nvPr>
            <p:ph type="sldNum" sz="quarter" idx="10"/>
          </p:nvPr>
        </p:nvSpPr>
        <p:spPr/>
        <p:txBody>
          <a:bodyPr/>
          <a:lstStyle>
            <a:lvl1pPr>
              <a:defRPr>
                <a:latin typeface="Arial" charset="0"/>
                <a:cs typeface="Arial" charset="0"/>
              </a:defRPr>
            </a:lvl1pPr>
          </a:lstStyle>
          <a:p>
            <a:pPr>
              <a:defRPr/>
            </a:pPr>
            <a:fld id="{510FFD0A-4C49-4D6D-BD60-115EC871B7FE}" type="slidenum">
              <a:rPr lang="de-DE" altLang="de-DE"/>
              <a:pPr>
                <a:defRPr/>
              </a:pPr>
              <a:t>‹Nr.›</a:t>
            </a:fld>
            <a:endParaRPr lang="de-DE" altLang="de-DE"/>
          </a:p>
        </p:txBody>
      </p:sp>
    </p:spTree>
    <p:extLst>
      <p:ext uri="{BB962C8B-B14F-4D97-AF65-F5344CB8AC3E}">
        <p14:creationId xmlns:p14="http://schemas.microsoft.com/office/powerpoint/2010/main" val="150306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3"/>
          <p:cNvSpPr>
            <a:spLocks noGrp="1"/>
          </p:cNvSpPr>
          <p:nvPr>
            <p:ph type="dt" sz="half" idx="10"/>
          </p:nvPr>
        </p:nvSpPr>
        <p:spPr/>
        <p:txBody>
          <a:bodyPr/>
          <a:lstStyle>
            <a:lvl1pPr>
              <a:defRPr/>
            </a:lvl1pPr>
          </a:lstStyle>
          <a:p>
            <a:pPr>
              <a:defRPr/>
            </a:pPr>
            <a:r>
              <a:rPr lang="de-DE"/>
              <a:t> Klausur bOJA und ARGE Offene Jugendarbeit 10. Juni 2009 </a:t>
            </a:r>
            <a:endParaRPr lang="de-AT"/>
          </a:p>
        </p:txBody>
      </p:sp>
      <p:sp>
        <p:nvSpPr>
          <p:cNvPr id="6" name="Fußzeilenplatzhalter 4"/>
          <p:cNvSpPr>
            <a:spLocks noGrp="1"/>
          </p:cNvSpPr>
          <p:nvPr>
            <p:ph type="ftr" sz="quarter" idx="11"/>
          </p:nvPr>
        </p:nvSpPr>
        <p:spPr/>
        <p:txBody>
          <a:bodyPr/>
          <a:lstStyle>
            <a:lvl1pPr>
              <a:defRPr/>
            </a:lvl1pPr>
          </a:lstStyle>
          <a:p>
            <a:pPr>
              <a:defRPr/>
            </a:pPr>
            <a:r>
              <a:rPr lang="de-AT"/>
              <a:t>… vernetzt &amp; mehr …</a:t>
            </a:r>
          </a:p>
        </p:txBody>
      </p:sp>
      <p:sp>
        <p:nvSpPr>
          <p:cNvPr id="7" name="Foliennummernplatzhalter 5"/>
          <p:cNvSpPr>
            <a:spLocks noGrp="1"/>
          </p:cNvSpPr>
          <p:nvPr>
            <p:ph type="sldNum" sz="quarter" idx="12"/>
          </p:nvPr>
        </p:nvSpPr>
        <p:spPr/>
        <p:txBody>
          <a:bodyPr/>
          <a:lstStyle>
            <a:lvl1pPr>
              <a:defRPr/>
            </a:lvl1pPr>
          </a:lstStyle>
          <a:p>
            <a:fld id="{F663D9AE-1BC2-4169-A0A1-442CD344342C}" type="slidenum">
              <a:rPr lang="de-AT" altLang="de-DE"/>
              <a:pPr/>
              <a:t>‹Nr.›</a:t>
            </a:fld>
            <a:endParaRPr lang="de-AT" altLang="de-DE"/>
          </a:p>
        </p:txBody>
      </p:sp>
    </p:spTree>
    <p:extLst>
      <p:ext uri="{BB962C8B-B14F-4D97-AF65-F5344CB8AC3E}">
        <p14:creationId xmlns:p14="http://schemas.microsoft.com/office/powerpoint/2010/main" val="2409779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liennummernplatzhalter 5">
            <a:extLst/>
          </p:cNvPr>
          <p:cNvSpPr>
            <a:spLocks noGrp="1"/>
          </p:cNvSpPr>
          <p:nvPr>
            <p:ph type="sldNum" sz="quarter" idx="10"/>
          </p:nvPr>
        </p:nvSpPr>
        <p:spPr/>
        <p:txBody>
          <a:bodyPr/>
          <a:lstStyle>
            <a:lvl1pPr>
              <a:defRPr>
                <a:latin typeface="Arial" charset="0"/>
                <a:cs typeface="Arial" charset="0"/>
              </a:defRPr>
            </a:lvl1pPr>
          </a:lstStyle>
          <a:p>
            <a:pPr>
              <a:defRPr/>
            </a:pPr>
            <a:fld id="{3A938868-F82D-433C-8704-3874A2020B02}" type="slidenum">
              <a:rPr lang="de-DE" altLang="de-DE"/>
              <a:pPr>
                <a:defRPr/>
              </a:pPr>
              <a:t>‹Nr.›</a:t>
            </a:fld>
            <a:endParaRPr lang="de-DE" altLang="de-DE"/>
          </a:p>
        </p:txBody>
      </p:sp>
    </p:spTree>
    <p:extLst>
      <p:ext uri="{BB962C8B-B14F-4D97-AF65-F5344CB8AC3E}">
        <p14:creationId xmlns:p14="http://schemas.microsoft.com/office/powerpoint/2010/main" val="16480835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Foliennummernplatzhalter 5">
            <a:extLst/>
          </p:cNvPr>
          <p:cNvSpPr>
            <a:spLocks noGrp="1"/>
          </p:cNvSpPr>
          <p:nvPr>
            <p:ph type="sldNum" sz="quarter" idx="10"/>
          </p:nvPr>
        </p:nvSpPr>
        <p:spPr/>
        <p:txBody>
          <a:bodyPr/>
          <a:lstStyle>
            <a:lvl1pPr>
              <a:defRPr>
                <a:latin typeface="Arial" charset="0"/>
                <a:cs typeface="Arial" charset="0"/>
              </a:defRPr>
            </a:lvl1pPr>
          </a:lstStyle>
          <a:p>
            <a:pPr>
              <a:defRPr/>
            </a:pPr>
            <a:fld id="{8E9D2F38-5527-4527-B502-41481B60A38C}" type="slidenum">
              <a:rPr lang="de-DE" altLang="de-DE"/>
              <a:pPr>
                <a:defRPr/>
              </a:pPr>
              <a:t>‹Nr.›</a:t>
            </a:fld>
            <a:endParaRPr lang="de-DE" altLang="de-DE"/>
          </a:p>
        </p:txBody>
      </p:sp>
    </p:spTree>
    <p:extLst>
      <p:ext uri="{BB962C8B-B14F-4D97-AF65-F5344CB8AC3E}">
        <p14:creationId xmlns:p14="http://schemas.microsoft.com/office/powerpoint/2010/main" val="38645019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Foliennummernplatzhalter 5">
            <a:extLst/>
          </p:cNvPr>
          <p:cNvSpPr>
            <a:spLocks noGrp="1"/>
          </p:cNvSpPr>
          <p:nvPr>
            <p:ph type="sldNum" sz="quarter" idx="10"/>
          </p:nvPr>
        </p:nvSpPr>
        <p:spPr/>
        <p:txBody>
          <a:bodyPr/>
          <a:lstStyle>
            <a:lvl1pPr>
              <a:defRPr>
                <a:latin typeface="Arial" charset="0"/>
                <a:cs typeface="Arial" charset="0"/>
              </a:defRPr>
            </a:lvl1pPr>
          </a:lstStyle>
          <a:p>
            <a:pPr>
              <a:defRPr/>
            </a:pPr>
            <a:fld id="{156FBC04-8CC7-4D05-9E1E-7F8FFF98727C}" type="slidenum">
              <a:rPr lang="de-DE" altLang="de-DE"/>
              <a:pPr>
                <a:defRPr/>
              </a:pPr>
              <a:t>‹Nr.›</a:t>
            </a:fld>
            <a:endParaRPr lang="de-DE" altLang="de-DE"/>
          </a:p>
        </p:txBody>
      </p:sp>
    </p:spTree>
    <p:extLst>
      <p:ext uri="{BB962C8B-B14F-4D97-AF65-F5344CB8AC3E}">
        <p14:creationId xmlns:p14="http://schemas.microsoft.com/office/powerpoint/2010/main" val="522579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Foliennummernplatzhalter 5">
            <a:extLst/>
          </p:cNvPr>
          <p:cNvSpPr>
            <a:spLocks noGrp="1"/>
          </p:cNvSpPr>
          <p:nvPr>
            <p:ph type="sldNum" sz="quarter" idx="10"/>
          </p:nvPr>
        </p:nvSpPr>
        <p:spPr/>
        <p:txBody>
          <a:bodyPr/>
          <a:lstStyle>
            <a:lvl1pPr>
              <a:defRPr>
                <a:latin typeface="Arial" charset="0"/>
                <a:cs typeface="Arial" charset="0"/>
              </a:defRPr>
            </a:lvl1pPr>
          </a:lstStyle>
          <a:p>
            <a:pPr>
              <a:defRPr/>
            </a:pPr>
            <a:fld id="{E18FCC8D-FCA2-4CD5-BF28-7796D73875C1}" type="slidenum">
              <a:rPr lang="de-DE" altLang="de-DE"/>
              <a:pPr>
                <a:defRPr/>
              </a:pPr>
              <a:t>‹Nr.›</a:t>
            </a:fld>
            <a:endParaRPr lang="de-DE" altLang="de-DE"/>
          </a:p>
        </p:txBody>
      </p:sp>
    </p:spTree>
    <p:extLst>
      <p:ext uri="{BB962C8B-B14F-4D97-AF65-F5344CB8AC3E}">
        <p14:creationId xmlns:p14="http://schemas.microsoft.com/office/powerpoint/2010/main" val="9400558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5">
            <a:extLst/>
          </p:cNvPr>
          <p:cNvSpPr>
            <a:spLocks noGrp="1"/>
          </p:cNvSpPr>
          <p:nvPr>
            <p:ph type="sldNum" sz="quarter" idx="10"/>
          </p:nvPr>
        </p:nvSpPr>
        <p:spPr/>
        <p:txBody>
          <a:bodyPr/>
          <a:lstStyle>
            <a:lvl1pPr>
              <a:defRPr>
                <a:latin typeface="Arial" charset="0"/>
                <a:cs typeface="Arial" charset="0"/>
              </a:defRPr>
            </a:lvl1pPr>
          </a:lstStyle>
          <a:p>
            <a:pPr>
              <a:defRPr/>
            </a:pPr>
            <a:fld id="{A9706E63-5579-45F0-A18F-7CA857071F07}" type="slidenum">
              <a:rPr lang="de-DE" altLang="de-DE"/>
              <a:pPr>
                <a:defRPr/>
              </a:pPr>
              <a:t>‹Nr.›</a:t>
            </a:fld>
            <a:endParaRPr lang="de-DE" altLang="de-DE"/>
          </a:p>
        </p:txBody>
      </p:sp>
    </p:spTree>
    <p:extLst>
      <p:ext uri="{BB962C8B-B14F-4D97-AF65-F5344CB8AC3E}">
        <p14:creationId xmlns:p14="http://schemas.microsoft.com/office/powerpoint/2010/main" val="4178370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5">
            <a:extLst/>
          </p:cNvPr>
          <p:cNvSpPr>
            <a:spLocks noGrp="1"/>
          </p:cNvSpPr>
          <p:nvPr>
            <p:ph type="sldNum" sz="quarter" idx="10"/>
          </p:nvPr>
        </p:nvSpPr>
        <p:spPr/>
        <p:txBody>
          <a:bodyPr/>
          <a:lstStyle>
            <a:lvl1pPr>
              <a:defRPr>
                <a:latin typeface="Arial" charset="0"/>
                <a:cs typeface="Arial" charset="0"/>
              </a:defRPr>
            </a:lvl1pPr>
          </a:lstStyle>
          <a:p>
            <a:pPr>
              <a:defRPr/>
            </a:pPr>
            <a:fld id="{00B00824-7908-42EA-AD00-5FD1C5390380}" type="slidenum">
              <a:rPr lang="de-DE" altLang="de-DE"/>
              <a:pPr>
                <a:defRPr/>
              </a:pPr>
              <a:t>‹Nr.›</a:t>
            </a:fld>
            <a:endParaRPr lang="de-DE" altLang="de-DE"/>
          </a:p>
        </p:txBody>
      </p:sp>
    </p:spTree>
    <p:extLst>
      <p:ext uri="{BB962C8B-B14F-4D97-AF65-F5344CB8AC3E}">
        <p14:creationId xmlns:p14="http://schemas.microsoft.com/office/powerpoint/2010/main" val="34993792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4" name="Rectangle 9">
            <a:extLst/>
          </p:cNvPr>
          <p:cNvSpPr>
            <a:spLocks noChangeArrowheads="1"/>
          </p:cNvSpPr>
          <p:nvPr userDrawn="1"/>
        </p:nvSpPr>
        <p:spPr bwMode="auto">
          <a:xfrm>
            <a:off x="6350" y="6237288"/>
            <a:ext cx="9144000" cy="647700"/>
          </a:xfrm>
          <a:prstGeom prst="rect">
            <a:avLst/>
          </a:prstGeom>
          <a:solidFill>
            <a:srgbClr val="ABC701"/>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AT" altLang="de-DE">
              <a:solidFill>
                <a:prstClr val="black"/>
              </a:solidFill>
            </a:endParaRPr>
          </a:p>
        </p:txBody>
      </p:sp>
      <p:pic>
        <p:nvPicPr>
          <p:cNvPr id="5" name="Picture 2" descr="C:\Dokumente und Einstellungen\Manuel\Eigene Dateien\Manuel\SIPCAN\diverse Kontakte\eXakt PR\Homepage Sipcan 29.10.2010 - Finale\Logo_Sipcan_NEU_PRI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0688" y="30163"/>
            <a:ext cx="3124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a:extLst/>
          </p:cNvPr>
          <p:cNvSpPr txBox="1">
            <a:spLocks noChangeArrowheads="1"/>
          </p:cNvSpPr>
          <p:nvPr userDrawn="1"/>
        </p:nvSpPr>
        <p:spPr bwMode="auto">
          <a:xfrm>
            <a:off x="179388" y="6424613"/>
            <a:ext cx="8785225" cy="307975"/>
          </a:xfrm>
          <a:prstGeom prst="rect">
            <a:avLst/>
          </a:prstGeom>
          <a:noFill/>
          <a:ln w="9525">
            <a:noFill/>
            <a:miter lim="800000"/>
            <a:headEnd/>
            <a:tailEnd/>
          </a:ln>
          <a:effectLst/>
        </p:spPr>
        <p:txBody>
          <a:bodyPr>
            <a:spAutoFit/>
          </a:bodyPr>
          <a:lstStyle/>
          <a:p>
            <a:pPr>
              <a:spcBef>
                <a:spcPct val="50000"/>
              </a:spcBef>
              <a:defRPr/>
            </a:pPr>
            <a:r>
              <a:rPr lang="de-DE" sz="1400" dirty="0">
                <a:solidFill>
                  <a:prstClr val="white"/>
                </a:solidFill>
                <a:effectLst>
                  <a:outerShdw blurRad="38100" dist="38100" dir="2700000" algn="tl">
                    <a:srgbClr val="C0C0C0"/>
                  </a:outerShdw>
                </a:effectLst>
                <a:latin typeface="Arial" charset="0"/>
                <a:cs typeface="Arial" charset="0"/>
              </a:rPr>
              <a:t>Dr. Manuel Schätzer		  	                   Kontakt: m.schaetzer@sipcan.at  I  www.sipcan.at</a:t>
            </a:r>
          </a:p>
        </p:txBody>
      </p:sp>
      <p:sp>
        <p:nvSpPr>
          <p:cNvPr id="28675" name="Titelplatzhalter 1"/>
          <p:cNvSpPr>
            <a:spLocks noGrp="1"/>
          </p:cNvSpPr>
          <p:nvPr>
            <p:ph type="ctrTitle"/>
          </p:nvPr>
        </p:nvSpPr>
        <p:spPr>
          <a:xfrm>
            <a:off x="511175" y="1457325"/>
            <a:ext cx="8064500" cy="1441450"/>
          </a:xfrm>
        </p:spPr>
        <p:txBody>
          <a:bodyPr/>
          <a:lstStyle>
            <a:lvl1pPr algn="ctr">
              <a:defRPr sz="3800" smtClean="0">
                <a:solidFill>
                  <a:srgbClr val="CC0000"/>
                </a:solidFill>
              </a:defRPr>
            </a:lvl1pPr>
          </a:lstStyle>
          <a:p>
            <a:r>
              <a:rPr lang="de-DE"/>
              <a:t>Titel</a:t>
            </a:r>
          </a:p>
        </p:txBody>
      </p:sp>
      <p:sp>
        <p:nvSpPr>
          <p:cNvPr id="28676" name="Textplatzhalter 2"/>
          <p:cNvSpPr>
            <a:spLocks noGrp="1"/>
          </p:cNvSpPr>
          <p:nvPr>
            <p:ph type="subTitle" idx="1"/>
          </p:nvPr>
        </p:nvSpPr>
        <p:spPr>
          <a:xfrm>
            <a:off x="539750" y="5530850"/>
            <a:ext cx="8064500" cy="649288"/>
          </a:xfrm>
        </p:spPr>
        <p:txBody>
          <a:bodyPr/>
          <a:lstStyle>
            <a:lvl1pPr marL="0" indent="0" algn="ctr">
              <a:buFont typeface="Arial" charset="0"/>
              <a:buNone/>
              <a:defRPr sz="1400" smtClean="0"/>
            </a:lvl1pPr>
          </a:lstStyle>
          <a:p>
            <a:r>
              <a:rPr lang="de-DE"/>
              <a:t>Tagungsname</a:t>
            </a:r>
            <a:br>
              <a:rPr lang="de-DE"/>
            </a:br>
            <a:r>
              <a:rPr lang="de-DE"/>
              <a:t>Ort, Datum</a:t>
            </a:r>
          </a:p>
        </p:txBody>
      </p:sp>
    </p:spTree>
    <p:extLst>
      <p:ext uri="{BB962C8B-B14F-4D97-AF65-F5344CB8AC3E}">
        <p14:creationId xmlns:p14="http://schemas.microsoft.com/office/powerpoint/2010/main" val="17084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Foliennummernplatzhalter 5">
            <a:extLst/>
          </p:cNvPr>
          <p:cNvSpPr>
            <a:spLocks noGrp="1"/>
          </p:cNvSpPr>
          <p:nvPr>
            <p:ph type="sldNum" sz="quarter" idx="10"/>
          </p:nvPr>
        </p:nvSpPr>
        <p:spPr/>
        <p:txBody>
          <a:bodyPr/>
          <a:lstStyle>
            <a:lvl1pPr>
              <a:defRPr/>
            </a:lvl1pPr>
          </a:lstStyle>
          <a:p>
            <a:pPr>
              <a:defRPr/>
            </a:pPr>
            <a:fld id="{BDB7D4D7-93A9-4AC2-9CCF-75AF7DF704AE}" type="slidenum">
              <a:rPr lang="de-DE" altLang="de-DE">
                <a:solidFill>
                  <a:prstClr val="white"/>
                </a:solidFill>
              </a:rPr>
              <a:pPr>
                <a:defRPr/>
              </a:pPr>
              <a:t>‹Nr.›</a:t>
            </a:fld>
            <a:endParaRPr lang="de-DE" altLang="de-DE">
              <a:solidFill>
                <a:prstClr val="white"/>
              </a:solidFill>
            </a:endParaRPr>
          </a:p>
        </p:txBody>
      </p:sp>
    </p:spTree>
    <p:extLst>
      <p:ext uri="{BB962C8B-B14F-4D97-AF65-F5344CB8AC3E}">
        <p14:creationId xmlns:p14="http://schemas.microsoft.com/office/powerpoint/2010/main" val="37589225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oliennummernplatzhalter 5">
            <a:extLst/>
          </p:cNvPr>
          <p:cNvSpPr>
            <a:spLocks noGrp="1"/>
          </p:cNvSpPr>
          <p:nvPr>
            <p:ph type="sldNum" sz="quarter" idx="10"/>
          </p:nvPr>
        </p:nvSpPr>
        <p:spPr/>
        <p:txBody>
          <a:bodyPr/>
          <a:lstStyle>
            <a:lvl1pPr>
              <a:defRPr/>
            </a:lvl1pPr>
          </a:lstStyle>
          <a:p>
            <a:pPr>
              <a:defRPr/>
            </a:pPr>
            <a:fld id="{B5F61CC5-1CFD-4D2B-A321-909D049785B8}" type="slidenum">
              <a:rPr lang="de-DE" altLang="de-DE">
                <a:solidFill>
                  <a:prstClr val="white"/>
                </a:solidFill>
              </a:rPr>
              <a:pPr>
                <a:defRPr/>
              </a:pPr>
              <a:t>‹Nr.›</a:t>
            </a:fld>
            <a:endParaRPr lang="de-DE" altLang="de-DE">
              <a:solidFill>
                <a:prstClr val="white"/>
              </a:solidFill>
            </a:endParaRPr>
          </a:p>
        </p:txBody>
      </p:sp>
    </p:spTree>
    <p:extLst>
      <p:ext uri="{BB962C8B-B14F-4D97-AF65-F5344CB8AC3E}">
        <p14:creationId xmlns:p14="http://schemas.microsoft.com/office/powerpoint/2010/main" val="11212243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Foliennummernplatzhalter 5">
            <a:extLst/>
          </p:cNvPr>
          <p:cNvSpPr>
            <a:spLocks noGrp="1"/>
          </p:cNvSpPr>
          <p:nvPr>
            <p:ph type="sldNum" sz="quarter" idx="10"/>
          </p:nvPr>
        </p:nvSpPr>
        <p:spPr/>
        <p:txBody>
          <a:bodyPr/>
          <a:lstStyle>
            <a:lvl1pPr>
              <a:defRPr/>
            </a:lvl1pPr>
          </a:lstStyle>
          <a:p>
            <a:pPr>
              <a:defRPr/>
            </a:pPr>
            <a:fld id="{A95F03BF-F481-40D9-8C31-0C1A496A6328}" type="slidenum">
              <a:rPr lang="de-DE" altLang="de-DE">
                <a:solidFill>
                  <a:prstClr val="white"/>
                </a:solidFill>
              </a:rPr>
              <a:pPr>
                <a:defRPr/>
              </a:pPr>
              <a:t>‹Nr.›</a:t>
            </a:fld>
            <a:endParaRPr lang="de-DE" altLang="de-DE">
              <a:solidFill>
                <a:prstClr val="white"/>
              </a:solidFill>
            </a:endParaRPr>
          </a:p>
        </p:txBody>
      </p:sp>
    </p:spTree>
    <p:extLst>
      <p:ext uri="{BB962C8B-B14F-4D97-AF65-F5344CB8AC3E}">
        <p14:creationId xmlns:p14="http://schemas.microsoft.com/office/powerpoint/2010/main" val="38280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3"/>
          <p:cNvSpPr>
            <a:spLocks noGrp="1"/>
          </p:cNvSpPr>
          <p:nvPr>
            <p:ph type="dt" sz="half" idx="10"/>
          </p:nvPr>
        </p:nvSpPr>
        <p:spPr/>
        <p:txBody>
          <a:bodyPr/>
          <a:lstStyle>
            <a:lvl1pPr>
              <a:defRPr/>
            </a:lvl1pPr>
          </a:lstStyle>
          <a:p>
            <a:pPr>
              <a:defRPr/>
            </a:pPr>
            <a:r>
              <a:rPr lang="de-DE"/>
              <a:t> Klausur bOJA und ARGE Offene Jugendarbeit 10. Juni 2009 </a:t>
            </a:r>
            <a:endParaRPr lang="de-AT"/>
          </a:p>
        </p:txBody>
      </p:sp>
      <p:sp>
        <p:nvSpPr>
          <p:cNvPr id="8" name="Fußzeilenplatzhalter 4"/>
          <p:cNvSpPr>
            <a:spLocks noGrp="1"/>
          </p:cNvSpPr>
          <p:nvPr>
            <p:ph type="ftr" sz="quarter" idx="11"/>
          </p:nvPr>
        </p:nvSpPr>
        <p:spPr/>
        <p:txBody>
          <a:bodyPr/>
          <a:lstStyle>
            <a:lvl1pPr>
              <a:defRPr/>
            </a:lvl1pPr>
          </a:lstStyle>
          <a:p>
            <a:pPr>
              <a:defRPr/>
            </a:pPr>
            <a:r>
              <a:rPr lang="de-AT"/>
              <a:t>… vernetzt &amp; mehr …</a:t>
            </a:r>
          </a:p>
        </p:txBody>
      </p:sp>
      <p:sp>
        <p:nvSpPr>
          <p:cNvPr id="9" name="Foliennummernplatzhalter 5"/>
          <p:cNvSpPr>
            <a:spLocks noGrp="1"/>
          </p:cNvSpPr>
          <p:nvPr>
            <p:ph type="sldNum" sz="quarter" idx="12"/>
          </p:nvPr>
        </p:nvSpPr>
        <p:spPr/>
        <p:txBody>
          <a:bodyPr/>
          <a:lstStyle>
            <a:lvl1pPr>
              <a:defRPr/>
            </a:lvl1pPr>
          </a:lstStyle>
          <a:p>
            <a:fld id="{6C4B4701-E4E1-49E4-A148-D70323CB4359}" type="slidenum">
              <a:rPr lang="de-AT" altLang="de-DE"/>
              <a:pPr/>
              <a:t>‹Nr.›</a:t>
            </a:fld>
            <a:endParaRPr lang="de-AT" altLang="de-DE"/>
          </a:p>
        </p:txBody>
      </p:sp>
    </p:spTree>
    <p:extLst>
      <p:ext uri="{BB962C8B-B14F-4D97-AF65-F5344CB8AC3E}">
        <p14:creationId xmlns:p14="http://schemas.microsoft.com/office/powerpoint/2010/main" val="17337045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5">
            <a:extLst/>
          </p:cNvPr>
          <p:cNvSpPr>
            <a:spLocks noGrp="1"/>
          </p:cNvSpPr>
          <p:nvPr>
            <p:ph type="sldNum" sz="quarter" idx="10"/>
          </p:nvPr>
        </p:nvSpPr>
        <p:spPr/>
        <p:txBody>
          <a:bodyPr/>
          <a:lstStyle>
            <a:lvl1pPr>
              <a:defRPr/>
            </a:lvl1pPr>
          </a:lstStyle>
          <a:p>
            <a:pPr>
              <a:defRPr/>
            </a:pPr>
            <a:fld id="{60A9929F-4821-4D24-9DD2-D34C64FC8CE9}" type="slidenum">
              <a:rPr lang="de-DE" altLang="de-DE">
                <a:solidFill>
                  <a:prstClr val="white"/>
                </a:solidFill>
              </a:rPr>
              <a:pPr>
                <a:defRPr/>
              </a:pPr>
              <a:t>‹Nr.›</a:t>
            </a:fld>
            <a:endParaRPr lang="de-DE" altLang="de-DE">
              <a:solidFill>
                <a:prstClr val="white"/>
              </a:solidFill>
            </a:endParaRPr>
          </a:p>
        </p:txBody>
      </p:sp>
    </p:spTree>
    <p:extLst>
      <p:ext uri="{BB962C8B-B14F-4D97-AF65-F5344CB8AC3E}">
        <p14:creationId xmlns:p14="http://schemas.microsoft.com/office/powerpoint/2010/main" val="16743504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5">
            <a:extLst/>
          </p:cNvPr>
          <p:cNvSpPr>
            <a:spLocks noGrp="1"/>
          </p:cNvSpPr>
          <p:nvPr>
            <p:ph type="sldNum" sz="quarter" idx="10"/>
          </p:nvPr>
        </p:nvSpPr>
        <p:spPr/>
        <p:txBody>
          <a:bodyPr/>
          <a:lstStyle>
            <a:lvl1pPr>
              <a:defRPr/>
            </a:lvl1pPr>
          </a:lstStyle>
          <a:p>
            <a:pPr>
              <a:defRPr/>
            </a:pPr>
            <a:fld id="{16ECD44E-D4A8-4619-9130-EC55F92FB293}" type="slidenum">
              <a:rPr lang="de-DE" altLang="de-DE">
                <a:solidFill>
                  <a:prstClr val="white"/>
                </a:solidFill>
              </a:rPr>
              <a:pPr>
                <a:defRPr/>
              </a:pPr>
              <a:t>‹Nr.›</a:t>
            </a:fld>
            <a:endParaRPr lang="de-DE" altLang="de-DE">
              <a:solidFill>
                <a:prstClr val="white"/>
              </a:solidFill>
            </a:endParaRPr>
          </a:p>
        </p:txBody>
      </p:sp>
    </p:spTree>
    <p:extLst>
      <p:ext uri="{BB962C8B-B14F-4D97-AF65-F5344CB8AC3E}">
        <p14:creationId xmlns:p14="http://schemas.microsoft.com/office/powerpoint/2010/main" val="29159247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liennummernplatzhalter 5">
            <a:extLst/>
          </p:cNvPr>
          <p:cNvSpPr>
            <a:spLocks noGrp="1"/>
          </p:cNvSpPr>
          <p:nvPr>
            <p:ph type="sldNum" sz="quarter" idx="10"/>
          </p:nvPr>
        </p:nvSpPr>
        <p:spPr/>
        <p:txBody>
          <a:bodyPr/>
          <a:lstStyle>
            <a:lvl1pPr>
              <a:defRPr/>
            </a:lvl1pPr>
          </a:lstStyle>
          <a:p>
            <a:pPr>
              <a:defRPr/>
            </a:pPr>
            <a:fld id="{CAB9DDA9-2E53-47EE-8212-F8408A9EBC6D}" type="slidenum">
              <a:rPr lang="de-DE" altLang="de-DE">
                <a:solidFill>
                  <a:prstClr val="white"/>
                </a:solidFill>
              </a:rPr>
              <a:pPr>
                <a:defRPr/>
              </a:pPr>
              <a:t>‹Nr.›</a:t>
            </a:fld>
            <a:endParaRPr lang="de-DE" altLang="de-DE">
              <a:solidFill>
                <a:prstClr val="white"/>
              </a:solidFill>
            </a:endParaRPr>
          </a:p>
        </p:txBody>
      </p:sp>
    </p:spTree>
    <p:extLst>
      <p:ext uri="{BB962C8B-B14F-4D97-AF65-F5344CB8AC3E}">
        <p14:creationId xmlns:p14="http://schemas.microsoft.com/office/powerpoint/2010/main" val="2059200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Foliennummernplatzhalter 5">
            <a:extLst/>
          </p:cNvPr>
          <p:cNvSpPr>
            <a:spLocks noGrp="1"/>
          </p:cNvSpPr>
          <p:nvPr>
            <p:ph type="sldNum" sz="quarter" idx="10"/>
          </p:nvPr>
        </p:nvSpPr>
        <p:spPr/>
        <p:txBody>
          <a:bodyPr/>
          <a:lstStyle>
            <a:lvl1pPr>
              <a:defRPr/>
            </a:lvl1pPr>
          </a:lstStyle>
          <a:p>
            <a:pPr>
              <a:defRPr/>
            </a:pPr>
            <a:fld id="{DA6F3EA2-B728-40EB-924C-6D1D647EB230}" type="slidenum">
              <a:rPr lang="de-DE" altLang="de-DE">
                <a:solidFill>
                  <a:prstClr val="white"/>
                </a:solidFill>
              </a:rPr>
              <a:pPr>
                <a:defRPr/>
              </a:pPr>
              <a:t>‹Nr.›</a:t>
            </a:fld>
            <a:endParaRPr lang="de-DE" altLang="de-DE">
              <a:solidFill>
                <a:prstClr val="white"/>
              </a:solidFill>
            </a:endParaRPr>
          </a:p>
        </p:txBody>
      </p:sp>
    </p:spTree>
    <p:extLst>
      <p:ext uri="{BB962C8B-B14F-4D97-AF65-F5344CB8AC3E}">
        <p14:creationId xmlns:p14="http://schemas.microsoft.com/office/powerpoint/2010/main" val="35271658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Foliennummernplatzhalter 5">
            <a:extLst/>
          </p:cNvPr>
          <p:cNvSpPr>
            <a:spLocks noGrp="1"/>
          </p:cNvSpPr>
          <p:nvPr>
            <p:ph type="sldNum" sz="quarter" idx="10"/>
          </p:nvPr>
        </p:nvSpPr>
        <p:spPr/>
        <p:txBody>
          <a:bodyPr/>
          <a:lstStyle>
            <a:lvl1pPr>
              <a:defRPr/>
            </a:lvl1pPr>
          </a:lstStyle>
          <a:p>
            <a:pPr>
              <a:defRPr/>
            </a:pPr>
            <a:fld id="{D76E439E-8ECD-44BD-A3B7-13A49A8CDCA1}" type="slidenum">
              <a:rPr lang="de-DE" altLang="de-DE">
                <a:solidFill>
                  <a:prstClr val="white"/>
                </a:solidFill>
              </a:rPr>
              <a:pPr>
                <a:defRPr/>
              </a:pPr>
              <a:t>‹Nr.›</a:t>
            </a:fld>
            <a:endParaRPr lang="de-DE" altLang="de-DE">
              <a:solidFill>
                <a:prstClr val="white"/>
              </a:solidFill>
            </a:endParaRPr>
          </a:p>
        </p:txBody>
      </p:sp>
    </p:spTree>
    <p:extLst>
      <p:ext uri="{BB962C8B-B14F-4D97-AF65-F5344CB8AC3E}">
        <p14:creationId xmlns:p14="http://schemas.microsoft.com/office/powerpoint/2010/main" val="1796164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Foliennummernplatzhalter 5">
            <a:extLst/>
          </p:cNvPr>
          <p:cNvSpPr>
            <a:spLocks noGrp="1"/>
          </p:cNvSpPr>
          <p:nvPr>
            <p:ph type="sldNum" sz="quarter" idx="10"/>
          </p:nvPr>
        </p:nvSpPr>
        <p:spPr/>
        <p:txBody>
          <a:bodyPr/>
          <a:lstStyle>
            <a:lvl1pPr>
              <a:defRPr/>
            </a:lvl1pPr>
          </a:lstStyle>
          <a:p>
            <a:pPr>
              <a:defRPr/>
            </a:pPr>
            <a:fld id="{9B516D39-07D4-4642-8EC5-F200E1743C5F}" type="slidenum">
              <a:rPr lang="de-DE" altLang="de-DE">
                <a:solidFill>
                  <a:prstClr val="white"/>
                </a:solidFill>
              </a:rPr>
              <a:pPr>
                <a:defRPr/>
              </a:pPr>
              <a:t>‹Nr.›</a:t>
            </a:fld>
            <a:endParaRPr lang="de-DE" altLang="de-DE">
              <a:solidFill>
                <a:prstClr val="white"/>
              </a:solidFill>
            </a:endParaRPr>
          </a:p>
        </p:txBody>
      </p:sp>
    </p:spTree>
    <p:extLst>
      <p:ext uri="{BB962C8B-B14F-4D97-AF65-F5344CB8AC3E}">
        <p14:creationId xmlns:p14="http://schemas.microsoft.com/office/powerpoint/2010/main" val="6324969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5">
            <a:extLst/>
          </p:cNvPr>
          <p:cNvSpPr>
            <a:spLocks noGrp="1"/>
          </p:cNvSpPr>
          <p:nvPr>
            <p:ph type="sldNum" sz="quarter" idx="10"/>
          </p:nvPr>
        </p:nvSpPr>
        <p:spPr/>
        <p:txBody>
          <a:bodyPr/>
          <a:lstStyle>
            <a:lvl1pPr>
              <a:defRPr/>
            </a:lvl1pPr>
          </a:lstStyle>
          <a:p>
            <a:pPr>
              <a:defRPr/>
            </a:pPr>
            <a:fld id="{27397ADA-379F-4071-B868-F0BA26160F2C}" type="slidenum">
              <a:rPr lang="de-DE" altLang="de-DE">
                <a:solidFill>
                  <a:prstClr val="white"/>
                </a:solidFill>
              </a:rPr>
              <a:pPr>
                <a:defRPr/>
              </a:pPr>
              <a:t>‹Nr.›</a:t>
            </a:fld>
            <a:endParaRPr lang="de-DE" altLang="de-DE">
              <a:solidFill>
                <a:prstClr val="white"/>
              </a:solidFill>
            </a:endParaRPr>
          </a:p>
        </p:txBody>
      </p:sp>
    </p:spTree>
    <p:extLst>
      <p:ext uri="{BB962C8B-B14F-4D97-AF65-F5344CB8AC3E}">
        <p14:creationId xmlns:p14="http://schemas.microsoft.com/office/powerpoint/2010/main" val="2174697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5">
            <a:extLst/>
          </p:cNvPr>
          <p:cNvSpPr>
            <a:spLocks noGrp="1"/>
          </p:cNvSpPr>
          <p:nvPr>
            <p:ph type="sldNum" sz="quarter" idx="10"/>
          </p:nvPr>
        </p:nvSpPr>
        <p:spPr/>
        <p:txBody>
          <a:bodyPr/>
          <a:lstStyle>
            <a:lvl1pPr>
              <a:defRPr/>
            </a:lvl1pPr>
          </a:lstStyle>
          <a:p>
            <a:pPr>
              <a:defRPr/>
            </a:pPr>
            <a:fld id="{0BEABD25-EBC5-46CC-A912-AA8A42512876}" type="slidenum">
              <a:rPr lang="de-DE" altLang="de-DE">
                <a:solidFill>
                  <a:prstClr val="white"/>
                </a:solidFill>
              </a:rPr>
              <a:pPr>
                <a:defRPr/>
              </a:pPr>
              <a:t>‹Nr.›</a:t>
            </a:fld>
            <a:endParaRPr lang="de-DE" altLang="de-DE">
              <a:solidFill>
                <a:prstClr val="white"/>
              </a:solidFill>
            </a:endParaRPr>
          </a:p>
        </p:txBody>
      </p:sp>
    </p:spTree>
    <p:extLst>
      <p:ext uri="{BB962C8B-B14F-4D97-AF65-F5344CB8AC3E}">
        <p14:creationId xmlns:p14="http://schemas.microsoft.com/office/powerpoint/2010/main" val="27923188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e-DE" smtClean="0"/>
              <a:t>Mastertitelformat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0F1CF17A-4A1E-7F4F-8E8E-7433030534C8}" type="datetimeFigureOut">
              <a:rPr lang="de-DE" smtClean="0"/>
              <a:t>26.06.2018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90B698E-B361-AB4D-9416-73B66F60C34C}" type="slidenum">
              <a:rPr lang="de-DE" smtClean="0"/>
              <a:t>‹Nr.›</a:t>
            </a:fld>
            <a:endParaRPr lang="de-DE"/>
          </a:p>
        </p:txBody>
      </p:sp>
    </p:spTree>
    <p:extLst>
      <p:ext uri="{BB962C8B-B14F-4D97-AF65-F5344CB8AC3E}">
        <p14:creationId xmlns:p14="http://schemas.microsoft.com/office/powerpoint/2010/main" val="31952266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175941"/>
            <a:ext cx="7886700" cy="791013"/>
          </a:xfrm>
        </p:spPr>
        <p:txBody>
          <a:bodyPr/>
          <a:lstStyle>
            <a:lvl1pPr>
              <a:defRPr b="1" i="0" baseline="0">
                <a:solidFill>
                  <a:schemeClr val="accent2">
                    <a:lumMod val="75000"/>
                  </a:schemeClr>
                </a:solidFill>
              </a:defRPr>
            </a:lvl1pPr>
          </a:lstStyle>
          <a:p>
            <a:r>
              <a:rPr lang="de-DE" dirty="0" smtClean="0"/>
              <a:t>Nudging in der GV</a:t>
            </a:r>
            <a:endParaRPr lang="de-DE" dirty="0"/>
          </a:p>
        </p:txBody>
      </p:sp>
      <p:sp>
        <p:nvSpPr>
          <p:cNvPr id="3" name="Inhaltsplatzhalter 2"/>
          <p:cNvSpPr>
            <a:spLocks noGrp="1"/>
          </p:cNvSpPr>
          <p:nvPr>
            <p:ph idx="1"/>
          </p:nvPr>
        </p:nvSpPr>
        <p:spPr>
          <a:xfrm>
            <a:off x="628650" y="1282262"/>
            <a:ext cx="7886700" cy="4678853"/>
          </a:xfrm>
        </p:spPr>
        <p:txBody>
          <a:bodyPr/>
          <a:lstStyle>
            <a:lvl1pPr marL="171450" indent="-171450">
              <a:buClr>
                <a:schemeClr val="accent2">
                  <a:lumMod val="75000"/>
                </a:schemeClr>
              </a:buClr>
              <a:buFont typeface="Wingdings" charset="2"/>
              <a:buChar char="§"/>
              <a:defRPr/>
            </a:lvl1pPr>
            <a:lvl2pPr marL="514350" indent="-171450">
              <a:buClr>
                <a:schemeClr val="accent2">
                  <a:lumMod val="75000"/>
                </a:schemeClr>
              </a:buClr>
              <a:buFont typeface="Wingdings" charset="2"/>
              <a:buChar char="§"/>
              <a:defRPr/>
            </a:lvl2pPr>
            <a:lvl3pPr marL="857250" indent="-171450">
              <a:buClr>
                <a:schemeClr val="accent2">
                  <a:lumMod val="75000"/>
                </a:schemeClr>
              </a:buClr>
              <a:buFont typeface="Wingdings" charset="2"/>
              <a:buChar char="§"/>
              <a:defRPr/>
            </a:lvl3pPr>
            <a:lvl4pPr marL="1200150" indent="-171450">
              <a:buClr>
                <a:schemeClr val="accent2">
                  <a:lumMod val="75000"/>
                </a:schemeClr>
              </a:buClr>
              <a:buFont typeface="Wingdings" charset="2"/>
              <a:buChar char="§"/>
              <a:defRPr/>
            </a:lvl4pPr>
            <a:lvl5pPr marL="1543050" indent="-171450">
              <a:buClr>
                <a:schemeClr val="accent2">
                  <a:lumMod val="75000"/>
                </a:schemeClr>
              </a:buClr>
              <a:buFont typeface="Wingdings" charset="2"/>
              <a:buChar char="§"/>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8" name="Gerade Verbindung 7"/>
          <p:cNvCxnSpPr/>
          <p:nvPr userDrawn="1"/>
        </p:nvCxnSpPr>
        <p:spPr>
          <a:xfrm>
            <a:off x="0" y="966953"/>
            <a:ext cx="9144000" cy="0"/>
          </a:xfrm>
          <a:prstGeom prst="line">
            <a:avLst/>
          </a:prstGeom>
          <a:ln>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288444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3"/>
          <p:cNvSpPr>
            <a:spLocks noGrp="1"/>
          </p:cNvSpPr>
          <p:nvPr>
            <p:ph type="dt" sz="half" idx="10"/>
          </p:nvPr>
        </p:nvSpPr>
        <p:spPr/>
        <p:txBody>
          <a:bodyPr/>
          <a:lstStyle>
            <a:lvl1pPr>
              <a:defRPr/>
            </a:lvl1pPr>
          </a:lstStyle>
          <a:p>
            <a:pPr>
              <a:defRPr/>
            </a:pPr>
            <a:r>
              <a:rPr lang="de-DE"/>
              <a:t> Klausur bOJA und ARGE Offene Jugendarbeit 10. Juni 2009 </a:t>
            </a:r>
            <a:endParaRPr lang="de-AT"/>
          </a:p>
        </p:txBody>
      </p:sp>
      <p:sp>
        <p:nvSpPr>
          <p:cNvPr id="4" name="Fußzeilenplatzhalter 4"/>
          <p:cNvSpPr>
            <a:spLocks noGrp="1"/>
          </p:cNvSpPr>
          <p:nvPr>
            <p:ph type="ftr" sz="quarter" idx="11"/>
          </p:nvPr>
        </p:nvSpPr>
        <p:spPr/>
        <p:txBody>
          <a:bodyPr/>
          <a:lstStyle>
            <a:lvl1pPr>
              <a:defRPr/>
            </a:lvl1pPr>
          </a:lstStyle>
          <a:p>
            <a:pPr>
              <a:defRPr/>
            </a:pPr>
            <a:r>
              <a:rPr lang="de-AT"/>
              <a:t>… vernetzt &amp; mehr …</a:t>
            </a:r>
          </a:p>
        </p:txBody>
      </p:sp>
      <p:sp>
        <p:nvSpPr>
          <p:cNvPr id="5" name="Foliennummernplatzhalter 5"/>
          <p:cNvSpPr>
            <a:spLocks noGrp="1"/>
          </p:cNvSpPr>
          <p:nvPr>
            <p:ph type="sldNum" sz="quarter" idx="12"/>
          </p:nvPr>
        </p:nvSpPr>
        <p:spPr/>
        <p:txBody>
          <a:bodyPr/>
          <a:lstStyle>
            <a:lvl1pPr>
              <a:defRPr/>
            </a:lvl1pPr>
          </a:lstStyle>
          <a:p>
            <a:fld id="{CB837A3B-E26F-4904-89A3-8C25D1902AE5}" type="slidenum">
              <a:rPr lang="de-AT" altLang="de-DE"/>
              <a:pPr/>
              <a:t>‹Nr.›</a:t>
            </a:fld>
            <a:endParaRPr lang="de-AT" altLang="de-DE"/>
          </a:p>
        </p:txBody>
      </p:sp>
    </p:spTree>
    <p:extLst>
      <p:ext uri="{BB962C8B-B14F-4D97-AF65-F5344CB8AC3E}">
        <p14:creationId xmlns:p14="http://schemas.microsoft.com/office/powerpoint/2010/main" val="2919344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e-DE" smtClean="0"/>
              <a:t>Mastertitelformat bearbeiten</a:t>
            </a:r>
            <a:endParaRPr lang="de-DE"/>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0F1CF17A-4A1E-7F4F-8E8E-7433030534C8}" type="datetimeFigureOut">
              <a:rPr lang="de-DE" smtClean="0"/>
              <a:t>26.06.2018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90B698E-B361-AB4D-9416-73B66F60C34C}" type="slidenum">
              <a:rPr lang="de-DE" smtClean="0"/>
              <a:t>‹Nr.›</a:t>
            </a:fld>
            <a:endParaRPr lang="de-DE"/>
          </a:p>
        </p:txBody>
      </p:sp>
    </p:spTree>
    <p:extLst>
      <p:ext uri="{BB962C8B-B14F-4D97-AF65-F5344CB8AC3E}">
        <p14:creationId xmlns:p14="http://schemas.microsoft.com/office/powerpoint/2010/main" val="8705682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628650" y="1825625"/>
            <a:ext cx="38862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29150" y="1825625"/>
            <a:ext cx="38862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F1CF17A-4A1E-7F4F-8E8E-7433030534C8}" type="datetimeFigureOut">
              <a:rPr lang="de-DE" smtClean="0"/>
              <a:t>26.06.2018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90B698E-B361-AB4D-9416-73B66F60C34C}" type="slidenum">
              <a:rPr lang="de-DE" smtClean="0"/>
              <a:t>‹Nr.›</a:t>
            </a:fld>
            <a:endParaRPr lang="de-DE"/>
          </a:p>
        </p:txBody>
      </p:sp>
    </p:spTree>
    <p:extLst>
      <p:ext uri="{BB962C8B-B14F-4D97-AF65-F5344CB8AC3E}">
        <p14:creationId xmlns:p14="http://schemas.microsoft.com/office/powerpoint/2010/main" val="25551437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smtClean="0"/>
              <a:t>Mastertitelformat bearbeiten</a:t>
            </a:r>
            <a:endParaRPr lang="de-DE"/>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Mastertextformat bearbeiten</a:t>
            </a:r>
          </a:p>
        </p:txBody>
      </p:sp>
      <p:sp>
        <p:nvSpPr>
          <p:cNvPr id="4" name="Inhaltsplatzhalter 3"/>
          <p:cNvSpPr>
            <a:spLocks noGrp="1"/>
          </p:cNvSpPr>
          <p:nvPr>
            <p:ph sz="half" idx="2"/>
          </p:nvPr>
        </p:nvSpPr>
        <p:spPr>
          <a:xfrm>
            <a:off x="629842" y="2505075"/>
            <a:ext cx="3868340"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Mastertextformat bearbeiten</a:t>
            </a:r>
          </a:p>
        </p:txBody>
      </p:sp>
      <p:sp>
        <p:nvSpPr>
          <p:cNvPr id="6" name="Inhaltsplatzhalter 5"/>
          <p:cNvSpPr>
            <a:spLocks noGrp="1"/>
          </p:cNvSpPr>
          <p:nvPr>
            <p:ph sz="quarter" idx="4"/>
          </p:nvPr>
        </p:nvSpPr>
        <p:spPr>
          <a:xfrm>
            <a:off x="4629150" y="2505075"/>
            <a:ext cx="3887391"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F1CF17A-4A1E-7F4F-8E8E-7433030534C8}" type="datetimeFigureOut">
              <a:rPr lang="de-DE" smtClean="0"/>
              <a:t>26.06.2018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90B698E-B361-AB4D-9416-73B66F60C34C}" type="slidenum">
              <a:rPr lang="de-DE" smtClean="0"/>
              <a:t>‹Nr.›</a:t>
            </a:fld>
            <a:endParaRPr lang="de-DE"/>
          </a:p>
        </p:txBody>
      </p:sp>
    </p:spTree>
    <p:extLst>
      <p:ext uri="{BB962C8B-B14F-4D97-AF65-F5344CB8AC3E}">
        <p14:creationId xmlns:p14="http://schemas.microsoft.com/office/powerpoint/2010/main" val="16581190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0F1CF17A-4A1E-7F4F-8E8E-7433030534C8}" type="datetimeFigureOut">
              <a:rPr lang="de-DE" smtClean="0"/>
              <a:t>26.06.2018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90B698E-B361-AB4D-9416-73B66F60C34C}" type="slidenum">
              <a:rPr lang="de-DE" smtClean="0"/>
              <a:t>‹Nr.›</a:t>
            </a:fld>
            <a:endParaRPr lang="de-DE"/>
          </a:p>
        </p:txBody>
      </p:sp>
    </p:spTree>
    <p:extLst>
      <p:ext uri="{BB962C8B-B14F-4D97-AF65-F5344CB8AC3E}">
        <p14:creationId xmlns:p14="http://schemas.microsoft.com/office/powerpoint/2010/main" val="39137291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F1CF17A-4A1E-7F4F-8E8E-7433030534C8}" type="datetimeFigureOut">
              <a:rPr lang="de-DE" smtClean="0"/>
              <a:t>26.06.2018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90B698E-B361-AB4D-9416-73B66F60C34C}" type="slidenum">
              <a:rPr lang="de-DE" smtClean="0"/>
              <a:t>‹Nr.›</a:t>
            </a:fld>
            <a:endParaRPr lang="de-DE"/>
          </a:p>
        </p:txBody>
      </p:sp>
    </p:spTree>
    <p:extLst>
      <p:ext uri="{BB962C8B-B14F-4D97-AF65-F5344CB8AC3E}">
        <p14:creationId xmlns:p14="http://schemas.microsoft.com/office/powerpoint/2010/main" val="42670994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Mastertitelformat bearbeiten</a:t>
            </a:r>
            <a:endParaRPr lang="de-DE"/>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Mastertextformat bearbeiten</a:t>
            </a:r>
          </a:p>
        </p:txBody>
      </p:sp>
      <p:sp>
        <p:nvSpPr>
          <p:cNvPr id="5" name="Datumsplatzhalter 4"/>
          <p:cNvSpPr>
            <a:spLocks noGrp="1"/>
          </p:cNvSpPr>
          <p:nvPr>
            <p:ph type="dt" sz="half" idx="10"/>
          </p:nvPr>
        </p:nvSpPr>
        <p:spPr/>
        <p:txBody>
          <a:bodyPr/>
          <a:lstStyle/>
          <a:p>
            <a:fld id="{0F1CF17A-4A1E-7F4F-8E8E-7433030534C8}" type="datetimeFigureOut">
              <a:rPr lang="de-DE" smtClean="0"/>
              <a:t>26.06.2018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90B698E-B361-AB4D-9416-73B66F60C34C}" type="slidenum">
              <a:rPr lang="de-DE" smtClean="0"/>
              <a:t>‹Nr.›</a:t>
            </a:fld>
            <a:endParaRPr lang="de-DE"/>
          </a:p>
        </p:txBody>
      </p:sp>
    </p:spTree>
    <p:extLst>
      <p:ext uri="{BB962C8B-B14F-4D97-AF65-F5344CB8AC3E}">
        <p14:creationId xmlns:p14="http://schemas.microsoft.com/office/powerpoint/2010/main" val="42447829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Mastertitelformat bearbeiten</a:t>
            </a:r>
            <a:endParaRPr lang="de-DE"/>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Mastertextformat bearbeiten</a:t>
            </a:r>
          </a:p>
        </p:txBody>
      </p:sp>
      <p:sp>
        <p:nvSpPr>
          <p:cNvPr id="5" name="Datumsplatzhalter 4"/>
          <p:cNvSpPr>
            <a:spLocks noGrp="1"/>
          </p:cNvSpPr>
          <p:nvPr>
            <p:ph type="dt" sz="half" idx="10"/>
          </p:nvPr>
        </p:nvSpPr>
        <p:spPr/>
        <p:txBody>
          <a:bodyPr/>
          <a:lstStyle/>
          <a:p>
            <a:fld id="{0F1CF17A-4A1E-7F4F-8E8E-7433030534C8}" type="datetimeFigureOut">
              <a:rPr lang="de-DE" smtClean="0"/>
              <a:t>26.06.2018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90B698E-B361-AB4D-9416-73B66F60C34C}" type="slidenum">
              <a:rPr lang="de-DE" smtClean="0"/>
              <a:t>‹Nr.›</a:t>
            </a:fld>
            <a:endParaRPr lang="de-DE"/>
          </a:p>
        </p:txBody>
      </p:sp>
    </p:spTree>
    <p:extLst>
      <p:ext uri="{BB962C8B-B14F-4D97-AF65-F5344CB8AC3E}">
        <p14:creationId xmlns:p14="http://schemas.microsoft.com/office/powerpoint/2010/main" val="37152102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Platzhalter für vertikalen Text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F1CF17A-4A1E-7F4F-8E8E-7433030534C8}" type="datetimeFigureOut">
              <a:rPr lang="de-DE" smtClean="0"/>
              <a:t>26.06.2018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90B698E-B361-AB4D-9416-73B66F60C34C}" type="slidenum">
              <a:rPr lang="de-DE" smtClean="0"/>
              <a:t>‹Nr.›</a:t>
            </a:fld>
            <a:endParaRPr lang="de-DE"/>
          </a:p>
        </p:txBody>
      </p:sp>
    </p:spTree>
    <p:extLst>
      <p:ext uri="{BB962C8B-B14F-4D97-AF65-F5344CB8AC3E}">
        <p14:creationId xmlns:p14="http://schemas.microsoft.com/office/powerpoint/2010/main" val="33784835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Mastertitelformat bearbeiten</a:t>
            </a:r>
            <a:endParaRPr lang="de-DE"/>
          </a:p>
        </p:txBody>
      </p:sp>
      <p:sp>
        <p:nvSpPr>
          <p:cNvPr id="3" name="Platzhalter für vertikalen Text 2"/>
          <p:cNvSpPr>
            <a:spLocks noGrp="1"/>
          </p:cNvSpPr>
          <p:nvPr>
            <p:ph type="body" orient="vert" idx="1"/>
          </p:nvPr>
        </p:nvSpPr>
        <p:spPr>
          <a:xfrm>
            <a:off x="628650" y="365125"/>
            <a:ext cx="5800725" cy="5811838"/>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F1CF17A-4A1E-7F4F-8E8E-7433030534C8}" type="datetimeFigureOut">
              <a:rPr lang="de-DE" smtClean="0"/>
              <a:t>26.06.2018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90B698E-B361-AB4D-9416-73B66F60C34C}" type="slidenum">
              <a:rPr lang="de-DE" smtClean="0"/>
              <a:t>‹Nr.›</a:t>
            </a:fld>
            <a:endParaRPr lang="de-DE"/>
          </a:p>
        </p:txBody>
      </p:sp>
    </p:spTree>
    <p:extLst>
      <p:ext uri="{BB962C8B-B14F-4D97-AF65-F5344CB8AC3E}">
        <p14:creationId xmlns:p14="http://schemas.microsoft.com/office/powerpoint/2010/main" val="35361046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r>
              <a:rPr lang="de-DE"/>
              <a:t> Klausur bOJA und ARGE Offene Jugendarbeit 10. Juni 2009 </a:t>
            </a:r>
            <a:endParaRPr lang="de-AT"/>
          </a:p>
        </p:txBody>
      </p:sp>
      <p:sp>
        <p:nvSpPr>
          <p:cNvPr id="3" name="Fußzeilenplatzhalter 4"/>
          <p:cNvSpPr>
            <a:spLocks noGrp="1"/>
          </p:cNvSpPr>
          <p:nvPr>
            <p:ph type="ftr" sz="quarter" idx="11"/>
          </p:nvPr>
        </p:nvSpPr>
        <p:spPr/>
        <p:txBody>
          <a:bodyPr/>
          <a:lstStyle>
            <a:lvl1pPr>
              <a:defRPr/>
            </a:lvl1pPr>
          </a:lstStyle>
          <a:p>
            <a:pPr>
              <a:defRPr/>
            </a:pPr>
            <a:r>
              <a:rPr lang="de-AT"/>
              <a:t>… vernetzt &amp; mehr …</a:t>
            </a:r>
          </a:p>
        </p:txBody>
      </p:sp>
      <p:sp>
        <p:nvSpPr>
          <p:cNvPr id="4" name="Foliennummernplatzhalter 5"/>
          <p:cNvSpPr>
            <a:spLocks noGrp="1"/>
          </p:cNvSpPr>
          <p:nvPr>
            <p:ph type="sldNum" sz="quarter" idx="12"/>
          </p:nvPr>
        </p:nvSpPr>
        <p:spPr/>
        <p:txBody>
          <a:bodyPr/>
          <a:lstStyle>
            <a:lvl1pPr>
              <a:defRPr/>
            </a:lvl1pPr>
          </a:lstStyle>
          <a:p>
            <a:fld id="{6EB560EE-5A06-4AAF-89D8-5D104B874614}" type="slidenum">
              <a:rPr lang="de-AT" altLang="de-DE"/>
              <a:pPr/>
              <a:t>‹Nr.›</a:t>
            </a:fld>
            <a:endParaRPr lang="de-AT" altLang="de-DE"/>
          </a:p>
        </p:txBody>
      </p:sp>
    </p:spTree>
    <p:extLst>
      <p:ext uri="{BB962C8B-B14F-4D97-AF65-F5344CB8AC3E}">
        <p14:creationId xmlns:p14="http://schemas.microsoft.com/office/powerpoint/2010/main" val="369295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r>
              <a:rPr lang="de-DE"/>
              <a:t> Klausur bOJA und ARGE Offene Jugendarbeit 10. Juni 2009 </a:t>
            </a:r>
            <a:endParaRPr lang="de-AT"/>
          </a:p>
        </p:txBody>
      </p:sp>
      <p:sp>
        <p:nvSpPr>
          <p:cNvPr id="6" name="Fußzeilenplatzhalter 4"/>
          <p:cNvSpPr>
            <a:spLocks noGrp="1"/>
          </p:cNvSpPr>
          <p:nvPr>
            <p:ph type="ftr" sz="quarter" idx="11"/>
          </p:nvPr>
        </p:nvSpPr>
        <p:spPr/>
        <p:txBody>
          <a:bodyPr/>
          <a:lstStyle>
            <a:lvl1pPr>
              <a:defRPr/>
            </a:lvl1pPr>
          </a:lstStyle>
          <a:p>
            <a:pPr>
              <a:defRPr/>
            </a:pPr>
            <a:r>
              <a:rPr lang="de-AT"/>
              <a:t>… vernetzt &amp; mehr …</a:t>
            </a:r>
          </a:p>
        </p:txBody>
      </p:sp>
      <p:sp>
        <p:nvSpPr>
          <p:cNvPr id="7" name="Foliennummernplatzhalter 5"/>
          <p:cNvSpPr>
            <a:spLocks noGrp="1"/>
          </p:cNvSpPr>
          <p:nvPr>
            <p:ph type="sldNum" sz="quarter" idx="12"/>
          </p:nvPr>
        </p:nvSpPr>
        <p:spPr/>
        <p:txBody>
          <a:bodyPr/>
          <a:lstStyle>
            <a:lvl1pPr>
              <a:defRPr/>
            </a:lvl1pPr>
          </a:lstStyle>
          <a:p>
            <a:fld id="{304CFAFE-861E-4A62-8B75-6FC45F21254D}" type="slidenum">
              <a:rPr lang="de-AT" altLang="de-DE"/>
              <a:pPr/>
              <a:t>‹Nr.›</a:t>
            </a:fld>
            <a:endParaRPr lang="de-AT" altLang="de-DE"/>
          </a:p>
        </p:txBody>
      </p:sp>
    </p:spTree>
    <p:extLst>
      <p:ext uri="{BB962C8B-B14F-4D97-AF65-F5344CB8AC3E}">
        <p14:creationId xmlns:p14="http://schemas.microsoft.com/office/powerpoint/2010/main" val="2063131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r>
              <a:rPr lang="de-DE"/>
              <a:t> Klausur bOJA und ARGE Offene Jugendarbeit 10. Juni 2009 </a:t>
            </a:r>
            <a:endParaRPr lang="de-AT"/>
          </a:p>
        </p:txBody>
      </p:sp>
      <p:sp>
        <p:nvSpPr>
          <p:cNvPr id="6" name="Fußzeilenplatzhalter 4"/>
          <p:cNvSpPr>
            <a:spLocks noGrp="1"/>
          </p:cNvSpPr>
          <p:nvPr>
            <p:ph type="ftr" sz="quarter" idx="11"/>
          </p:nvPr>
        </p:nvSpPr>
        <p:spPr/>
        <p:txBody>
          <a:bodyPr/>
          <a:lstStyle>
            <a:lvl1pPr>
              <a:defRPr/>
            </a:lvl1pPr>
          </a:lstStyle>
          <a:p>
            <a:pPr>
              <a:defRPr/>
            </a:pPr>
            <a:r>
              <a:rPr lang="de-AT"/>
              <a:t>… vernetzt &amp; mehr …</a:t>
            </a:r>
          </a:p>
        </p:txBody>
      </p:sp>
      <p:sp>
        <p:nvSpPr>
          <p:cNvPr id="7" name="Foliennummernplatzhalter 5"/>
          <p:cNvSpPr>
            <a:spLocks noGrp="1"/>
          </p:cNvSpPr>
          <p:nvPr>
            <p:ph type="sldNum" sz="quarter" idx="12"/>
          </p:nvPr>
        </p:nvSpPr>
        <p:spPr/>
        <p:txBody>
          <a:bodyPr/>
          <a:lstStyle>
            <a:lvl1pPr>
              <a:defRPr/>
            </a:lvl1pPr>
          </a:lstStyle>
          <a:p>
            <a:fld id="{19ADF294-5D2F-4903-B0A2-F1B930F4B385}" type="slidenum">
              <a:rPr lang="de-AT" altLang="de-DE"/>
              <a:pPr/>
              <a:t>‹Nr.›</a:t>
            </a:fld>
            <a:endParaRPr lang="de-AT" altLang="de-DE"/>
          </a:p>
        </p:txBody>
      </p:sp>
    </p:spTree>
    <p:extLst>
      <p:ext uri="{BB962C8B-B14F-4D97-AF65-F5344CB8AC3E}">
        <p14:creationId xmlns:p14="http://schemas.microsoft.com/office/powerpoint/2010/main" val="274714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Mastertitelformat bearbeiten</a:t>
            </a:r>
            <a:endParaRPr lang="de-AT" altLang="de-DE" smtClean="0"/>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de-AT" altLang="de-DE"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r>
              <a:rPr lang="de-DE"/>
              <a:t> Klausur bOJA und ARGE Offene Jugendarbeit 10. Juni 2009 </a:t>
            </a:r>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r>
              <a:rPr lang="de-AT"/>
              <a:t>… vernetzt &amp; mehr …</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59D956-C62E-44D0-8C47-AE915FB48F91}" type="slidenum">
              <a:rPr lang="de-AT" altLang="de-DE"/>
              <a:pPr/>
              <a:t>‹Nr.›</a:t>
            </a:fld>
            <a:endParaRPr lang="de-AT" altLang="de-DE"/>
          </a:p>
        </p:txBody>
      </p:sp>
    </p:spTree>
  </p:cSld>
  <p:clrMap bg1="lt1" tx1="dk1" bg2="lt2" tx2="dk2" accent1="accent1" accent2="accent2" accent3="accent3" accent4="accent4" accent5="accent5" accent6="accent6" hlink="hlink" folHlink="folHlink"/>
  <p:sldLayoutIdLst>
    <p:sldLayoutId id="2147485126" r:id="rId1"/>
    <p:sldLayoutId id="2147485127" r:id="rId2"/>
    <p:sldLayoutId id="2147485106" r:id="rId3"/>
    <p:sldLayoutId id="2147485107" r:id="rId4"/>
    <p:sldLayoutId id="2147485108" r:id="rId5"/>
    <p:sldLayoutId id="2147485109" r:id="rId6"/>
    <p:sldLayoutId id="2147485110" r:id="rId7"/>
    <p:sldLayoutId id="2147485111" r:id="rId8"/>
    <p:sldLayoutId id="2147485112" r:id="rId9"/>
    <p:sldLayoutId id="2147485113" r:id="rId10"/>
    <p:sldLayoutId id="2147485114" r:id="rId11"/>
  </p:sldLayoutIdLst>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endParaRPr lang="de-AT" altLang="de-DE" smtClean="0"/>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de-AT" altLang="de-DE"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22CD38FA-2906-40EA-9F22-2B2B07E71E3B}" type="datetimeFigureOut">
              <a:rPr lang="de-AT"/>
              <a:pPr>
                <a:defRPr/>
              </a:pPr>
              <a:t>26.06.2018</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26C9C9F-0015-4ACB-8C9A-3FDFA223DB19}" type="slidenum">
              <a:rPr lang="de-AT" altLang="de-DE"/>
              <a:pPr/>
              <a:t>‹Nr.›</a:t>
            </a:fld>
            <a:endParaRPr lang="de-AT" altLang="de-DE"/>
          </a:p>
        </p:txBody>
      </p:sp>
    </p:spTree>
  </p:cSld>
  <p:clrMap bg1="lt1" tx1="dk1" bg2="lt2" tx2="dk2" accent1="accent1" accent2="accent2" accent3="accent3" accent4="accent4" accent5="accent5" accent6="accent6" hlink="hlink" folHlink="folHlink"/>
  <p:sldLayoutIdLst>
    <p:sldLayoutId id="2147485115" r:id="rId1"/>
    <p:sldLayoutId id="2147485116" r:id="rId2"/>
    <p:sldLayoutId id="2147485117" r:id="rId3"/>
    <p:sldLayoutId id="2147485118" r:id="rId4"/>
    <p:sldLayoutId id="2147485119" r:id="rId5"/>
    <p:sldLayoutId id="2147485120" r:id="rId6"/>
    <p:sldLayoutId id="2147485121" r:id="rId7"/>
    <p:sldLayoutId id="2147485122" r:id="rId8"/>
    <p:sldLayoutId id="2147485123" r:id="rId9"/>
    <p:sldLayoutId id="2147485124" r:id="rId10"/>
    <p:sldLayoutId id="21474851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066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Mastertitelformat bearbeiten</a:t>
            </a:r>
          </a:p>
        </p:txBody>
      </p:sp>
      <p:sp>
        <p:nvSpPr>
          <p:cNvPr id="1027" name="Rectangle 3"/>
          <p:cNvSpPr>
            <a:spLocks noGrp="1" noChangeArrowheads="1"/>
          </p:cNvSpPr>
          <p:nvPr>
            <p:ph type="body" idx="1"/>
          </p:nvPr>
        </p:nvSpPr>
        <p:spPr bwMode="auto">
          <a:xfrm>
            <a:off x="762000" y="22098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eaLnBrk="0" hangingPunct="0"/>
            <a:fld id="{309490FB-8532-4D95-A4AA-4622AB65BDDC}" type="datetime1">
              <a:rPr lang="de-DE" altLang="de-DE" smtClean="0">
                <a:solidFill>
                  <a:srgbClr val="000000"/>
                </a:solidFill>
                <a:latin typeface="Times" charset="0"/>
                <a:ea typeface="MS PGothic" pitchFamily="34" charset="-128"/>
                <a:cs typeface="+mn-cs"/>
              </a:rPr>
              <a:pPr eaLnBrk="0" hangingPunct="0"/>
              <a:t>26.06.2018</a:t>
            </a:fld>
            <a:endParaRPr lang="de-DE" altLang="de-DE" smtClean="0">
              <a:solidFill>
                <a:srgbClr val="000000"/>
              </a:solidFill>
              <a:latin typeface="Times" charset="0"/>
              <a:ea typeface="MS PGothic" pitchFamily="34" charset="-128"/>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eaLnBrk="0" hangingPunct="0"/>
            <a:fld id="{D81FAEA3-5230-4898-A814-1C949BF6D72B}" type="slidenum">
              <a:rPr lang="de-DE" altLang="de-DE" smtClean="0">
                <a:solidFill>
                  <a:srgbClr val="000000"/>
                </a:solidFill>
                <a:ea typeface="MS PGothic" pitchFamily="34" charset="-128"/>
                <a:cs typeface="+mn-cs"/>
              </a:rPr>
              <a:pPr eaLnBrk="0" hangingPunct="0"/>
              <a:t>‹Nr.›</a:t>
            </a:fld>
            <a:endParaRPr lang="de-DE" altLang="de-DE" smtClean="0">
              <a:solidFill>
                <a:srgbClr val="000000"/>
              </a:solidFill>
              <a:ea typeface="MS PGothic" pitchFamily="34" charset="-128"/>
              <a:cs typeface="+mn-cs"/>
            </a:endParaRPr>
          </a:p>
        </p:txBody>
      </p:sp>
      <p:pic>
        <p:nvPicPr>
          <p:cNvPr id="2" name="Picture 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077200" y="6248400"/>
            <a:ext cx="15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305800" y="6248400"/>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85800" y="6096000"/>
            <a:ext cx="137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2"/>
          <p:cNvSpPr>
            <a:spLocks noChangeArrowheads="1"/>
          </p:cNvSpPr>
          <p:nvPr userDrawn="1"/>
        </p:nvSpPr>
        <p:spPr bwMode="auto">
          <a:xfrm>
            <a:off x="5638800" y="228600"/>
            <a:ext cx="2797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eaLnBrk="0" hangingPunct="0"/>
            <a:endParaRPr lang="de-DE" altLang="de-DE" smtClean="0">
              <a:solidFill>
                <a:srgbClr val="000000"/>
              </a:solidFill>
              <a:cs typeface="+mn-cs"/>
            </a:endParaRPr>
          </a:p>
        </p:txBody>
      </p:sp>
    </p:spTree>
    <p:extLst>
      <p:ext uri="{BB962C8B-B14F-4D97-AF65-F5344CB8AC3E}">
        <p14:creationId xmlns:p14="http://schemas.microsoft.com/office/powerpoint/2010/main" val="3802856312"/>
      </p:ext>
    </p:extLst>
  </p:cSld>
  <p:clrMap bg1="lt1" tx1="dk1" bg2="lt2" tx2="dk2" accent1="accent1" accent2="accent2" accent3="accent3" accent4="accent4" accent5="accent5" accent6="accent6" hlink="hlink" folHlink="folHlink"/>
  <p:sldLayoutIdLst>
    <p:sldLayoutId id="2147485129" r:id="rId1"/>
    <p:sldLayoutId id="2147485130" r:id="rId2"/>
    <p:sldLayoutId id="2147485131" r:id="rId3"/>
    <p:sldLayoutId id="2147485132" r:id="rId4"/>
    <p:sldLayoutId id="2147485133" r:id="rId5"/>
    <p:sldLayoutId id="2147485134" r:id="rId6"/>
    <p:sldLayoutId id="2147485135" r:id="rId7"/>
    <p:sldLayoutId id="2147485136" r:id="rId8"/>
    <p:sldLayoutId id="2147485137" r:id="rId9"/>
    <p:sldLayoutId id="2147485138" r:id="rId10"/>
    <p:sldLayoutId id="2147485139" r:id="rId11"/>
  </p:sldLayoutIdLst>
  <p:hf hdr="0" ftr="0" dt="0"/>
  <p:txStyles>
    <p:titleStyle>
      <a:lvl1pPr algn="ctr" rtl="0" eaLnBrk="0" fontAlgn="base" hangingPunct="0">
        <a:spcBef>
          <a:spcPct val="0"/>
        </a:spcBef>
        <a:spcAft>
          <a:spcPct val="0"/>
        </a:spcAft>
        <a:defRPr sz="4400">
          <a:solidFill>
            <a:schemeClr val="tx1"/>
          </a:solidFill>
          <a:latin typeface="+mj-lt"/>
          <a:ea typeface="MS PGothic" pitchFamily="34" charset="-128"/>
          <a:cs typeface="ＭＳ Ｐゴシック" pitchFamily="-110" charset="-128"/>
        </a:defRPr>
      </a:lvl1pPr>
      <a:lvl2pPr algn="ctr" rtl="0" eaLnBrk="0" fontAlgn="base" hangingPunct="0">
        <a:spcBef>
          <a:spcPct val="0"/>
        </a:spcBef>
        <a:spcAft>
          <a:spcPct val="0"/>
        </a:spcAft>
        <a:defRPr sz="4400">
          <a:solidFill>
            <a:schemeClr val="tx1"/>
          </a:solidFill>
          <a:latin typeface="Arial" pitchFamily="-110" charset="0"/>
          <a:ea typeface="MS PGothic" pitchFamily="34" charset="-128"/>
          <a:cs typeface="ＭＳ Ｐゴシック" pitchFamily="-110" charset="-128"/>
        </a:defRPr>
      </a:lvl2pPr>
      <a:lvl3pPr algn="ctr" rtl="0" eaLnBrk="0" fontAlgn="base" hangingPunct="0">
        <a:spcBef>
          <a:spcPct val="0"/>
        </a:spcBef>
        <a:spcAft>
          <a:spcPct val="0"/>
        </a:spcAft>
        <a:defRPr sz="4400">
          <a:solidFill>
            <a:schemeClr val="tx1"/>
          </a:solidFill>
          <a:latin typeface="Arial" pitchFamily="-110" charset="0"/>
          <a:ea typeface="MS PGothic" pitchFamily="34" charset="-128"/>
          <a:cs typeface="ＭＳ Ｐゴシック" pitchFamily="-110" charset="-128"/>
        </a:defRPr>
      </a:lvl3pPr>
      <a:lvl4pPr algn="ctr" rtl="0" eaLnBrk="0" fontAlgn="base" hangingPunct="0">
        <a:spcBef>
          <a:spcPct val="0"/>
        </a:spcBef>
        <a:spcAft>
          <a:spcPct val="0"/>
        </a:spcAft>
        <a:defRPr sz="4400">
          <a:solidFill>
            <a:schemeClr val="tx1"/>
          </a:solidFill>
          <a:latin typeface="Arial" pitchFamily="-110" charset="0"/>
          <a:ea typeface="MS PGothic" pitchFamily="34" charset="-128"/>
          <a:cs typeface="ＭＳ Ｐゴシック" pitchFamily="-110" charset="-128"/>
        </a:defRPr>
      </a:lvl4pPr>
      <a:lvl5pPr algn="ctr" rtl="0" eaLnBrk="0" fontAlgn="base" hangingPunct="0">
        <a:spcBef>
          <a:spcPct val="0"/>
        </a:spcBef>
        <a:spcAft>
          <a:spcPct val="0"/>
        </a:spcAft>
        <a:defRPr sz="4400">
          <a:solidFill>
            <a:schemeClr val="tx1"/>
          </a:solidFill>
          <a:latin typeface="Arial" pitchFamily="-110" charset="0"/>
          <a:ea typeface="MS PGothic" pitchFamily="34" charset="-128"/>
          <a:cs typeface="ＭＳ Ｐゴシック" pitchFamily="-110" charset="-128"/>
        </a:defRPr>
      </a:lvl5pPr>
      <a:lvl6pPr marL="457200" algn="ctr" rtl="0" fontAlgn="base">
        <a:spcBef>
          <a:spcPct val="0"/>
        </a:spcBef>
        <a:spcAft>
          <a:spcPct val="0"/>
        </a:spcAft>
        <a:defRPr sz="4400">
          <a:solidFill>
            <a:schemeClr val="tx1"/>
          </a:solidFill>
          <a:latin typeface="Arial" pitchFamily="-110" charset="0"/>
        </a:defRPr>
      </a:lvl6pPr>
      <a:lvl7pPr marL="914400" algn="ctr" rtl="0" fontAlgn="base">
        <a:spcBef>
          <a:spcPct val="0"/>
        </a:spcBef>
        <a:spcAft>
          <a:spcPct val="0"/>
        </a:spcAft>
        <a:defRPr sz="4400">
          <a:solidFill>
            <a:schemeClr val="tx1"/>
          </a:solidFill>
          <a:latin typeface="Arial" pitchFamily="-110" charset="0"/>
        </a:defRPr>
      </a:lvl7pPr>
      <a:lvl8pPr marL="1371600" algn="ctr" rtl="0" fontAlgn="base">
        <a:spcBef>
          <a:spcPct val="0"/>
        </a:spcBef>
        <a:spcAft>
          <a:spcPct val="0"/>
        </a:spcAft>
        <a:defRPr sz="4400">
          <a:solidFill>
            <a:schemeClr val="tx1"/>
          </a:solidFill>
          <a:latin typeface="Arial" pitchFamily="-110" charset="0"/>
        </a:defRPr>
      </a:lvl8pPr>
      <a:lvl9pPr marL="1828800" algn="ctr" rtl="0" fontAlgn="base">
        <a:spcBef>
          <a:spcPct val="0"/>
        </a:spcBef>
        <a:spcAft>
          <a:spcPct val="0"/>
        </a:spcAft>
        <a:defRPr sz="4400">
          <a:solidFill>
            <a:schemeClr val="tx1"/>
          </a:solidFill>
          <a:latin typeface="Arial"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10"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8">
            <a:extLst/>
          </p:cNvPr>
          <p:cNvSpPr>
            <a:spLocks noChangeArrowheads="1"/>
          </p:cNvSpPr>
          <p:nvPr/>
        </p:nvSpPr>
        <p:spPr bwMode="auto">
          <a:xfrm>
            <a:off x="6350" y="6597650"/>
            <a:ext cx="9144000" cy="287338"/>
          </a:xfrm>
          <a:prstGeom prst="rect">
            <a:avLst/>
          </a:prstGeom>
          <a:solidFill>
            <a:srgbClr val="ABC701"/>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AT" altLang="de-DE">
              <a:solidFill>
                <a:prstClr val="black"/>
              </a:solidFill>
            </a:endParaRPr>
          </a:p>
        </p:txBody>
      </p:sp>
      <p:sp>
        <p:nvSpPr>
          <p:cNvPr id="1026" name="Titelplatzhalter 1">
            <a:extLst/>
          </p:cNvPr>
          <p:cNvSpPr>
            <a:spLocks noGrp="1"/>
          </p:cNvSpPr>
          <p:nvPr>
            <p:ph type="title"/>
          </p:nvPr>
        </p:nvSpPr>
        <p:spPr bwMode="auto">
          <a:xfrm>
            <a:off x="179388" y="203200"/>
            <a:ext cx="6913562"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Textplatzhalter 2">
            <a:extLst/>
          </p:cNvPr>
          <p:cNvSpPr>
            <a:spLocks noGrp="1"/>
          </p:cNvSpPr>
          <p:nvPr>
            <p:ph type="body" idx="1"/>
          </p:nvPr>
        </p:nvSpPr>
        <p:spPr bwMode="auto">
          <a:xfrm>
            <a:off x="179388" y="1239838"/>
            <a:ext cx="8785225"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p:txBody>
      </p:sp>
      <p:sp>
        <p:nvSpPr>
          <p:cNvPr id="6" name="Foliennummernplatzhalter 5">
            <a:extLst/>
          </p:cNvPr>
          <p:cNvSpPr>
            <a:spLocks noGrp="1"/>
          </p:cNvSpPr>
          <p:nvPr>
            <p:ph type="sldNum" sz="quarter" idx="4"/>
          </p:nvPr>
        </p:nvSpPr>
        <p:spPr>
          <a:xfrm>
            <a:off x="6831013" y="6626225"/>
            <a:ext cx="2133600" cy="2159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prstClr val="white"/>
                </a:solidFill>
                <a:latin typeface="Arial" pitchFamily="34" charset="0"/>
                <a:cs typeface="Arial" pitchFamily="34" charset="0"/>
              </a:defRPr>
            </a:lvl1pPr>
          </a:lstStyle>
          <a:p>
            <a:pPr>
              <a:defRPr/>
            </a:pPr>
            <a:fld id="{C0B5ED9A-D7CF-4685-9515-14B2C2D66B5A}" type="slidenum">
              <a:rPr lang="de-DE" altLang="de-DE"/>
              <a:pPr>
                <a:defRPr/>
              </a:pPr>
              <a:t>‹Nr.›</a:t>
            </a:fld>
            <a:endParaRPr lang="de-DE" altLang="de-DE"/>
          </a:p>
        </p:txBody>
      </p:sp>
      <p:pic>
        <p:nvPicPr>
          <p:cNvPr id="2054" name="Picture 2" descr="C:\Dokumente und Einstellungen\Manuel\Eigene Dateien\Manuel\SIPCAN\diverse Kontakte\eXakt PR\Homepage Sipcan 29.10.2010 - Finale\Logo_Sipcan_NEU_PRIN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64388" y="20638"/>
            <a:ext cx="1930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9">
            <a:extLst/>
          </p:cNvPr>
          <p:cNvSpPr txBox="1">
            <a:spLocks noChangeArrowheads="1"/>
          </p:cNvSpPr>
          <p:nvPr/>
        </p:nvSpPr>
        <p:spPr bwMode="auto">
          <a:xfrm>
            <a:off x="79375" y="6611938"/>
            <a:ext cx="3960813" cy="24447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de-DE" sz="1000">
                <a:solidFill>
                  <a:prstClr val="white"/>
                </a:solidFill>
              </a:rPr>
              <a:t>SIPCAN, S. Dämon I 06.2013</a:t>
            </a:r>
          </a:p>
        </p:txBody>
      </p:sp>
      <p:sp>
        <p:nvSpPr>
          <p:cNvPr id="2056" name="Rectangle 9">
            <a:extLst/>
          </p:cNvPr>
          <p:cNvSpPr>
            <a:spLocks noChangeArrowheads="1"/>
          </p:cNvSpPr>
          <p:nvPr userDrawn="1"/>
        </p:nvSpPr>
        <p:spPr bwMode="auto">
          <a:xfrm>
            <a:off x="6350" y="6626225"/>
            <a:ext cx="5070475" cy="258763"/>
          </a:xfrm>
          <a:prstGeom prst="rect">
            <a:avLst/>
          </a:prstGeom>
          <a:solidFill>
            <a:srgbClr val="ABC701"/>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AT" altLang="de-DE">
              <a:solidFill>
                <a:prstClr val="black"/>
              </a:solidFill>
            </a:endParaRPr>
          </a:p>
        </p:txBody>
      </p:sp>
      <p:sp>
        <p:nvSpPr>
          <p:cNvPr id="2057" name="Text Box 10">
            <a:extLst/>
          </p:cNvPr>
          <p:cNvSpPr txBox="1">
            <a:spLocks noChangeArrowheads="1"/>
          </p:cNvSpPr>
          <p:nvPr userDrawn="1"/>
        </p:nvSpPr>
        <p:spPr bwMode="auto">
          <a:xfrm>
            <a:off x="107950" y="6627813"/>
            <a:ext cx="4470400" cy="2460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de-DE" sz="1000" dirty="0">
                <a:solidFill>
                  <a:prstClr val="white"/>
                </a:solidFill>
              </a:rPr>
              <a:t>SIPCAN | 2018</a:t>
            </a:r>
          </a:p>
        </p:txBody>
      </p:sp>
    </p:spTree>
    <p:extLst>
      <p:ext uri="{BB962C8B-B14F-4D97-AF65-F5344CB8AC3E}">
        <p14:creationId xmlns:p14="http://schemas.microsoft.com/office/powerpoint/2010/main" val="899920422"/>
      </p:ext>
    </p:extLst>
  </p:cSld>
  <p:clrMap bg1="lt1" tx1="dk1" bg2="lt2" tx2="dk2" accent1="accent1" accent2="accent2" accent3="accent3" accent4="accent4" accent5="accent5" accent6="accent6" hlink="hlink" folHlink="folHlink"/>
  <p:sldLayoutIdLst>
    <p:sldLayoutId id="2147485141" r:id="rId1"/>
    <p:sldLayoutId id="2147485142" r:id="rId2"/>
    <p:sldLayoutId id="2147485143" r:id="rId3"/>
    <p:sldLayoutId id="2147485144" r:id="rId4"/>
    <p:sldLayoutId id="2147485145" r:id="rId5"/>
    <p:sldLayoutId id="2147485146" r:id="rId6"/>
    <p:sldLayoutId id="2147485147" r:id="rId7"/>
    <p:sldLayoutId id="2147485148" r:id="rId8"/>
    <p:sldLayoutId id="2147485149" r:id="rId9"/>
    <p:sldLayoutId id="2147485150" r:id="rId10"/>
    <p:sldLayoutId id="2147485151" r:id="rId11"/>
    <p:sldLayoutId id="2147485152" r:id="rId12"/>
  </p:sldLayoutIdLst>
  <p:hf hdr="0" ftr="0" dt="0"/>
  <p:txStyles>
    <p:titleStyle>
      <a:lvl1pPr algn="l" rtl="0" eaLnBrk="0" fontAlgn="base" hangingPunct="0">
        <a:spcBef>
          <a:spcPct val="0"/>
        </a:spcBef>
        <a:spcAft>
          <a:spcPct val="0"/>
        </a:spcAft>
        <a:defRPr sz="2800" b="1" kern="1200">
          <a:solidFill>
            <a:srgbClr val="CC0000"/>
          </a:solidFill>
          <a:effectLst>
            <a:outerShdw blurRad="38100" dist="38100" dir="2700000" algn="tl">
              <a:srgbClr val="C0C0C0"/>
            </a:outerShdw>
          </a:effectLst>
          <a:latin typeface="Arial" charset="0"/>
          <a:ea typeface="+mj-ea"/>
          <a:cs typeface="+mj-cs"/>
        </a:defRPr>
      </a:lvl1pPr>
      <a:lvl2pPr algn="l" rtl="0" eaLnBrk="0" fontAlgn="base" hangingPunct="0">
        <a:spcBef>
          <a:spcPct val="0"/>
        </a:spcBef>
        <a:spcAft>
          <a:spcPct val="0"/>
        </a:spcAft>
        <a:defRPr sz="2800" b="1">
          <a:solidFill>
            <a:srgbClr val="CC00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CC00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CC00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CC0000"/>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8AA101"/>
        </a:buClr>
        <a:buSzPct val="120000"/>
        <a:buFont typeface="Arial" charset="0"/>
        <a:buChar char="•"/>
        <a:defRPr sz="2200" kern="1200">
          <a:solidFill>
            <a:srgbClr val="4D4D4D"/>
          </a:solidFill>
          <a:effectLst>
            <a:outerShdw blurRad="38100" dist="38100" dir="2700000" algn="tl">
              <a:srgbClr val="C0C0C0"/>
            </a:outerShdw>
          </a:effectLst>
          <a:latin typeface="Arial" charset="0"/>
          <a:ea typeface="+mn-ea"/>
          <a:cs typeface="+mn-cs"/>
        </a:defRPr>
      </a:lvl1pPr>
      <a:lvl2pPr marL="742950" indent="-285750" algn="l" rtl="0" eaLnBrk="0" fontAlgn="base" hangingPunct="0">
        <a:spcBef>
          <a:spcPct val="20000"/>
        </a:spcBef>
        <a:spcAft>
          <a:spcPct val="0"/>
        </a:spcAft>
        <a:buFont typeface="Arial" charset="0"/>
        <a:buChar char="»"/>
        <a:defRPr sz="2200" kern="1200">
          <a:solidFill>
            <a:srgbClr val="4D4D4D"/>
          </a:solidFill>
          <a:effectLst>
            <a:outerShdw blurRad="38100" dist="38100" dir="2700000" algn="tl">
              <a:srgbClr val="C0C0C0"/>
            </a:outerShdw>
          </a:effectLst>
          <a:latin typeface="Arial" charset="0"/>
          <a:ea typeface="+mn-ea"/>
          <a:cs typeface="+mn-cs"/>
        </a:defRPr>
      </a:lvl2pPr>
      <a:lvl3pPr marL="1143000" indent="-228600" algn="l" rtl="0" eaLnBrk="0" fontAlgn="base" hangingPunct="0">
        <a:spcBef>
          <a:spcPct val="20000"/>
        </a:spcBef>
        <a:spcAft>
          <a:spcPct val="0"/>
        </a:spcAft>
        <a:buClr>
          <a:srgbClr val="8AA101"/>
        </a:buClr>
        <a:buSzPct val="120000"/>
        <a:buFont typeface="Arial" charset="0"/>
        <a:buChar char="•"/>
        <a:defRPr sz="2200" kern="1200">
          <a:solidFill>
            <a:srgbClr val="4D4D4D"/>
          </a:solidFill>
          <a:effectLst>
            <a:outerShdw blurRad="38100" dist="38100" dir="2700000" algn="tl">
              <a:srgbClr val="C0C0C0"/>
            </a:outerShdw>
          </a:effectLst>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4D4D4D"/>
          </a:solidFill>
          <a:effectLst>
            <a:outerShdw blurRad="38100" dist="38100" dir="2700000" algn="tl">
              <a:srgbClr val="C0C0C0"/>
            </a:outerShdw>
          </a:effectLst>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8">
            <a:extLst/>
          </p:cNvPr>
          <p:cNvSpPr>
            <a:spLocks noChangeArrowheads="1"/>
          </p:cNvSpPr>
          <p:nvPr/>
        </p:nvSpPr>
        <p:spPr bwMode="auto">
          <a:xfrm>
            <a:off x="6350" y="6597650"/>
            <a:ext cx="9144000" cy="287338"/>
          </a:xfrm>
          <a:prstGeom prst="rect">
            <a:avLst/>
          </a:prstGeom>
          <a:solidFill>
            <a:srgbClr val="ABC701"/>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AT" altLang="de-DE">
              <a:solidFill>
                <a:prstClr val="black"/>
              </a:solidFill>
            </a:endParaRPr>
          </a:p>
        </p:txBody>
      </p:sp>
      <p:sp>
        <p:nvSpPr>
          <p:cNvPr id="1026" name="Titelplatzhalter 1">
            <a:extLst/>
          </p:cNvPr>
          <p:cNvSpPr>
            <a:spLocks noGrp="1"/>
          </p:cNvSpPr>
          <p:nvPr>
            <p:ph type="title"/>
          </p:nvPr>
        </p:nvSpPr>
        <p:spPr bwMode="auto">
          <a:xfrm>
            <a:off x="179388" y="203200"/>
            <a:ext cx="6913562"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Textplatzhalter 2">
            <a:extLst/>
          </p:cNvPr>
          <p:cNvSpPr>
            <a:spLocks noGrp="1"/>
          </p:cNvSpPr>
          <p:nvPr>
            <p:ph type="body" idx="1"/>
          </p:nvPr>
        </p:nvSpPr>
        <p:spPr bwMode="auto">
          <a:xfrm>
            <a:off x="179388" y="1239838"/>
            <a:ext cx="8785225"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p:txBody>
      </p:sp>
      <p:sp>
        <p:nvSpPr>
          <p:cNvPr id="6" name="Foliennummernplatzhalter 5">
            <a:extLst/>
          </p:cNvPr>
          <p:cNvSpPr>
            <a:spLocks noGrp="1"/>
          </p:cNvSpPr>
          <p:nvPr>
            <p:ph type="sldNum" sz="quarter" idx="4"/>
          </p:nvPr>
        </p:nvSpPr>
        <p:spPr>
          <a:xfrm>
            <a:off x="6831013" y="6626225"/>
            <a:ext cx="2133600" cy="2159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dirty="0">
                <a:solidFill>
                  <a:schemeClr val="bg1"/>
                </a:solidFill>
                <a:latin typeface="Arial" pitchFamily="34" charset="0"/>
                <a:cs typeface="Arial" pitchFamily="34" charset="0"/>
              </a:defRPr>
            </a:lvl1pPr>
          </a:lstStyle>
          <a:p>
            <a:pPr>
              <a:defRPr/>
            </a:pPr>
            <a:endParaRPr lang="de-DE" altLang="de-DE">
              <a:solidFill>
                <a:prstClr val="white"/>
              </a:solidFill>
            </a:endParaRPr>
          </a:p>
        </p:txBody>
      </p:sp>
      <p:pic>
        <p:nvPicPr>
          <p:cNvPr id="1030" name="Picture 2" descr="C:\Dokumente und Einstellungen\Manuel\Eigene Dateien\Manuel\SIPCAN\diverse Kontakte\eXakt PR\Homepage Sipcan 29.10.2010 - Finale\Logo_Sipcan_NEU_PRIN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64388" y="20638"/>
            <a:ext cx="1930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9">
            <a:extLst/>
          </p:cNvPr>
          <p:cNvSpPr txBox="1">
            <a:spLocks noChangeArrowheads="1"/>
          </p:cNvSpPr>
          <p:nvPr/>
        </p:nvSpPr>
        <p:spPr bwMode="auto">
          <a:xfrm>
            <a:off x="79375" y="6611938"/>
            <a:ext cx="3960813" cy="24447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de-DE" sz="1000">
                <a:solidFill>
                  <a:prstClr val="white"/>
                </a:solidFill>
              </a:rPr>
              <a:t>SIPCAN, S. Dämon I 06.2013</a:t>
            </a:r>
          </a:p>
        </p:txBody>
      </p:sp>
      <p:sp>
        <p:nvSpPr>
          <p:cNvPr id="2056" name="Rectangle 9">
            <a:extLst/>
          </p:cNvPr>
          <p:cNvSpPr>
            <a:spLocks noChangeArrowheads="1"/>
          </p:cNvSpPr>
          <p:nvPr userDrawn="1"/>
        </p:nvSpPr>
        <p:spPr bwMode="auto">
          <a:xfrm>
            <a:off x="6350" y="6626225"/>
            <a:ext cx="5070475" cy="258763"/>
          </a:xfrm>
          <a:prstGeom prst="rect">
            <a:avLst/>
          </a:prstGeom>
          <a:solidFill>
            <a:srgbClr val="ABC701"/>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AT" altLang="de-DE">
              <a:solidFill>
                <a:prstClr val="black"/>
              </a:solidFill>
            </a:endParaRPr>
          </a:p>
        </p:txBody>
      </p:sp>
      <p:sp>
        <p:nvSpPr>
          <p:cNvPr id="2057" name="Text Box 10">
            <a:extLst/>
          </p:cNvPr>
          <p:cNvSpPr txBox="1">
            <a:spLocks noChangeArrowheads="1"/>
          </p:cNvSpPr>
          <p:nvPr userDrawn="1"/>
        </p:nvSpPr>
        <p:spPr bwMode="auto">
          <a:xfrm>
            <a:off x="107950" y="6627813"/>
            <a:ext cx="4470400" cy="2460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de-DE" sz="1000" dirty="0">
                <a:solidFill>
                  <a:prstClr val="white"/>
                </a:solidFill>
              </a:rPr>
              <a:t>SIPCAN | 2018</a:t>
            </a:r>
          </a:p>
        </p:txBody>
      </p:sp>
    </p:spTree>
    <p:extLst>
      <p:ext uri="{BB962C8B-B14F-4D97-AF65-F5344CB8AC3E}">
        <p14:creationId xmlns:p14="http://schemas.microsoft.com/office/powerpoint/2010/main" val="2229778525"/>
      </p:ext>
    </p:extLst>
  </p:cSld>
  <p:clrMap bg1="lt1" tx1="dk1" bg2="lt2" tx2="dk2" accent1="accent1" accent2="accent2" accent3="accent3" accent4="accent4" accent5="accent5" accent6="accent6" hlink="hlink" folHlink="folHlink"/>
  <p:sldLayoutIdLst>
    <p:sldLayoutId id="2147485154" r:id="rId1"/>
    <p:sldLayoutId id="2147485155" r:id="rId2"/>
    <p:sldLayoutId id="2147485156" r:id="rId3"/>
    <p:sldLayoutId id="2147485157" r:id="rId4"/>
    <p:sldLayoutId id="2147485158" r:id="rId5"/>
    <p:sldLayoutId id="2147485159" r:id="rId6"/>
    <p:sldLayoutId id="2147485160" r:id="rId7"/>
    <p:sldLayoutId id="2147485161" r:id="rId8"/>
    <p:sldLayoutId id="2147485162" r:id="rId9"/>
    <p:sldLayoutId id="2147485163" r:id="rId10"/>
    <p:sldLayoutId id="2147485164" r:id="rId11"/>
    <p:sldLayoutId id="2147485165"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kern="1200">
          <a:solidFill>
            <a:srgbClr val="CC0000"/>
          </a:solidFill>
          <a:effectLst>
            <a:outerShdw blurRad="38100" dist="38100" dir="2700000" algn="tl">
              <a:srgbClr val="C0C0C0"/>
            </a:outerShdw>
          </a:effectLst>
          <a:latin typeface="Arial" charset="0"/>
          <a:ea typeface="+mj-ea"/>
          <a:cs typeface="+mj-cs"/>
        </a:defRPr>
      </a:lvl1pPr>
      <a:lvl2pPr algn="l" rtl="0" eaLnBrk="0" fontAlgn="base" hangingPunct="0">
        <a:spcBef>
          <a:spcPct val="0"/>
        </a:spcBef>
        <a:spcAft>
          <a:spcPct val="0"/>
        </a:spcAft>
        <a:defRPr sz="2800" b="1">
          <a:solidFill>
            <a:srgbClr val="CC00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CC00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CC00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CC0000"/>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8AA101"/>
        </a:buClr>
        <a:buSzPct val="120000"/>
        <a:buFont typeface="Arial" charset="0"/>
        <a:buChar char="•"/>
        <a:defRPr sz="2200" kern="1200">
          <a:solidFill>
            <a:srgbClr val="4D4D4D"/>
          </a:solidFill>
          <a:effectLst>
            <a:outerShdw blurRad="38100" dist="38100" dir="2700000" algn="tl">
              <a:srgbClr val="C0C0C0"/>
            </a:outerShdw>
          </a:effectLst>
          <a:latin typeface="Arial" charset="0"/>
          <a:ea typeface="+mn-ea"/>
          <a:cs typeface="+mn-cs"/>
        </a:defRPr>
      </a:lvl1pPr>
      <a:lvl2pPr marL="742950" indent="-285750" algn="l" rtl="0" eaLnBrk="0" fontAlgn="base" hangingPunct="0">
        <a:spcBef>
          <a:spcPct val="20000"/>
        </a:spcBef>
        <a:spcAft>
          <a:spcPct val="0"/>
        </a:spcAft>
        <a:buFont typeface="Arial" charset="0"/>
        <a:buChar char="»"/>
        <a:defRPr sz="2200" kern="1200">
          <a:solidFill>
            <a:srgbClr val="4D4D4D"/>
          </a:solidFill>
          <a:effectLst>
            <a:outerShdw blurRad="38100" dist="38100" dir="2700000" algn="tl">
              <a:srgbClr val="C0C0C0"/>
            </a:outerShdw>
          </a:effectLst>
          <a:latin typeface="Arial" charset="0"/>
          <a:ea typeface="+mn-ea"/>
          <a:cs typeface="+mn-cs"/>
        </a:defRPr>
      </a:lvl2pPr>
      <a:lvl3pPr marL="1143000" indent="-228600" algn="l" rtl="0" eaLnBrk="0" fontAlgn="base" hangingPunct="0">
        <a:spcBef>
          <a:spcPct val="20000"/>
        </a:spcBef>
        <a:spcAft>
          <a:spcPct val="0"/>
        </a:spcAft>
        <a:buClr>
          <a:srgbClr val="8AA101"/>
        </a:buClr>
        <a:buSzPct val="120000"/>
        <a:buFont typeface="Arial" charset="0"/>
        <a:buChar char="•"/>
        <a:defRPr sz="2200" kern="1200">
          <a:solidFill>
            <a:srgbClr val="4D4D4D"/>
          </a:solidFill>
          <a:effectLst>
            <a:outerShdw blurRad="38100" dist="38100" dir="2700000" algn="tl">
              <a:srgbClr val="C0C0C0"/>
            </a:outerShdw>
          </a:effectLst>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4D4D4D"/>
          </a:solidFill>
          <a:effectLst>
            <a:outerShdw blurRad="38100" dist="38100" dir="2700000" algn="tl">
              <a:srgbClr val="C0C0C0"/>
            </a:outerShdw>
          </a:effectLst>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1CF17A-4A1E-7F4F-8E8E-7433030534C8}" type="datetimeFigureOut">
              <a:rPr lang="de-DE" smtClean="0"/>
              <a:t>26.06.2018</a:t>
            </a:fld>
            <a:endParaRPr lang="de-DE"/>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0B698E-B361-AB4D-9416-73B66F60C34C}" type="slidenum">
              <a:rPr lang="de-DE" smtClean="0"/>
              <a:t>‹Nr.›</a:t>
            </a:fld>
            <a:endParaRPr lang="de-DE"/>
          </a:p>
        </p:txBody>
      </p:sp>
    </p:spTree>
    <p:extLst>
      <p:ext uri="{BB962C8B-B14F-4D97-AF65-F5344CB8AC3E}">
        <p14:creationId xmlns:p14="http://schemas.microsoft.com/office/powerpoint/2010/main" val="474152222"/>
      </p:ext>
    </p:extLst>
  </p:cSld>
  <p:clrMap bg1="lt1" tx1="dk1" bg2="lt2" tx2="dk2" accent1="accent1" accent2="accent2" accent3="accent3" accent4="accent4" accent5="accent5" accent6="accent6" hlink="hlink" folHlink="folHlink"/>
  <p:sldLayoutIdLst>
    <p:sldLayoutId id="2147485167" r:id="rId1"/>
    <p:sldLayoutId id="2147485168" r:id="rId2"/>
    <p:sldLayoutId id="2147485169" r:id="rId3"/>
    <p:sldLayoutId id="2147485170" r:id="rId4"/>
    <p:sldLayoutId id="2147485171" r:id="rId5"/>
    <p:sldLayoutId id="2147485172" r:id="rId6"/>
    <p:sldLayoutId id="2147485173" r:id="rId7"/>
    <p:sldLayoutId id="2147485174" r:id="rId8"/>
    <p:sldLayoutId id="2147485175" r:id="rId9"/>
    <p:sldLayoutId id="2147485176" r:id="rId10"/>
    <p:sldLayoutId id="21474851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image" Target="../media/image26.pn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8.xml"/><Relationship Id="rId1" Type="http://schemas.openxmlformats.org/officeDocument/2006/relationships/slideLayout" Target="../slideLayouts/slideLayout59.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0.xml"/><Relationship Id="rId1" Type="http://schemas.openxmlformats.org/officeDocument/2006/relationships/slideLayout" Target="../slideLayouts/slideLayout59.xml"/><Relationship Id="rId5" Type="http://schemas.openxmlformats.org/officeDocument/2006/relationships/image" Target="../media/image39.pn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59.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7" Type="http://schemas.microsoft.com/office/2007/relationships/hdphoto" Target="../media/hdphoto3.wdp"/><Relationship Id="rId2" Type="http://schemas.openxmlformats.org/officeDocument/2006/relationships/notesSlide" Target="../notesSlides/notesSlide13.xml"/><Relationship Id="rId1" Type="http://schemas.openxmlformats.org/officeDocument/2006/relationships/slideLayout" Target="../slideLayouts/slideLayout59.xml"/><Relationship Id="rId6" Type="http://schemas.openxmlformats.org/officeDocument/2006/relationships/image" Target="../media/image46.png"/><Relationship Id="rId5" Type="http://schemas.openxmlformats.org/officeDocument/2006/relationships/image" Target="../media/image39.png"/><Relationship Id="rId4" Type="http://schemas.openxmlformats.org/officeDocument/2006/relationships/image" Target="../media/image45.jpg"/></Relationships>
</file>

<file path=ppt/slides/_rels/slide32.xml.rels><?xml version="1.0" encoding="UTF-8" standalone="yes"?>
<Relationships xmlns="http://schemas.openxmlformats.org/package/2006/relationships"><Relationship Id="rId8" Type="http://schemas.openxmlformats.org/officeDocument/2006/relationships/image" Target="../media/image50.tiff"/><Relationship Id="rId3" Type="http://schemas.openxmlformats.org/officeDocument/2006/relationships/image" Target="../media/image47.jpeg"/><Relationship Id="rId7" Type="http://schemas.microsoft.com/office/2007/relationships/hdphoto" Target="../media/hdphoto4.wdp"/><Relationship Id="rId2" Type="http://schemas.openxmlformats.org/officeDocument/2006/relationships/notesSlide" Target="../notesSlides/notesSlide14.xml"/><Relationship Id="rId1" Type="http://schemas.openxmlformats.org/officeDocument/2006/relationships/slideLayout" Target="../slideLayouts/slideLayout59.xml"/><Relationship Id="rId6" Type="http://schemas.openxmlformats.org/officeDocument/2006/relationships/image" Target="../media/image49.png"/><Relationship Id="rId5" Type="http://schemas.openxmlformats.org/officeDocument/2006/relationships/image" Target="../media/image48.tiff"/><Relationship Id="rId10" Type="http://schemas.microsoft.com/office/2007/relationships/hdphoto" Target="../media/hdphoto5.wdp"/><Relationship Id="rId4" Type="http://schemas.openxmlformats.org/officeDocument/2006/relationships/image" Target="../media/image39.png"/><Relationship Id="rId9"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59.xml"/><Relationship Id="rId5" Type="http://schemas.microsoft.com/office/2007/relationships/hdphoto" Target="../media/hdphoto6.wdp"/><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59.xml"/><Relationship Id="rId6" Type="http://schemas.openxmlformats.org/officeDocument/2006/relationships/image" Target="../media/image55.tiff"/><Relationship Id="rId5" Type="http://schemas.openxmlformats.org/officeDocument/2006/relationships/image" Target="../media/image39.png"/><Relationship Id="rId4" Type="http://schemas.openxmlformats.org/officeDocument/2006/relationships/image" Target="../media/image54.jpg"/></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7.xml"/><Relationship Id="rId1" Type="http://schemas.openxmlformats.org/officeDocument/2006/relationships/slideLayout" Target="../slideLayouts/slideLayout59.xml"/><Relationship Id="rId5" Type="http://schemas.openxmlformats.org/officeDocument/2006/relationships/image" Target="../media/image57.jp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1.tiff"/><Relationship Id="rId2" Type="http://schemas.openxmlformats.org/officeDocument/2006/relationships/notesSlide" Target="../notesSlides/notesSlide18.xml"/><Relationship Id="rId1" Type="http://schemas.openxmlformats.org/officeDocument/2006/relationships/slideLayout" Target="../slideLayouts/slideLayout59.xml"/><Relationship Id="rId6" Type="http://schemas.openxmlformats.org/officeDocument/2006/relationships/image" Target="../media/image60.tiff"/><Relationship Id="rId5" Type="http://schemas.openxmlformats.org/officeDocument/2006/relationships/image" Target="../media/image39.png"/><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39.png"/><Relationship Id="rId7" Type="http://schemas.openxmlformats.org/officeDocument/2006/relationships/image" Target="../media/image65.jpeg"/><Relationship Id="rId2" Type="http://schemas.openxmlformats.org/officeDocument/2006/relationships/notesSlide" Target="../notesSlides/notesSlide19.xml"/><Relationship Id="rId1" Type="http://schemas.openxmlformats.org/officeDocument/2006/relationships/slideLayout" Target="../slideLayouts/slideLayout59.xml"/><Relationship Id="rId6" Type="http://schemas.openxmlformats.org/officeDocument/2006/relationships/image" Target="../media/image64.jpeg"/><Relationship Id="rId5" Type="http://schemas.openxmlformats.org/officeDocument/2006/relationships/image" Target="../media/image63.jpeg"/><Relationship Id="rId10" Type="http://schemas.openxmlformats.org/officeDocument/2006/relationships/image" Target="../media/image68.tiff"/><Relationship Id="rId4" Type="http://schemas.openxmlformats.org/officeDocument/2006/relationships/image" Target="../media/image62.jpeg"/><Relationship Id="rId9" Type="http://schemas.openxmlformats.org/officeDocument/2006/relationships/image" Target="../media/image67.jpeg"/></Relationships>
</file>

<file path=ppt/slides/_rels/slide38.xml.rels><?xml version="1.0" encoding="UTF-8" standalone="yes"?>
<Relationships xmlns="http://schemas.openxmlformats.org/package/2006/relationships"><Relationship Id="rId3" Type="http://schemas.openxmlformats.org/officeDocument/2006/relationships/hyperlink" Target="http://www.kern.bayern.de/wissenstransfer/152739/index.php" TargetMode="External"/><Relationship Id="rId7"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59.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hyperlink" Target="http://www.smarterlunchrooms.org/" TargetMode="External"/><Relationship Id="rId2" Type="http://schemas.openxmlformats.org/officeDocument/2006/relationships/notesSlide" Target="../notesSlides/notesSlide21.xml"/><Relationship Id="rId1" Type="http://schemas.openxmlformats.org/officeDocument/2006/relationships/slideLayout" Target="../slideLayouts/slideLayout59.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6.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3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hyperlink" Target="mailto:Stadler.vida@queraum.org" TargetMode="External"/><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hyperlink" Target="http://www.queraum.or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boja.at/gesundheit"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8.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Bild 3" descr="A4_PowerPoint_Vorlage-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87" y="393700"/>
            <a:ext cx="9127013"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Inhaltsplatzhalter 2"/>
          <p:cNvSpPr>
            <a:spLocks noGrp="1"/>
          </p:cNvSpPr>
          <p:nvPr>
            <p:ph idx="1"/>
          </p:nvPr>
        </p:nvSpPr>
        <p:spPr>
          <a:xfrm>
            <a:off x="391069" y="1460916"/>
            <a:ext cx="8229600" cy="4746625"/>
          </a:xfrm>
        </p:spPr>
        <p:txBody>
          <a:bodyPr/>
          <a:lstStyle/>
          <a:p>
            <a:pPr marL="0" indent="0" algn="ctr" eaLnBrk="1" hangingPunct="1">
              <a:buFont typeface="Arial" panose="020B0604020202020204" pitchFamily="34" charset="0"/>
              <a:buNone/>
            </a:pPr>
            <a:endParaRPr lang="de-DE" altLang="de-DE" sz="5400" b="1" dirty="0" smtClean="0">
              <a:solidFill>
                <a:srgbClr val="C00000"/>
              </a:solidFill>
              <a:cs typeface="Gisha" pitchFamily="34" charset="0"/>
            </a:endParaRPr>
          </a:p>
          <a:p>
            <a:pPr marL="0" indent="0" algn="ctr" eaLnBrk="1" hangingPunct="1">
              <a:buFont typeface="Arial" panose="020B0604020202020204" pitchFamily="34" charset="0"/>
              <a:buNone/>
            </a:pPr>
            <a:endParaRPr lang="de-DE" altLang="de-DE" sz="2800" dirty="0" smtClean="0">
              <a:cs typeface="Gisha" pitchFamily="34" charset="0"/>
            </a:endParaRPr>
          </a:p>
          <a:p>
            <a:pPr marL="0" indent="0" algn="ctr" eaLnBrk="1" hangingPunct="1">
              <a:buFont typeface="Arial" panose="020B0604020202020204" pitchFamily="34" charset="0"/>
              <a:buNone/>
            </a:pPr>
            <a:endParaRPr lang="de-DE" altLang="de-DE" sz="3600" dirty="0" smtClean="0">
              <a:cs typeface="Gisha" pitchFamily="34" charset="0"/>
            </a:endParaRPr>
          </a:p>
          <a:p>
            <a:pPr marL="0" indent="0">
              <a:buFont typeface="Arial" panose="020B0604020202020204" pitchFamily="34" charset="0"/>
              <a:buNone/>
            </a:pPr>
            <a:endParaRPr lang="de-AT" altLang="de-DE" sz="800" dirty="0" smtClean="0"/>
          </a:p>
        </p:txBody>
      </p:sp>
      <p:sp>
        <p:nvSpPr>
          <p:cNvPr id="6148" name="Rechteck 3"/>
          <p:cNvSpPr>
            <a:spLocks noChangeArrowheads="1"/>
          </p:cNvSpPr>
          <p:nvPr/>
        </p:nvSpPr>
        <p:spPr bwMode="auto">
          <a:xfrm>
            <a:off x="391069" y="1196752"/>
            <a:ext cx="820896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2400" b="1" dirty="0">
                <a:solidFill>
                  <a:srgbClr val="4C8296"/>
                </a:solidFill>
                <a:latin typeface="Century Gothic" panose="020B0502020202020204" pitchFamily="34" charset="0"/>
                <a:ea typeface="ＭＳ Ｐゴシック" panose="020B0600070205080204" pitchFamily="34" charset="-128"/>
              </a:rPr>
              <a:t>WILLKOMMEN ZUM 5. TREFFEN des </a:t>
            </a:r>
          </a:p>
          <a:p>
            <a:pPr algn="ctr" eaLnBrk="1" hangingPunct="1">
              <a:spcBef>
                <a:spcPct val="0"/>
              </a:spcBef>
              <a:buFontTx/>
              <a:buNone/>
            </a:pPr>
            <a:r>
              <a:rPr lang="de-AT" altLang="de-DE" sz="2800" b="1" dirty="0">
                <a:solidFill>
                  <a:srgbClr val="CAD652"/>
                </a:solidFill>
                <a:latin typeface="Century Gothic" panose="020B0502020202020204" pitchFamily="34" charset="0"/>
                <a:ea typeface="ＭＳ Ｐゴシック" panose="020B0600070205080204" pitchFamily="34" charset="-128"/>
              </a:rPr>
              <a:t>Netzwerks Gesundheitskompetente Jugendarbeit</a:t>
            </a:r>
            <a:r>
              <a:rPr lang="de-AT" altLang="de-DE" sz="2400" b="1" dirty="0">
                <a:solidFill>
                  <a:srgbClr val="CAD652"/>
                </a:solidFill>
                <a:latin typeface="Century Gothic" panose="020B0502020202020204" pitchFamily="34" charset="0"/>
                <a:ea typeface="ＭＳ Ｐゴシック" panose="020B0600070205080204" pitchFamily="34" charset="-128"/>
              </a:rPr>
              <a:t/>
            </a:r>
            <a:br>
              <a:rPr lang="de-AT" altLang="de-DE" sz="2400" b="1" dirty="0">
                <a:solidFill>
                  <a:srgbClr val="CAD652"/>
                </a:solidFill>
                <a:latin typeface="Century Gothic" panose="020B0502020202020204" pitchFamily="34" charset="0"/>
                <a:ea typeface="ＭＳ Ｐゴシック" panose="020B0600070205080204" pitchFamily="34" charset="-128"/>
              </a:rPr>
            </a:br>
            <a:r>
              <a:rPr lang="de-AT" altLang="de-DE" sz="2800" b="1" dirty="0">
                <a:solidFill>
                  <a:srgbClr val="4C8296"/>
                </a:solidFill>
                <a:latin typeface="Century Gothic" panose="020B0502020202020204" pitchFamily="34" charset="0"/>
                <a:ea typeface="ＭＳ Ｐゴシック" panose="020B0600070205080204" pitchFamily="34" charset="-128"/>
              </a:rPr>
              <a:t/>
            </a:r>
            <a:br>
              <a:rPr lang="de-AT" altLang="de-DE" sz="2800" b="1" dirty="0">
                <a:solidFill>
                  <a:srgbClr val="4C8296"/>
                </a:solidFill>
                <a:latin typeface="Century Gothic" panose="020B0502020202020204" pitchFamily="34" charset="0"/>
                <a:ea typeface="ＭＳ Ｐゴシック" panose="020B0600070205080204" pitchFamily="34" charset="-128"/>
              </a:rPr>
            </a:br>
            <a:r>
              <a:rPr lang="de-AT" altLang="de-DE" sz="2800" b="1" dirty="0">
                <a:solidFill>
                  <a:srgbClr val="4C8296"/>
                </a:solidFill>
                <a:latin typeface="Century Gothic" panose="020B0502020202020204" pitchFamily="34" charset="0"/>
                <a:ea typeface="ＭＳ Ｐゴシック" panose="020B0600070205080204" pitchFamily="34" charset="-128"/>
              </a:rPr>
              <a:t>Getränke, Snacks &amp; Co</a:t>
            </a:r>
          </a:p>
          <a:p>
            <a:pPr algn="ctr" eaLnBrk="1" hangingPunct="1">
              <a:spcBef>
                <a:spcPct val="0"/>
              </a:spcBef>
              <a:buFontTx/>
              <a:buNone/>
            </a:pPr>
            <a:r>
              <a:rPr lang="de-AT" altLang="de-DE" sz="2800" b="1" dirty="0">
                <a:solidFill>
                  <a:srgbClr val="4C8296"/>
                </a:solidFill>
                <a:latin typeface="Century Gothic" panose="020B0502020202020204" pitchFamily="34" charset="0"/>
                <a:ea typeface="ＭＳ Ｐゴシック" panose="020B0600070205080204" pitchFamily="34" charset="-128"/>
              </a:rPr>
              <a:t>Wie Jugendarbeit zu einem gesünderen Konsumverhalten beitragen </a:t>
            </a:r>
            <a:r>
              <a:rPr lang="de-AT" altLang="de-DE" sz="2800" b="1" dirty="0" smtClean="0">
                <a:solidFill>
                  <a:srgbClr val="4C8296"/>
                </a:solidFill>
                <a:latin typeface="Century Gothic" panose="020B0502020202020204" pitchFamily="34" charset="0"/>
                <a:ea typeface="ＭＳ Ｐゴシック" panose="020B0600070205080204" pitchFamily="34" charset="-128"/>
              </a:rPr>
              <a:t>kann</a:t>
            </a:r>
          </a:p>
          <a:p>
            <a:pPr algn="ctr" eaLnBrk="1" hangingPunct="1">
              <a:spcBef>
                <a:spcPct val="0"/>
              </a:spcBef>
              <a:buFontTx/>
              <a:buNone/>
            </a:pPr>
            <a:endParaRPr lang="de-AT" altLang="de-DE" sz="2800" b="1" dirty="0">
              <a:solidFill>
                <a:srgbClr val="4C8296"/>
              </a:solidFill>
              <a:latin typeface="Century Gothic" panose="020B0502020202020204" pitchFamily="34" charset="0"/>
              <a:ea typeface="ＭＳ Ｐゴシック" panose="020B0600070205080204" pitchFamily="34" charset="-128"/>
            </a:endParaRPr>
          </a:p>
          <a:p>
            <a:pPr algn="ctr" eaLnBrk="1" hangingPunct="1">
              <a:spcBef>
                <a:spcPct val="0"/>
              </a:spcBef>
              <a:buFontTx/>
              <a:buNone/>
            </a:pPr>
            <a:r>
              <a:rPr lang="de-AT" altLang="de-DE" sz="2000" b="1" dirty="0" smtClean="0">
                <a:solidFill>
                  <a:srgbClr val="4C8296"/>
                </a:solidFill>
                <a:latin typeface="Century Gothic" panose="020B0502020202020204" pitchFamily="34" charset="0"/>
                <a:ea typeface="ＭＳ Ｐゴシック" panose="020B0600070205080204" pitchFamily="34" charset="-128"/>
              </a:rPr>
              <a:t>26.6.2018, 13-16 Uhr, FH St. Pölten</a:t>
            </a:r>
            <a:endParaRPr lang="de-AT" altLang="de-DE" sz="2000" b="1" dirty="0">
              <a:solidFill>
                <a:srgbClr val="4C8296"/>
              </a:solidFill>
              <a:latin typeface="Century Gothic" panose="020B0502020202020204" pitchFamily="34" charset="0"/>
              <a:ea typeface="ＭＳ Ｐゴシック" panose="020B0600070205080204" pitchFamily="34" charset="-128"/>
            </a:endParaRPr>
          </a:p>
          <a:p>
            <a:pPr algn="ctr" eaLnBrk="1" hangingPunct="1">
              <a:spcBef>
                <a:spcPct val="0"/>
              </a:spcBef>
              <a:buFontTx/>
              <a:buNone/>
            </a:pPr>
            <a:r>
              <a:rPr lang="de-DE" altLang="de-DE" sz="1800" b="1" dirty="0">
                <a:solidFill>
                  <a:srgbClr val="4C8296"/>
                </a:solidFill>
                <a:latin typeface="Century Gothic" panose="020B0502020202020204" pitchFamily="34" charset="0"/>
                <a:ea typeface="ＭＳ Ｐゴシック" panose="020B0600070205080204" pitchFamily="34" charset="-128"/>
              </a:rPr>
              <a:t> </a:t>
            </a:r>
          </a:p>
          <a:p>
            <a:pPr algn="ctr" eaLnBrk="1" hangingPunct="1">
              <a:spcBef>
                <a:spcPct val="0"/>
              </a:spcBef>
              <a:buFontTx/>
              <a:buNone/>
            </a:pPr>
            <a:endParaRPr lang="de-DE" altLang="de-DE" sz="1400" b="1" dirty="0">
              <a:latin typeface="Century Gothic" panose="020B0502020202020204" pitchFamily="34" charset="0"/>
              <a:ea typeface="ＭＳ Ｐゴシック" panose="020B0600070205080204" pitchFamily="34" charset="-128"/>
            </a:endParaRPr>
          </a:p>
          <a:p>
            <a:pPr algn="ctr" eaLnBrk="1" hangingPunct="1">
              <a:spcBef>
                <a:spcPct val="0"/>
              </a:spcBef>
              <a:buFontTx/>
              <a:buNone/>
            </a:pPr>
            <a:endParaRPr lang="de-DE" altLang="de-DE" sz="1600" b="1" dirty="0">
              <a:latin typeface="Century Gothic" panose="020B0502020202020204" pitchFamily="34" charset="0"/>
              <a:ea typeface="ＭＳ Ｐゴシック" panose="020B0600070205080204" pitchFamily="34" charset="-128"/>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87" y="6204343"/>
            <a:ext cx="9144000" cy="662202"/>
          </a:xfrm>
          <a:prstGeom prst="rect">
            <a:avLst/>
          </a:prstGeom>
        </p:spPr>
      </p:pic>
      <p:pic>
        <p:nvPicPr>
          <p:cNvPr id="1026" name="Picture 2" descr="D:\Boja\0_bOJA\6_Projekte\2018\Gesundheitskompetente Jugendarbeit_neu\Logos_Gesundheitskompetenz\Einzel-Logos GKJA\fgoe_3er_logo_2018_zusat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288562"/>
            <a:ext cx="4139952" cy="4766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mtClean="0">
                <a:effectLst/>
              </a:rPr>
              <a:t>Energiedichte</a:t>
            </a:r>
          </a:p>
        </p:txBody>
      </p:sp>
      <p:sp>
        <p:nvSpPr>
          <p:cNvPr id="3" name="Rechteck 2">
            <a:extLst/>
          </p:cNvPr>
          <p:cNvSpPr/>
          <p:nvPr/>
        </p:nvSpPr>
        <p:spPr>
          <a:xfrm>
            <a:off x="395288" y="1412875"/>
            <a:ext cx="8353425" cy="7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32772" name="Text Box 4"/>
          <p:cNvSpPr txBox="1">
            <a:spLocks noChangeArrowheads="1"/>
          </p:cNvSpPr>
          <p:nvPr/>
        </p:nvSpPr>
        <p:spPr bwMode="auto">
          <a:xfrm>
            <a:off x="431800" y="1719263"/>
            <a:ext cx="2609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AA101"/>
              </a:buClr>
              <a:buSzPct val="120000"/>
              <a:buFont typeface="Arial" charset="0"/>
              <a:buChar char="•"/>
              <a:defRPr sz="2200">
                <a:solidFill>
                  <a:srgbClr val="4D4D4D"/>
                </a:solidFill>
                <a:latin typeface="Arial" charset="0"/>
              </a:defRPr>
            </a:lvl1pPr>
            <a:lvl2pPr marL="742950" indent="-285750">
              <a:spcBef>
                <a:spcPct val="20000"/>
              </a:spcBef>
              <a:buFont typeface="Arial" charset="0"/>
              <a:buChar char="»"/>
              <a:defRPr sz="2200">
                <a:solidFill>
                  <a:srgbClr val="4D4D4D"/>
                </a:solidFill>
                <a:latin typeface="Arial" charset="0"/>
              </a:defRPr>
            </a:lvl2pPr>
            <a:lvl3pPr marL="1143000" indent="-228600">
              <a:spcBef>
                <a:spcPct val="20000"/>
              </a:spcBef>
              <a:buClr>
                <a:srgbClr val="8AA101"/>
              </a:buClr>
              <a:buSzPct val="120000"/>
              <a:buFont typeface="Arial" charset="0"/>
              <a:buChar char="•"/>
              <a:defRPr sz="2200">
                <a:solidFill>
                  <a:srgbClr val="4D4D4D"/>
                </a:solidFill>
                <a:latin typeface="Arial" charset="0"/>
              </a:defRPr>
            </a:lvl3pPr>
            <a:lvl4pPr marL="1600200" indent="-228600">
              <a:spcBef>
                <a:spcPct val="20000"/>
              </a:spcBef>
              <a:buFont typeface="Arial" charset="0"/>
              <a:buChar char="»"/>
              <a:defRPr sz="2000">
                <a:solidFill>
                  <a:srgbClr val="4D4D4D"/>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ClrTx/>
              <a:buSzTx/>
              <a:buFontTx/>
              <a:buNone/>
            </a:pPr>
            <a:endParaRPr lang="en-GB" altLang="de-DE" sz="1800">
              <a:solidFill>
                <a:prstClr val="black"/>
              </a:solidFill>
              <a:cs typeface="Arial" charset="0"/>
            </a:endParaRPr>
          </a:p>
          <a:p>
            <a:pPr algn="ctr">
              <a:spcBef>
                <a:spcPct val="0"/>
              </a:spcBef>
              <a:buClrTx/>
              <a:buSzTx/>
              <a:buFontTx/>
              <a:buNone/>
            </a:pPr>
            <a:endParaRPr lang="en-GB" altLang="de-DE" sz="1800">
              <a:solidFill>
                <a:prstClr val="black"/>
              </a:solidFill>
              <a:cs typeface="Arial" charset="0"/>
            </a:endParaRPr>
          </a:p>
        </p:txBody>
      </p:sp>
      <p:pic>
        <p:nvPicPr>
          <p:cNvPr id="5" name="Picture 2" descr="http://karmakonsum.de/wp-content/uploads/2009/07/mars_rieg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63" y="1793875"/>
            <a:ext cx="13065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p:nvSpPr>
        <p:spPr bwMode="auto">
          <a:xfrm>
            <a:off x="857250" y="2000250"/>
            <a:ext cx="32146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AA101"/>
              </a:buClr>
              <a:buSzPct val="120000"/>
              <a:buFont typeface="Arial" charset="0"/>
              <a:buChar char="•"/>
              <a:defRPr sz="2200">
                <a:solidFill>
                  <a:srgbClr val="4D4D4D"/>
                </a:solidFill>
                <a:latin typeface="Arial" charset="0"/>
              </a:defRPr>
            </a:lvl1pPr>
            <a:lvl2pPr marL="742950" indent="-285750">
              <a:spcBef>
                <a:spcPct val="20000"/>
              </a:spcBef>
              <a:buFont typeface="Arial" charset="0"/>
              <a:buChar char="»"/>
              <a:defRPr sz="2200">
                <a:solidFill>
                  <a:srgbClr val="4D4D4D"/>
                </a:solidFill>
                <a:latin typeface="Arial" charset="0"/>
              </a:defRPr>
            </a:lvl2pPr>
            <a:lvl3pPr marL="1143000" indent="-228600">
              <a:spcBef>
                <a:spcPct val="20000"/>
              </a:spcBef>
              <a:buClr>
                <a:srgbClr val="8AA101"/>
              </a:buClr>
              <a:buSzPct val="120000"/>
              <a:buFont typeface="Arial" charset="0"/>
              <a:buChar char="•"/>
              <a:defRPr sz="2200">
                <a:solidFill>
                  <a:srgbClr val="4D4D4D"/>
                </a:solidFill>
                <a:latin typeface="Arial" charset="0"/>
              </a:defRPr>
            </a:lvl3pPr>
            <a:lvl4pPr marL="1600200" indent="-228600">
              <a:spcBef>
                <a:spcPct val="20000"/>
              </a:spcBef>
              <a:buFont typeface="Arial" charset="0"/>
              <a:buChar char="»"/>
              <a:defRPr sz="2000">
                <a:solidFill>
                  <a:srgbClr val="4D4D4D"/>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buClr>
                <a:srgbClr val="B40000"/>
              </a:buClr>
              <a:buSzTx/>
              <a:buFont typeface="Wingdings" pitchFamily="2" charset="2"/>
              <a:buNone/>
            </a:pPr>
            <a:r>
              <a:rPr lang="de-DE" altLang="de-DE" sz="2000">
                <a:solidFill>
                  <a:prstClr val="black"/>
                </a:solidFill>
                <a:latin typeface="Calibri" pitchFamily="34" charset="0"/>
                <a:cs typeface="Arial" charset="0"/>
              </a:rPr>
              <a:t>1 x                       (= 250 kcal)</a:t>
            </a: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p:txBody>
      </p:sp>
      <p:sp>
        <p:nvSpPr>
          <p:cNvPr id="7" name="Rectangle 13"/>
          <p:cNvSpPr>
            <a:spLocks noChangeArrowheads="1"/>
          </p:cNvSpPr>
          <p:nvPr/>
        </p:nvSpPr>
        <p:spPr bwMode="auto">
          <a:xfrm>
            <a:off x="5246688" y="2000250"/>
            <a:ext cx="33575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AA101"/>
              </a:buClr>
              <a:buSzPct val="120000"/>
              <a:buFont typeface="Arial" charset="0"/>
              <a:buChar char="•"/>
              <a:defRPr sz="2200">
                <a:solidFill>
                  <a:srgbClr val="4D4D4D"/>
                </a:solidFill>
                <a:latin typeface="Arial" charset="0"/>
              </a:defRPr>
            </a:lvl1pPr>
            <a:lvl2pPr marL="742950" indent="-285750">
              <a:spcBef>
                <a:spcPct val="20000"/>
              </a:spcBef>
              <a:buFont typeface="Arial" charset="0"/>
              <a:buChar char="»"/>
              <a:defRPr sz="2200">
                <a:solidFill>
                  <a:srgbClr val="4D4D4D"/>
                </a:solidFill>
                <a:latin typeface="Arial" charset="0"/>
              </a:defRPr>
            </a:lvl2pPr>
            <a:lvl3pPr marL="1143000" indent="-228600">
              <a:spcBef>
                <a:spcPct val="20000"/>
              </a:spcBef>
              <a:buClr>
                <a:srgbClr val="8AA101"/>
              </a:buClr>
              <a:buSzPct val="120000"/>
              <a:buFont typeface="Arial" charset="0"/>
              <a:buChar char="•"/>
              <a:defRPr sz="2200">
                <a:solidFill>
                  <a:srgbClr val="4D4D4D"/>
                </a:solidFill>
                <a:latin typeface="Arial" charset="0"/>
              </a:defRPr>
            </a:lvl3pPr>
            <a:lvl4pPr marL="1600200" indent="-228600">
              <a:spcBef>
                <a:spcPct val="20000"/>
              </a:spcBef>
              <a:buFont typeface="Arial" charset="0"/>
              <a:buChar char="»"/>
              <a:defRPr sz="2000">
                <a:solidFill>
                  <a:srgbClr val="4D4D4D"/>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buClr>
                <a:srgbClr val="B40000"/>
              </a:buClr>
              <a:buSzTx/>
              <a:buFont typeface="Wingdings" pitchFamily="2" charset="2"/>
              <a:buNone/>
            </a:pPr>
            <a:r>
              <a:rPr lang="de-DE" altLang="de-DE" sz="2000">
                <a:solidFill>
                  <a:prstClr val="black"/>
                </a:solidFill>
                <a:latin typeface="Calibri" pitchFamily="34" charset="0"/>
                <a:cs typeface="Arial" charset="0"/>
              </a:rPr>
              <a:t>8 x                       (= 240 kcal)</a:t>
            </a: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p:txBody>
      </p:sp>
      <p:pic>
        <p:nvPicPr>
          <p:cNvPr id="12" name="Picture 9" descr="20061127-premiumflasch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3519488"/>
            <a:ext cx="7191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3"/>
          <p:cNvSpPr>
            <a:spLocks noChangeArrowheads="1"/>
          </p:cNvSpPr>
          <p:nvPr/>
        </p:nvSpPr>
        <p:spPr bwMode="auto">
          <a:xfrm>
            <a:off x="857250" y="3948113"/>
            <a:ext cx="32861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AA101"/>
              </a:buClr>
              <a:buSzPct val="120000"/>
              <a:buFont typeface="Arial" charset="0"/>
              <a:buChar char="•"/>
              <a:defRPr sz="2200">
                <a:solidFill>
                  <a:srgbClr val="4D4D4D"/>
                </a:solidFill>
                <a:latin typeface="Arial" charset="0"/>
              </a:defRPr>
            </a:lvl1pPr>
            <a:lvl2pPr marL="742950" indent="-285750">
              <a:spcBef>
                <a:spcPct val="20000"/>
              </a:spcBef>
              <a:buFont typeface="Arial" charset="0"/>
              <a:buChar char="»"/>
              <a:defRPr sz="2200">
                <a:solidFill>
                  <a:srgbClr val="4D4D4D"/>
                </a:solidFill>
                <a:latin typeface="Arial" charset="0"/>
              </a:defRPr>
            </a:lvl2pPr>
            <a:lvl3pPr marL="1143000" indent="-228600">
              <a:spcBef>
                <a:spcPct val="20000"/>
              </a:spcBef>
              <a:buClr>
                <a:srgbClr val="8AA101"/>
              </a:buClr>
              <a:buSzPct val="120000"/>
              <a:buFont typeface="Arial" charset="0"/>
              <a:buChar char="•"/>
              <a:defRPr sz="2200">
                <a:solidFill>
                  <a:srgbClr val="4D4D4D"/>
                </a:solidFill>
                <a:latin typeface="Arial" charset="0"/>
              </a:defRPr>
            </a:lvl3pPr>
            <a:lvl4pPr marL="1600200" indent="-228600">
              <a:spcBef>
                <a:spcPct val="20000"/>
              </a:spcBef>
              <a:buFont typeface="Arial" charset="0"/>
              <a:buChar char="»"/>
              <a:defRPr sz="2000">
                <a:solidFill>
                  <a:srgbClr val="4D4D4D"/>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buClr>
                <a:srgbClr val="B40000"/>
              </a:buClr>
              <a:buSzTx/>
              <a:buFont typeface="Wingdings" pitchFamily="2" charset="2"/>
              <a:buNone/>
            </a:pPr>
            <a:r>
              <a:rPr lang="de-DE" altLang="de-DE" sz="2000">
                <a:solidFill>
                  <a:prstClr val="black"/>
                </a:solidFill>
                <a:latin typeface="Calibri" pitchFamily="34" charset="0"/>
                <a:cs typeface="Arial" charset="0"/>
              </a:rPr>
              <a:t>1 x                       (= 220 kcal)</a:t>
            </a: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p:txBody>
      </p:sp>
      <p:sp>
        <p:nvSpPr>
          <p:cNvPr id="14" name="Rectangle 13"/>
          <p:cNvSpPr>
            <a:spLocks noChangeArrowheads="1"/>
          </p:cNvSpPr>
          <p:nvPr/>
        </p:nvSpPr>
        <p:spPr bwMode="auto">
          <a:xfrm>
            <a:off x="5345113" y="3948113"/>
            <a:ext cx="32861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AA101"/>
              </a:buClr>
              <a:buSzPct val="120000"/>
              <a:buFont typeface="Arial" charset="0"/>
              <a:buChar char="•"/>
              <a:defRPr sz="2200">
                <a:solidFill>
                  <a:srgbClr val="4D4D4D"/>
                </a:solidFill>
                <a:latin typeface="Arial" charset="0"/>
              </a:defRPr>
            </a:lvl1pPr>
            <a:lvl2pPr marL="742950" indent="-285750">
              <a:spcBef>
                <a:spcPct val="20000"/>
              </a:spcBef>
              <a:buFont typeface="Arial" charset="0"/>
              <a:buChar char="»"/>
              <a:defRPr sz="2200">
                <a:solidFill>
                  <a:srgbClr val="4D4D4D"/>
                </a:solidFill>
                <a:latin typeface="Arial" charset="0"/>
              </a:defRPr>
            </a:lvl2pPr>
            <a:lvl3pPr marL="1143000" indent="-228600">
              <a:spcBef>
                <a:spcPct val="20000"/>
              </a:spcBef>
              <a:buClr>
                <a:srgbClr val="8AA101"/>
              </a:buClr>
              <a:buSzPct val="120000"/>
              <a:buFont typeface="Arial" charset="0"/>
              <a:buChar char="•"/>
              <a:defRPr sz="2200">
                <a:solidFill>
                  <a:srgbClr val="4D4D4D"/>
                </a:solidFill>
                <a:latin typeface="Arial" charset="0"/>
              </a:defRPr>
            </a:lvl3pPr>
            <a:lvl4pPr marL="1600200" indent="-228600">
              <a:spcBef>
                <a:spcPct val="20000"/>
              </a:spcBef>
              <a:buFont typeface="Arial" charset="0"/>
              <a:buChar char="»"/>
              <a:defRPr sz="2000">
                <a:solidFill>
                  <a:srgbClr val="4D4D4D"/>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buClr>
                <a:srgbClr val="B40000"/>
              </a:buClr>
              <a:buSzTx/>
              <a:buFont typeface="Wingdings" pitchFamily="2" charset="2"/>
              <a:buNone/>
            </a:pPr>
            <a:r>
              <a:rPr lang="de-DE" altLang="de-DE" sz="2000">
                <a:solidFill>
                  <a:prstClr val="black"/>
                </a:solidFill>
                <a:latin typeface="Calibri" pitchFamily="34" charset="0"/>
                <a:cs typeface="Arial" charset="0"/>
              </a:rPr>
              <a:t>2 x                       (= 230 kcal)</a:t>
            </a: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p:txBody>
      </p:sp>
      <p:pic>
        <p:nvPicPr>
          <p:cNvPr id="15" name="Picture 15" descr="http://www.rauch.cc/typo3temp/pics/52b443e0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6138" y="3519488"/>
            <a:ext cx="1108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feil nach rechts 15">
            <a:extLst/>
          </p:cNvPr>
          <p:cNvSpPr/>
          <p:nvPr/>
        </p:nvSpPr>
        <p:spPr>
          <a:xfrm>
            <a:off x="4143375" y="2071688"/>
            <a:ext cx="857250" cy="285750"/>
          </a:xfrm>
          <a:prstGeom prst="rightArrow">
            <a:avLst/>
          </a:prstGeom>
          <a:solidFill>
            <a:srgbClr val="FFC0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000">
              <a:solidFill>
                <a:prstClr val="white"/>
              </a:solidFill>
            </a:endParaRPr>
          </a:p>
        </p:txBody>
      </p:sp>
      <p:sp>
        <p:nvSpPr>
          <p:cNvPr id="18" name="Pfeil nach rechts 17">
            <a:extLst/>
          </p:cNvPr>
          <p:cNvSpPr/>
          <p:nvPr/>
        </p:nvSpPr>
        <p:spPr>
          <a:xfrm>
            <a:off x="4144963" y="4019550"/>
            <a:ext cx="857250" cy="285750"/>
          </a:xfrm>
          <a:prstGeom prst="rightArrow">
            <a:avLst/>
          </a:prstGeom>
          <a:solidFill>
            <a:srgbClr val="FFC0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000">
              <a:solidFill>
                <a:prstClr val="white"/>
              </a:solidFill>
            </a:endParaRPr>
          </a:p>
        </p:txBody>
      </p:sp>
      <p:pic>
        <p:nvPicPr>
          <p:cNvPr id="19" name="Picture 3" descr="Mandarine_angel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1700213"/>
            <a:ext cx="1223963"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Ellipse 19">
            <a:extLst/>
          </p:cNvPr>
          <p:cNvSpPr/>
          <p:nvPr/>
        </p:nvSpPr>
        <p:spPr>
          <a:xfrm>
            <a:off x="6300788" y="4089400"/>
            <a:ext cx="358775" cy="2873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Tree>
    <p:extLst>
      <p:ext uri="{BB962C8B-B14F-4D97-AF65-F5344CB8AC3E}">
        <p14:creationId xmlns:p14="http://schemas.microsoft.com/office/powerpoint/2010/main" val="1721459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mtClean="0">
                <a:effectLst/>
              </a:rPr>
              <a:t>Nährstoffdichte</a:t>
            </a:r>
          </a:p>
        </p:txBody>
      </p:sp>
      <p:sp>
        <p:nvSpPr>
          <p:cNvPr id="21" name="Rechteck 20">
            <a:extLst/>
          </p:cNvPr>
          <p:cNvSpPr/>
          <p:nvPr/>
        </p:nvSpPr>
        <p:spPr>
          <a:xfrm>
            <a:off x="468313" y="1412875"/>
            <a:ext cx="8353425" cy="7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23" name="Rectangle 13"/>
          <p:cNvSpPr>
            <a:spLocks noChangeArrowheads="1"/>
          </p:cNvSpPr>
          <p:nvPr/>
        </p:nvSpPr>
        <p:spPr bwMode="auto">
          <a:xfrm>
            <a:off x="857250" y="2000250"/>
            <a:ext cx="32146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AA101"/>
              </a:buClr>
              <a:buSzPct val="120000"/>
              <a:buFont typeface="Arial" charset="0"/>
              <a:buChar char="•"/>
              <a:defRPr sz="2200">
                <a:solidFill>
                  <a:srgbClr val="4D4D4D"/>
                </a:solidFill>
                <a:latin typeface="Arial" charset="0"/>
              </a:defRPr>
            </a:lvl1pPr>
            <a:lvl2pPr marL="742950" indent="-285750">
              <a:spcBef>
                <a:spcPct val="20000"/>
              </a:spcBef>
              <a:buFont typeface="Arial" charset="0"/>
              <a:buChar char="»"/>
              <a:defRPr sz="2200">
                <a:solidFill>
                  <a:srgbClr val="4D4D4D"/>
                </a:solidFill>
                <a:latin typeface="Arial" charset="0"/>
              </a:defRPr>
            </a:lvl2pPr>
            <a:lvl3pPr marL="1143000" indent="-228600">
              <a:spcBef>
                <a:spcPct val="20000"/>
              </a:spcBef>
              <a:buClr>
                <a:srgbClr val="8AA101"/>
              </a:buClr>
              <a:buSzPct val="120000"/>
              <a:buFont typeface="Arial" charset="0"/>
              <a:buChar char="•"/>
              <a:defRPr sz="2200">
                <a:solidFill>
                  <a:srgbClr val="4D4D4D"/>
                </a:solidFill>
                <a:latin typeface="Arial" charset="0"/>
              </a:defRPr>
            </a:lvl3pPr>
            <a:lvl4pPr marL="1600200" indent="-228600">
              <a:spcBef>
                <a:spcPct val="20000"/>
              </a:spcBef>
              <a:buFont typeface="Arial" charset="0"/>
              <a:buChar char="»"/>
              <a:defRPr sz="2000">
                <a:solidFill>
                  <a:srgbClr val="4D4D4D"/>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buClr>
                <a:srgbClr val="B40000"/>
              </a:buClr>
              <a:buSzTx/>
              <a:buFont typeface="Wingdings" pitchFamily="2" charset="2"/>
              <a:buNone/>
            </a:pPr>
            <a:r>
              <a:rPr lang="de-DE" altLang="de-DE" sz="2000">
                <a:solidFill>
                  <a:prstClr val="black"/>
                </a:solidFill>
                <a:latin typeface="Calibri" pitchFamily="34" charset="0"/>
                <a:cs typeface="Arial" charset="0"/>
              </a:rPr>
              <a:t>1 x                       (= 12 mg Vc)</a:t>
            </a: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p:txBody>
      </p:sp>
      <p:sp>
        <p:nvSpPr>
          <p:cNvPr id="24" name="Rectangle 13"/>
          <p:cNvSpPr>
            <a:spLocks noChangeArrowheads="1"/>
          </p:cNvSpPr>
          <p:nvPr/>
        </p:nvSpPr>
        <p:spPr bwMode="auto">
          <a:xfrm>
            <a:off x="5143500" y="2000250"/>
            <a:ext cx="33575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AA101"/>
              </a:buClr>
              <a:buSzPct val="120000"/>
              <a:buFont typeface="Arial" charset="0"/>
              <a:buChar char="•"/>
              <a:defRPr sz="2200">
                <a:solidFill>
                  <a:srgbClr val="4D4D4D"/>
                </a:solidFill>
                <a:latin typeface="Arial" charset="0"/>
              </a:defRPr>
            </a:lvl1pPr>
            <a:lvl2pPr marL="742950" indent="-285750">
              <a:spcBef>
                <a:spcPct val="20000"/>
              </a:spcBef>
              <a:buFont typeface="Arial" charset="0"/>
              <a:buChar char="»"/>
              <a:defRPr sz="2200">
                <a:solidFill>
                  <a:srgbClr val="4D4D4D"/>
                </a:solidFill>
                <a:latin typeface="Arial" charset="0"/>
              </a:defRPr>
            </a:lvl2pPr>
            <a:lvl3pPr marL="1143000" indent="-228600">
              <a:spcBef>
                <a:spcPct val="20000"/>
              </a:spcBef>
              <a:buClr>
                <a:srgbClr val="8AA101"/>
              </a:buClr>
              <a:buSzPct val="120000"/>
              <a:buFont typeface="Arial" charset="0"/>
              <a:buChar char="•"/>
              <a:defRPr sz="2200">
                <a:solidFill>
                  <a:srgbClr val="4D4D4D"/>
                </a:solidFill>
                <a:latin typeface="Arial" charset="0"/>
              </a:defRPr>
            </a:lvl3pPr>
            <a:lvl4pPr marL="1600200" indent="-228600">
              <a:spcBef>
                <a:spcPct val="20000"/>
              </a:spcBef>
              <a:buFont typeface="Arial" charset="0"/>
              <a:buChar char="»"/>
              <a:defRPr sz="2000">
                <a:solidFill>
                  <a:srgbClr val="4D4D4D"/>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buClr>
                <a:srgbClr val="B40000"/>
              </a:buClr>
              <a:buSzTx/>
              <a:buFont typeface="Wingdings" pitchFamily="2" charset="2"/>
              <a:buNone/>
            </a:pPr>
            <a:r>
              <a:rPr lang="de-DE" altLang="de-DE" sz="2000">
                <a:solidFill>
                  <a:prstClr val="black"/>
                </a:solidFill>
                <a:latin typeface="Calibri" pitchFamily="34" charset="0"/>
                <a:cs typeface="Arial" charset="0"/>
              </a:rPr>
              <a:t>24 x                       (= 12 mg Vc)</a:t>
            </a: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p:txBody>
      </p:sp>
      <p:pic>
        <p:nvPicPr>
          <p:cNvPr id="25" name="Picture 3" descr="Mandarine_ange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1773238"/>
            <a:ext cx="120650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9" descr="20061127-premiumflasch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2350" y="3573463"/>
            <a:ext cx="7191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5" descr="http://www.rauch.cc/typo3temp/pics/52b443e0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4463" y="3576638"/>
            <a:ext cx="1108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13"/>
          <p:cNvSpPr>
            <a:spLocks noChangeArrowheads="1"/>
          </p:cNvSpPr>
          <p:nvPr/>
        </p:nvSpPr>
        <p:spPr bwMode="auto">
          <a:xfrm>
            <a:off x="857250" y="4076700"/>
            <a:ext cx="3857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AA101"/>
              </a:buClr>
              <a:buSzPct val="120000"/>
              <a:buFont typeface="Arial" charset="0"/>
              <a:buChar char="•"/>
              <a:defRPr sz="2200">
                <a:solidFill>
                  <a:srgbClr val="4D4D4D"/>
                </a:solidFill>
                <a:latin typeface="Arial" charset="0"/>
              </a:defRPr>
            </a:lvl1pPr>
            <a:lvl2pPr marL="742950" indent="-285750">
              <a:spcBef>
                <a:spcPct val="20000"/>
              </a:spcBef>
              <a:buFont typeface="Arial" charset="0"/>
              <a:buChar char="»"/>
              <a:defRPr sz="2200">
                <a:solidFill>
                  <a:srgbClr val="4D4D4D"/>
                </a:solidFill>
                <a:latin typeface="Arial" charset="0"/>
              </a:defRPr>
            </a:lvl2pPr>
            <a:lvl3pPr marL="1143000" indent="-228600">
              <a:spcBef>
                <a:spcPct val="20000"/>
              </a:spcBef>
              <a:buClr>
                <a:srgbClr val="8AA101"/>
              </a:buClr>
              <a:buSzPct val="120000"/>
              <a:buFont typeface="Arial" charset="0"/>
              <a:buChar char="•"/>
              <a:defRPr sz="2200">
                <a:solidFill>
                  <a:srgbClr val="4D4D4D"/>
                </a:solidFill>
                <a:latin typeface="Arial" charset="0"/>
              </a:defRPr>
            </a:lvl3pPr>
            <a:lvl4pPr marL="1600200" indent="-228600">
              <a:spcBef>
                <a:spcPct val="20000"/>
              </a:spcBef>
              <a:buFont typeface="Arial" charset="0"/>
              <a:buChar char="»"/>
              <a:defRPr sz="2000">
                <a:solidFill>
                  <a:srgbClr val="4D4D4D"/>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buClr>
                <a:srgbClr val="B40000"/>
              </a:buClr>
              <a:buSzTx/>
              <a:buFont typeface="Wingdings" pitchFamily="2" charset="2"/>
              <a:buNone/>
            </a:pPr>
            <a:r>
              <a:rPr lang="de-DE" altLang="de-DE" sz="2000">
                <a:solidFill>
                  <a:prstClr val="black"/>
                </a:solidFill>
                <a:latin typeface="Calibri" pitchFamily="34" charset="0"/>
                <a:cs typeface="Arial" charset="0"/>
              </a:rPr>
              <a:t>1 x                     (= 50 mg Kalium)</a:t>
            </a: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p:txBody>
      </p:sp>
      <p:sp>
        <p:nvSpPr>
          <p:cNvPr id="32" name="Pfeil nach rechts 31">
            <a:extLst/>
          </p:cNvPr>
          <p:cNvSpPr/>
          <p:nvPr/>
        </p:nvSpPr>
        <p:spPr>
          <a:xfrm>
            <a:off x="4584700" y="4168775"/>
            <a:ext cx="857250" cy="285750"/>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000">
              <a:solidFill>
                <a:prstClr val="white"/>
              </a:solidFill>
            </a:endParaRPr>
          </a:p>
        </p:txBody>
      </p:sp>
      <p:sp>
        <p:nvSpPr>
          <p:cNvPr id="34" name="Pfeil nach rechts 33">
            <a:extLst/>
          </p:cNvPr>
          <p:cNvSpPr/>
          <p:nvPr/>
        </p:nvSpPr>
        <p:spPr>
          <a:xfrm>
            <a:off x="4214813" y="2071688"/>
            <a:ext cx="857250" cy="285750"/>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000">
              <a:solidFill>
                <a:prstClr val="white"/>
              </a:solidFill>
            </a:endParaRPr>
          </a:p>
        </p:txBody>
      </p:sp>
      <p:sp>
        <p:nvSpPr>
          <p:cNvPr id="36" name="Rectangle 13"/>
          <p:cNvSpPr>
            <a:spLocks noChangeArrowheads="1"/>
          </p:cNvSpPr>
          <p:nvPr/>
        </p:nvSpPr>
        <p:spPr bwMode="auto">
          <a:xfrm>
            <a:off x="5265738" y="4076700"/>
            <a:ext cx="3857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AA101"/>
              </a:buClr>
              <a:buSzPct val="120000"/>
              <a:buFont typeface="Arial" charset="0"/>
              <a:buChar char="•"/>
              <a:defRPr sz="2200">
                <a:solidFill>
                  <a:srgbClr val="4D4D4D"/>
                </a:solidFill>
                <a:latin typeface="Arial" charset="0"/>
              </a:defRPr>
            </a:lvl1pPr>
            <a:lvl2pPr marL="742950" indent="-285750">
              <a:spcBef>
                <a:spcPct val="20000"/>
              </a:spcBef>
              <a:buFont typeface="Arial" charset="0"/>
              <a:buChar char="»"/>
              <a:defRPr sz="2200">
                <a:solidFill>
                  <a:srgbClr val="4D4D4D"/>
                </a:solidFill>
                <a:latin typeface="Arial" charset="0"/>
              </a:defRPr>
            </a:lvl2pPr>
            <a:lvl3pPr marL="1143000" indent="-228600">
              <a:spcBef>
                <a:spcPct val="20000"/>
              </a:spcBef>
              <a:buClr>
                <a:srgbClr val="8AA101"/>
              </a:buClr>
              <a:buSzPct val="120000"/>
              <a:buFont typeface="Arial" charset="0"/>
              <a:buChar char="•"/>
              <a:defRPr sz="2200">
                <a:solidFill>
                  <a:srgbClr val="4D4D4D"/>
                </a:solidFill>
                <a:latin typeface="Arial" charset="0"/>
              </a:defRPr>
            </a:lvl3pPr>
            <a:lvl4pPr marL="1600200" indent="-228600">
              <a:spcBef>
                <a:spcPct val="20000"/>
              </a:spcBef>
              <a:buFont typeface="Arial" charset="0"/>
              <a:buChar char="»"/>
              <a:defRPr sz="2000">
                <a:solidFill>
                  <a:srgbClr val="4D4D4D"/>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buClr>
                <a:srgbClr val="B40000"/>
              </a:buClr>
              <a:buSzTx/>
              <a:buFont typeface="Wingdings" pitchFamily="2" charset="2"/>
              <a:buNone/>
            </a:pPr>
            <a:r>
              <a:rPr lang="de-DE" altLang="de-DE" sz="2000">
                <a:solidFill>
                  <a:prstClr val="black"/>
                </a:solidFill>
                <a:latin typeface="Calibri" pitchFamily="34" charset="0"/>
                <a:cs typeface="Arial" charset="0"/>
              </a:rPr>
              <a:t>50 x                   (= 50 mg Kalium)</a:t>
            </a: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a:p>
            <a:pPr algn="ctr">
              <a:buClr>
                <a:srgbClr val="B40000"/>
              </a:buClr>
              <a:buSzTx/>
              <a:buFont typeface="Wingdings" pitchFamily="2" charset="2"/>
              <a:buNone/>
            </a:pPr>
            <a:endParaRPr lang="de-DE" altLang="de-DE" sz="2000">
              <a:solidFill>
                <a:prstClr val="black"/>
              </a:solidFill>
              <a:latin typeface="Calibri" pitchFamily="34" charset="0"/>
              <a:cs typeface="Arial" charset="0"/>
            </a:endParaRPr>
          </a:p>
        </p:txBody>
      </p:sp>
      <p:sp>
        <p:nvSpPr>
          <p:cNvPr id="37" name="Ellipse 36">
            <a:extLst/>
          </p:cNvPr>
          <p:cNvSpPr/>
          <p:nvPr/>
        </p:nvSpPr>
        <p:spPr>
          <a:xfrm>
            <a:off x="1836738" y="4221163"/>
            <a:ext cx="287337" cy="18097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pic>
        <p:nvPicPr>
          <p:cNvPr id="38" name="Picture 2" descr="http://karmakonsum.de/wp-content/uploads/2009/07/mars_riege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6136" y="1714500"/>
            <a:ext cx="123490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949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AT" dirty="0" smtClean="0">
                <a:effectLst/>
              </a:rPr>
              <a:t>Aktuelle Situation: </a:t>
            </a:r>
            <a:br>
              <a:rPr lang="de-AT" dirty="0" smtClean="0">
                <a:effectLst/>
              </a:rPr>
            </a:br>
            <a:r>
              <a:rPr lang="de-AT" dirty="0" smtClean="0">
                <a:effectLst/>
              </a:rPr>
              <a:t>Gemüse- und Obstkonsum</a:t>
            </a:r>
            <a:endParaRPr lang="de-AT" dirty="0">
              <a:effectLst/>
            </a:endParaRPr>
          </a:p>
        </p:txBody>
      </p:sp>
      <p:pic>
        <p:nvPicPr>
          <p:cNvPr id="34821" name="Picture 2"/>
          <p:cNvPicPr>
            <a:picLocks noChangeAspect="1" noChangeArrowheads="1"/>
          </p:cNvPicPr>
          <p:nvPr/>
        </p:nvPicPr>
        <p:blipFill>
          <a:blip r:embed="rId2">
            <a:extLst>
              <a:ext uri="{28A0092B-C50C-407E-A947-70E740481C1C}">
                <a14:useLocalDpi xmlns:a14="http://schemas.microsoft.com/office/drawing/2010/main" val="0"/>
              </a:ext>
            </a:extLst>
          </a:blip>
          <a:srcRect l="18774" t="26271" r="19852" b="10530"/>
          <a:stretch>
            <a:fillRect/>
          </a:stretch>
        </p:blipFill>
        <p:spPr bwMode="auto">
          <a:xfrm>
            <a:off x="755575" y="1628799"/>
            <a:ext cx="7773912" cy="45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027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AT" dirty="0" smtClean="0">
                <a:effectLst/>
              </a:rPr>
              <a:t>Aktuelle Situation: </a:t>
            </a:r>
            <a:br>
              <a:rPr lang="de-AT" dirty="0" smtClean="0">
                <a:effectLst/>
              </a:rPr>
            </a:br>
            <a:r>
              <a:rPr lang="de-AT" dirty="0" smtClean="0">
                <a:effectLst/>
              </a:rPr>
              <a:t>Süßigkeiten, Limonaden &amp; Fastfood</a:t>
            </a:r>
            <a:endParaRPr lang="de-AT" dirty="0">
              <a:effectLst/>
            </a:endParaRPr>
          </a:p>
        </p:txBody>
      </p:sp>
      <p:sp>
        <p:nvSpPr>
          <p:cNvPr id="3" name="Inhaltsplatzhalter 2"/>
          <p:cNvSpPr>
            <a:spLocks noGrp="1"/>
          </p:cNvSpPr>
          <p:nvPr>
            <p:ph idx="1"/>
          </p:nvPr>
        </p:nvSpPr>
        <p:spPr/>
        <p:txBody>
          <a:bodyPr/>
          <a:lstStyle/>
          <a:p>
            <a:pPr>
              <a:defRPr/>
            </a:pPr>
            <a:endParaRPr lang="de-AT" dirty="0"/>
          </a:p>
          <a:p>
            <a:pPr>
              <a:defRPr/>
            </a:pPr>
            <a:endParaRPr lang="de-AT" dirty="0"/>
          </a:p>
        </p:txBody>
      </p:sp>
      <p:pic>
        <p:nvPicPr>
          <p:cNvPr id="35845" name="Picture 2"/>
          <p:cNvPicPr>
            <a:picLocks noChangeAspect="1" noChangeArrowheads="1"/>
          </p:cNvPicPr>
          <p:nvPr/>
        </p:nvPicPr>
        <p:blipFill>
          <a:blip r:embed="rId2">
            <a:extLst>
              <a:ext uri="{28A0092B-C50C-407E-A947-70E740481C1C}">
                <a14:useLocalDpi xmlns:a14="http://schemas.microsoft.com/office/drawing/2010/main" val="0"/>
              </a:ext>
            </a:extLst>
          </a:blip>
          <a:srcRect l="19266" t="18320" r="20998" b="10776"/>
          <a:stretch>
            <a:fillRect/>
          </a:stretch>
        </p:blipFill>
        <p:spPr bwMode="auto">
          <a:xfrm>
            <a:off x="956847" y="1484784"/>
            <a:ext cx="7230306"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395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AT" dirty="0" smtClean="0">
                <a:effectLst/>
              </a:rPr>
              <a:t>Geschlechterunterschiede</a:t>
            </a:r>
            <a:endParaRPr lang="de-AT" dirty="0">
              <a:effectLst/>
            </a:endParaRPr>
          </a:p>
        </p:txBody>
      </p:sp>
      <p:pic>
        <p:nvPicPr>
          <p:cNvPr id="68610" name="Picture 2" descr="C:\Users\SIPCAN\Desktop\Geschlech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089959"/>
            <a:ext cx="3008933" cy="2404474"/>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1"/>
          </p:nvPr>
        </p:nvSpPr>
        <p:spPr>
          <a:xfrm>
            <a:off x="179388" y="1340767"/>
            <a:ext cx="8697689" cy="5153666"/>
          </a:xfrm>
        </p:spPr>
        <p:txBody>
          <a:bodyPr/>
          <a:lstStyle/>
          <a:p>
            <a:pPr>
              <a:defRPr/>
            </a:pPr>
            <a:r>
              <a:rPr lang="de-AT" dirty="0" smtClean="0">
                <a:effectLst/>
              </a:rPr>
              <a:t>Im </a:t>
            </a:r>
            <a:r>
              <a:rPr lang="de-AT" dirty="0">
                <a:effectLst/>
              </a:rPr>
              <a:t>Lauf der Pubertät entwickelt sich geschlechterspezifisches Konsumverhalten</a:t>
            </a:r>
          </a:p>
          <a:p>
            <a:pPr>
              <a:defRPr/>
            </a:pPr>
            <a:endParaRPr lang="de-AT" sz="1800" dirty="0" smtClean="0">
              <a:effectLst/>
            </a:endParaRPr>
          </a:p>
          <a:p>
            <a:pPr>
              <a:defRPr/>
            </a:pPr>
            <a:r>
              <a:rPr lang="de-AT" dirty="0" smtClean="0">
                <a:effectLst/>
              </a:rPr>
              <a:t>Mädchen essen häufiger Obst &amp; Gemüse als </a:t>
            </a:r>
            <a:r>
              <a:rPr lang="de-AT" dirty="0">
                <a:effectLst/>
              </a:rPr>
              <a:t>Burschen </a:t>
            </a:r>
            <a:endParaRPr lang="de-AT" dirty="0" smtClean="0">
              <a:effectLst/>
            </a:endParaRPr>
          </a:p>
          <a:p>
            <a:pPr>
              <a:defRPr/>
            </a:pPr>
            <a:r>
              <a:rPr lang="de-AT" dirty="0" smtClean="0">
                <a:effectLst/>
              </a:rPr>
              <a:t>Mädchen </a:t>
            </a:r>
            <a:r>
              <a:rPr lang="de-AT" dirty="0">
                <a:effectLst/>
              </a:rPr>
              <a:t>konsumieren etwas häufiger Süßigkeiten </a:t>
            </a:r>
            <a:endParaRPr lang="de-AT" dirty="0" smtClean="0">
              <a:effectLst/>
            </a:endParaRPr>
          </a:p>
          <a:p>
            <a:pPr>
              <a:defRPr/>
            </a:pPr>
            <a:r>
              <a:rPr lang="de-AT" dirty="0" smtClean="0">
                <a:effectLst/>
              </a:rPr>
              <a:t>Burschen trinken häufiger </a:t>
            </a:r>
            <a:r>
              <a:rPr lang="de-AT" dirty="0" err="1" smtClean="0">
                <a:effectLst/>
              </a:rPr>
              <a:t>zuckerhältige</a:t>
            </a:r>
            <a:r>
              <a:rPr lang="de-AT" dirty="0" smtClean="0">
                <a:effectLst/>
              </a:rPr>
              <a:t> Limonaden und essen etwas </a:t>
            </a:r>
            <a:r>
              <a:rPr lang="de-AT" dirty="0">
                <a:effectLst/>
              </a:rPr>
              <a:t>häufiger „Junk Food</a:t>
            </a:r>
            <a:r>
              <a:rPr lang="de-AT" dirty="0" smtClean="0">
                <a:effectLst/>
              </a:rPr>
              <a:t>“</a:t>
            </a:r>
          </a:p>
          <a:p>
            <a:pPr marL="457200" lvl="1" indent="0">
              <a:buFont typeface="Arial" charset="0"/>
              <a:buNone/>
              <a:defRPr/>
            </a:pPr>
            <a:endParaRPr lang="de-AT" sz="1800" dirty="0">
              <a:effectLst/>
            </a:endParaRPr>
          </a:p>
          <a:p>
            <a:pPr>
              <a:defRPr/>
            </a:pPr>
            <a:r>
              <a:rPr lang="de-AT" dirty="0">
                <a:effectLst/>
              </a:rPr>
              <a:t>Geschlechtsidentität durch </a:t>
            </a:r>
            <a:r>
              <a:rPr lang="de-AT" dirty="0" err="1">
                <a:effectLst/>
              </a:rPr>
              <a:t>Verzehrsmengen</a:t>
            </a:r>
            <a:endParaRPr lang="de-AT" dirty="0">
              <a:effectLst/>
            </a:endParaRPr>
          </a:p>
          <a:p>
            <a:pPr lvl="1">
              <a:defRPr/>
            </a:pPr>
            <a:r>
              <a:rPr lang="de-AT" dirty="0">
                <a:effectLst/>
              </a:rPr>
              <a:t>Mädchen haben </a:t>
            </a:r>
            <a:r>
              <a:rPr lang="de-AT" dirty="0" smtClean="0">
                <a:effectLst/>
              </a:rPr>
              <a:t>meist restriktiveres 		        Essverhalten</a:t>
            </a:r>
          </a:p>
          <a:p>
            <a:pPr marL="457200" lvl="1" indent="0">
              <a:buFont typeface="Arial" charset="0"/>
              <a:buNone/>
              <a:defRPr/>
            </a:pPr>
            <a:endParaRPr lang="de-AT" dirty="0">
              <a:effectLst/>
            </a:endParaRPr>
          </a:p>
          <a:p>
            <a:pPr>
              <a:defRPr/>
            </a:pPr>
            <a:endParaRPr lang="de-AT" dirty="0">
              <a:effectLst/>
            </a:endParaRPr>
          </a:p>
          <a:p>
            <a:pPr>
              <a:defRPr/>
            </a:pPr>
            <a:endParaRPr lang="de-AT" dirty="0">
              <a:effectLst/>
            </a:endParaRPr>
          </a:p>
        </p:txBody>
      </p:sp>
      <p:sp>
        <p:nvSpPr>
          <p:cNvPr id="5" name="Text Box 13">
            <a:extLst/>
          </p:cNvPr>
          <p:cNvSpPr txBox="1">
            <a:spLocks noChangeArrowheads="1"/>
          </p:cNvSpPr>
          <p:nvPr/>
        </p:nvSpPr>
        <p:spPr bwMode="auto">
          <a:xfrm>
            <a:off x="4427538" y="6623050"/>
            <a:ext cx="4589462" cy="261938"/>
          </a:xfrm>
          <a:prstGeom prst="rect">
            <a:avLst/>
          </a:prstGeom>
          <a:noFill/>
          <a:ln>
            <a:noFill/>
          </a:ln>
          <a:extLst/>
        </p:spPr>
        <p:txBody>
          <a:bodyPr>
            <a:spAutoFit/>
          </a:bodyPr>
          <a:lstStyle>
            <a:lvl1pPr>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1pPr>
            <a:lvl2pPr marL="742950" indent="-285750">
              <a:spcBef>
                <a:spcPct val="20000"/>
              </a:spcBef>
              <a:buFont typeface="Arial" panose="020B0604020202020204" pitchFamily="34" charset="0"/>
              <a:buChar char="»"/>
              <a:defRPr sz="2200">
                <a:solidFill>
                  <a:srgbClr val="4D4D4D"/>
                </a:solidFill>
                <a:latin typeface="Arial" panose="020B0604020202020204" pitchFamily="34" charset="0"/>
              </a:defRPr>
            </a:lvl2pPr>
            <a:lvl3pPr marL="1143000" indent="-228600">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rgbClr val="4D4D4D"/>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a:spcBef>
                <a:spcPct val="50000"/>
              </a:spcBef>
              <a:buClrTx/>
              <a:buSzTx/>
              <a:buFontTx/>
              <a:buNone/>
              <a:defRPr/>
            </a:pPr>
            <a:r>
              <a:rPr lang="de-DE" altLang="de-DE" sz="1100" dirty="0" smtClean="0">
                <a:solidFill>
                  <a:prstClr val="black">
                    <a:lumMod val="50000"/>
                    <a:lumOff val="50000"/>
                  </a:prstClr>
                </a:solidFill>
                <a:latin typeface="Calibri" panose="020F0502020204030204" pitchFamily="34" charset="0"/>
              </a:rPr>
              <a:t>BMG/LBIHPR HBSC 2014; Bartsch </a:t>
            </a:r>
            <a:r>
              <a:rPr lang="de-DE" altLang="de-DE" sz="1100" dirty="0" err="1" smtClean="0">
                <a:solidFill>
                  <a:prstClr val="black">
                    <a:lumMod val="50000"/>
                    <a:lumOff val="50000"/>
                  </a:prstClr>
                </a:solidFill>
                <a:latin typeface="Calibri" panose="020F0502020204030204" pitchFamily="34" charset="0"/>
              </a:rPr>
              <a:t>Ernährungs</a:t>
            </a:r>
            <a:r>
              <a:rPr lang="de-DE" altLang="de-DE" sz="1100" dirty="0" smtClean="0">
                <a:solidFill>
                  <a:prstClr val="black">
                    <a:lumMod val="50000"/>
                    <a:lumOff val="50000"/>
                  </a:prstClr>
                </a:solidFill>
                <a:latin typeface="Calibri" panose="020F0502020204030204" pitchFamily="34" charset="0"/>
              </a:rPr>
              <a:t> Umschau 2010 </a:t>
            </a:r>
            <a:endParaRPr lang="de-DE" altLang="de-DE" sz="1100" dirty="0">
              <a:solidFill>
                <a:prstClr val="black">
                  <a:lumMod val="50000"/>
                  <a:lumOff val="50000"/>
                </a:prstClr>
              </a:solidFill>
              <a:latin typeface="Calibri" panose="020F0502020204030204" pitchFamily="34" charset="0"/>
            </a:endParaRPr>
          </a:p>
        </p:txBody>
      </p:sp>
    </p:spTree>
    <p:extLst>
      <p:ext uri="{BB962C8B-B14F-4D97-AF65-F5344CB8AC3E}">
        <p14:creationId xmlns:p14="http://schemas.microsoft.com/office/powerpoint/2010/main" val="623384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AT" dirty="0" smtClean="0">
                <a:effectLst/>
              </a:rPr>
              <a:t>Bedeutung von Essen und Trinken im Jugendalter</a:t>
            </a:r>
            <a:endParaRPr lang="de-AT" dirty="0">
              <a:effectLst/>
            </a:endParaRPr>
          </a:p>
        </p:txBody>
      </p:sp>
      <p:sp>
        <p:nvSpPr>
          <p:cNvPr id="38915" name="Inhaltsplatzhalter 2"/>
          <p:cNvSpPr>
            <a:spLocks noGrp="1"/>
          </p:cNvSpPr>
          <p:nvPr>
            <p:ph idx="1"/>
          </p:nvPr>
        </p:nvSpPr>
        <p:spPr>
          <a:xfrm>
            <a:off x="179388" y="1340768"/>
            <a:ext cx="8785225" cy="5155282"/>
          </a:xfrm>
        </p:spPr>
        <p:txBody>
          <a:bodyPr/>
          <a:lstStyle/>
          <a:p>
            <a:r>
              <a:rPr lang="de-AT" altLang="de-DE" dirty="0" smtClean="0">
                <a:effectLst/>
              </a:rPr>
              <a:t>Die Pubertät ist eine kritische Zeit für die Veränderung des Ernährungsverhaltens.</a:t>
            </a:r>
          </a:p>
          <a:p>
            <a:endParaRPr lang="de-AT" altLang="de-DE" dirty="0" smtClean="0">
              <a:effectLst/>
            </a:endParaRPr>
          </a:p>
          <a:p>
            <a:r>
              <a:rPr lang="de-AT" altLang="de-DE" dirty="0" smtClean="0">
                <a:effectLst/>
              </a:rPr>
              <a:t>Essen hat verschiedene Funktionen:</a:t>
            </a:r>
          </a:p>
          <a:p>
            <a:pPr lvl="1"/>
            <a:r>
              <a:rPr lang="de-AT" altLang="de-DE" dirty="0" smtClean="0">
                <a:effectLst/>
              </a:rPr>
              <a:t>Sättigung</a:t>
            </a:r>
          </a:p>
          <a:p>
            <a:pPr lvl="1"/>
            <a:r>
              <a:rPr lang="de-AT" altLang="de-DE" dirty="0" smtClean="0">
                <a:effectLst/>
              </a:rPr>
              <a:t>Nährstoffzufuhr</a:t>
            </a:r>
          </a:p>
          <a:p>
            <a:pPr lvl="1"/>
            <a:r>
              <a:rPr lang="de-AT" altLang="de-DE" dirty="0" smtClean="0">
                <a:effectLst/>
              </a:rPr>
              <a:t>Soziale Kontakte</a:t>
            </a:r>
          </a:p>
          <a:p>
            <a:pPr lvl="1"/>
            <a:r>
              <a:rPr lang="de-AT" altLang="de-DE" dirty="0" smtClean="0">
                <a:effectLst/>
              </a:rPr>
              <a:t>Etc.</a:t>
            </a:r>
          </a:p>
          <a:p>
            <a:pPr lvl="1"/>
            <a:endParaRPr lang="de-AT" altLang="de-DE" dirty="0" smtClean="0">
              <a:effectLst/>
            </a:endParaRPr>
          </a:p>
          <a:p>
            <a:pPr lvl="1"/>
            <a:endParaRPr lang="de-AT" altLang="de-DE" dirty="0" smtClean="0">
              <a:effectLst/>
            </a:endParaRPr>
          </a:p>
          <a:p>
            <a:r>
              <a:rPr lang="de-AT" altLang="de-DE" dirty="0" smtClean="0">
                <a:effectLst/>
              </a:rPr>
              <a:t>Essen steht bei Jugendlichen selten im Mittelpunkt des Interesses sondern findet nebenbei statt.</a:t>
            </a:r>
          </a:p>
          <a:p>
            <a:endParaRPr lang="de-AT" altLang="de-DE" dirty="0" smtClean="0">
              <a:effectLst/>
            </a:endParaRPr>
          </a:p>
          <a:p>
            <a:endParaRPr lang="de-AT" altLang="de-DE" dirty="0" smtClean="0">
              <a:effectLst/>
            </a:endParaRPr>
          </a:p>
        </p:txBody>
      </p:sp>
      <p:pic>
        <p:nvPicPr>
          <p:cNvPr id="69635" name="Picture 3" descr="C:\Users\SIPCAN\Desktop\Gemeinsam Es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2420888"/>
            <a:ext cx="3264363" cy="24482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3">
            <a:extLst/>
          </p:cNvPr>
          <p:cNvSpPr txBox="1">
            <a:spLocks noChangeArrowheads="1"/>
          </p:cNvSpPr>
          <p:nvPr/>
        </p:nvSpPr>
        <p:spPr bwMode="auto">
          <a:xfrm>
            <a:off x="4427538" y="6623050"/>
            <a:ext cx="4589462" cy="261938"/>
          </a:xfrm>
          <a:prstGeom prst="rect">
            <a:avLst/>
          </a:prstGeom>
          <a:noFill/>
          <a:ln>
            <a:noFill/>
          </a:ln>
          <a:extLst/>
        </p:spPr>
        <p:txBody>
          <a:bodyPr>
            <a:spAutoFit/>
          </a:bodyPr>
          <a:lstStyle>
            <a:lvl1pPr>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1pPr>
            <a:lvl2pPr marL="742950" indent="-285750">
              <a:spcBef>
                <a:spcPct val="20000"/>
              </a:spcBef>
              <a:buFont typeface="Arial" panose="020B0604020202020204" pitchFamily="34" charset="0"/>
              <a:buChar char="»"/>
              <a:defRPr sz="2200">
                <a:solidFill>
                  <a:srgbClr val="4D4D4D"/>
                </a:solidFill>
                <a:latin typeface="Arial" panose="020B0604020202020204" pitchFamily="34" charset="0"/>
              </a:defRPr>
            </a:lvl2pPr>
            <a:lvl3pPr marL="1143000" indent="-228600">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rgbClr val="4D4D4D"/>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a:spcBef>
                <a:spcPct val="50000"/>
              </a:spcBef>
              <a:buClrTx/>
              <a:buSzTx/>
              <a:buFontTx/>
              <a:buNone/>
              <a:defRPr/>
            </a:pPr>
            <a:r>
              <a:rPr lang="de-DE" altLang="de-DE" sz="1100" dirty="0" smtClean="0">
                <a:solidFill>
                  <a:prstClr val="black">
                    <a:lumMod val="50000"/>
                    <a:lumOff val="50000"/>
                  </a:prstClr>
                </a:solidFill>
                <a:latin typeface="Calibri" panose="020F0502020204030204" pitchFamily="34" charset="0"/>
              </a:rPr>
              <a:t>Bartsch </a:t>
            </a:r>
            <a:r>
              <a:rPr lang="de-DE" altLang="de-DE" sz="1100" dirty="0" err="1" smtClean="0">
                <a:solidFill>
                  <a:prstClr val="black">
                    <a:lumMod val="50000"/>
                    <a:lumOff val="50000"/>
                  </a:prstClr>
                </a:solidFill>
                <a:latin typeface="Calibri" panose="020F0502020204030204" pitchFamily="34" charset="0"/>
              </a:rPr>
              <a:t>Ernährungs</a:t>
            </a:r>
            <a:r>
              <a:rPr lang="de-DE" altLang="de-DE" sz="1100" dirty="0" smtClean="0">
                <a:solidFill>
                  <a:prstClr val="black">
                    <a:lumMod val="50000"/>
                    <a:lumOff val="50000"/>
                  </a:prstClr>
                </a:solidFill>
                <a:latin typeface="Calibri" panose="020F0502020204030204" pitchFamily="34" charset="0"/>
              </a:rPr>
              <a:t> Umschau 2010 </a:t>
            </a:r>
            <a:endParaRPr lang="de-DE" altLang="de-DE" sz="1100" dirty="0">
              <a:solidFill>
                <a:prstClr val="black">
                  <a:lumMod val="50000"/>
                  <a:lumOff val="50000"/>
                </a:prstClr>
              </a:solidFill>
              <a:latin typeface="Calibri" panose="020F0502020204030204" pitchFamily="34" charset="0"/>
            </a:endParaRPr>
          </a:p>
        </p:txBody>
      </p:sp>
    </p:spTree>
    <p:extLst>
      <p:ext uri="{BB962C8B-B14F-4D97-AF65-F5344CB8AC3E}">
        <p14:creationId xmlns:p14="http://schemas.microsoft.com/office/powerpoint/2010/main" val="4067161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AT" dirty="0" smtClean="0">
                <a:effectLst/>
              </a:rPr>
              <a:t>Ernährung im häuslichen Umfeld</a:t>
            </a:r>
            <a:endParaRPr lang="de-AT" dirty="0">
              <a:effectLst/>
            </a:endParaRPr>
          </a:p>
        </p:txBody>
      </p:sp>
      <p:sp>
        <p:nvSpPr>
          <p:cNvPr id="41987" name="Inhaltsplatzhalter 2"/>
          <p:cNvSpPr>
            <a:spLocks noGrp="1"/>
          </p:cNvSpPr>
          <p:nvPr>
            <p:ph idx="1"/>
          </p:nvPr>
        </p:nvSpPr>
        <p:spPr>
          <a:xfrm>
            <a:off x="179388" y="1340768"/>
            <a:ext cx="8785225" cy="5155282"/>
          </a:xfrm>
        </p:spPr>
        <p:txBody>
          <a:bodyPr/>
          <a:lstStyle/>
          <a:p>
            <a:r>
              <a:rPr lang="de-AT" altLang="de-DE" dirty="0" smtClean="0">
                <a:effectLst/>
              </a:rPr>
              <a:t>Ernährungsversorgung überwiegend im häuslichen Bereich</a:t>
            </a:r>
          </a:p>
          <a:p>
            <a:r>
              <a:rPr lang="de-AT" altLang="de-DE" dirty="0" smtClean="0">
                <a:effectLst/>
              </a:rPr>
              <a:t>Finanzierung</a:t>
            </a:r>
            <a:r>
              <a:rPr lang="de-AT" altLang="de-DE" dirty="0">
                <a:effectLst/>
              </a:rPr>
              <a:t> </a:t>
            </a:r>
            <a:r>
              <a:rPr lang="de-AT" altLang="de-DE" dirty="0" smtClean="0">
                <a:effectLst/>
              </a:rPr>
              <a:t>spielt eine Rolle</a:t>
            </a:r>
          </a:p>
          <a:p>
            <a:r>
              <a:rPr lang="de-AT" altLang="de-DE" dirty="0">
                <a:effectLst/>
              </a:rPr>
              <a:t>Kommunikationsfunktion des Familientisches sehr </a:t>
            </a:r>
            <a:r>
              <a:rPr lang="de-AT" altLang="de-DE" dirty="0" smtClean="0">
                <a:effectLst/>
              </a:rPr>
              <a:t>wichtig</a:t>
            </a:r>
          </a:p>
          <a:p>
            <a:endParaRPr lang="de-AT" altLang="de-DE" dirty="0">
              <a:effectLst/>
            </a:endParaRPr>
          </a:p>
          <a:p>
            <a:r>
              <a:rPr lang="de-AT" altLang="de-DE" dirty="0" smtClean="0">
                <a:effectLst/>
              </a:rPr>
              <a:t>Weniger gemeinsame Familienmahlzeiten und mehr individuelle Selbstversorgung (Brot schmieren, Vorbereitetes aufwärmen)</a:t>
            </a:r>
          </a:p>
          <a:p>
            <a:r>
              <a:rPr lang="de-AT" altLang="de-DE" dirty="0" smtClean="0">
                <a:effectLst/>
              </a:rPr>
              <a:t>Wunsch nach Unabhängigkeit</a:t>
            </a:r>
          </a:p>
          <a:p>
            <a:endParaRPr lang="de-AT" altLang="de-DE" dirty="0" smtClean="0">
              <a:effectLst/>
            </a:endParaRPr>
          </a:p>
          <a:p>
            <a:r>
              <a:rPr lang="de-AT" altLang="de-DE" dirty="0" smtClean="0">
                <a:effectLst/>
              </a:rPr>
              <a:t>Snacks ermöglichen eine Loslösung vom Familientisch</a:t>
            </a:r>
          </a:p>
          <a:p>
            <a:r>
              <a:rPr lang="de-AT" altLang="de-DE" dirty="0" err="1" smtClean="0">
                <a:effectLst/>
              </a:rPr>
              <a:t>Snacken</a:t>
            </a:r>
            <a:r>
              <a:rPr lang="de-AT" altLang="de-DE" dirty="0" smtClean="0">
                <a:effectLst/>
              </a:rPr>
              <a:t> erschwert die elterliche und auch die eigene Kontrolle über das Essverhalten</a:t>
            </a:r>
          </a:p>
          <a:p>
            <a:endParaRPr lang="de-AT" altLang="de-DE" dirty="0" smtClean="0">
              <a:effectLst/>
            </a:endParaRPr>
          </a:p>
        </p:txBody>
      </p:sp>
      <p:sp>
        <p:nvSpPr>
          <p:cNvPr id="4" name="Text Box 13">
            <a:extLst/>
          </p:cNvPr>
          <p:cNvSpPr txBox="1">
            <a:spLocks noChangeArrowheads="1"/>
          </p:cNvSpPr>
          <p:nvPr/>
        </p:nvSpPr>
        <p:spPr bwMode="auto">
          <a:xfrm>
            <a:off x="4427538" y="6623050"/>
            <a:ext cx="4589462" cy="261938"/>
          </a:xfrm>
          <a:prstGeom prst="rect">
            <a:avLst/>
          </a:prstGeom>
          <a:noFill/>
          <a:ln>
            <a:noFill/>
          </a:ln>
          <a:extLst/>
        </p:spPr>
        <p:txBody>
          <a:bodyPr>
            <a:spAutoFit/>
          </a:bodyPr>
          <a:lstStyle>
            <a:lvl1pPr>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1pPr>
            <a:lvl2pPr marL="742950" indent="-285750">
              <a:spcBef>
                <a:spcPct val="20000"/>
              </a:spcBef>
              <a:buFont typeface="Arial" panose="020B0604020202020204" pitchFamily="34" charset="0"/>
              <a:buChar char="»"/>
              <a:defRPr sz="2200">
                <a:solidFill>
                  <a:srgbClr val="4D4D4D"/>
                </a:solidFill>
                <a:latin typeface="Arial" panose="020B0604020202020204" pitchFamily="34" charset="0"/>
              </a:defRPr>
            </a:lvl2pPr>
            <a:lvl3pPr marL="1143000" indent="-228600">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rgbClr val="4D4D4D"/>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a:spcBef>
                <a:spcPct val="50000"/>
              </a:spcBef>
              <a:buClrTx/>
              <a:buSzTx/>
              <a:buFontTx/>
              <a:buNone/>
              <a:defRPr/>
            </a:pPr>
            <a:r>
              <a:rPr lang="de-DE" altLang="de-DE" sz="1100" dirty="0" smtClean="0">
                <a:solidFill>
                  <a:prstClr val="black">
                    <a:lumMod val="50000"/>
                    <a:lumOff val="50000"/>
                  </a:prstClr>
                </a:solidFill>
                <a:latin typeface="Calibri" panose="020F0502020204030204" pitchFamily="34" charset="0"/>
              </a:rPr>
              <a:t>Bartsch </a:t>
            </a:r>
            <a:r>
              <a:rPr lang="de-DE" altLang="de-DE" sz="1100" dirty="0" err="1" smtClean="0">
                <a:solidFill>
                  <a:prstClr val="black">
                    <a:lumMod val="50000"/>
                    <a:lumOff val="50000"/>
                  </a:prstClr>
                </a:solidFill>
                <a:latin typeface="Calibri" panose="020F0502020204030204" pitchFamily="34" charset="0"/>
              </a:rPr>
              <a:t>Ernährungs</a:t>
            </a:r>
            <a:r>
              <a:rPr lang="de-DE" altLang="de-DE" sz="1100" dirty="0" smtClean="0">
                <a:solidFill>
                  <a:prstClr val="black">
                    <a:lumMod val="50000"/>
                    <a:lumOff val="50000"/>
                  </a:prstClr>
                </a:solidFill>
                <a:latin typeface="Calibri" panose="020F0502020204030204" pitchFamily="34" charset="0"/>
              </a:rPr>
              <a:t> Umschau 2010 </a:t>
            </a:r>
            <a:endParaRPr lang="de-DE" altLang="de-DE" sz="1100" dirty="0">
              <a:solidFill>
                <a:prstClr val="black">
                  <a:lumMod val="50000"/>
                  <a:lumOff val="50000"/>
                </a:prstClr>
              </a:solidFill>
              <a:latin typeface="Calibri" panose="020F0502020204030204" pitchFamily="34" charset="0"/>
            </a:endParaRPr>
          </a:p>
        </p:txBody>
      </p:sp>
    </p:spTree>
    <p:extLst>
      <p:ext uri="{BB962C8B-B14F-4D97-AF65-F5344CB8AC3E}">
        <p14:creationId xmlns:p14="http://schemas.microsoft.com/office/powerpoint/2010/main" val="2156004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AT" dirty="0" smtClean="0">
                <a:effectLst/>
              </a:rPr>
              <a:t>Jugendliche als Selbstversorger</a:t>
            </a:r>
            <a:endParaRPr lang="de-AT" dirty="0">
              <a:effectLst/>
            </a:endParaRPr>
          </a:p>
        </p:txBody>
      </p:sp>
      <p:sp>
        <p:nvSpPr>
          <p:cNvPr id="44035" name="Inhaltsplatzhalter 2"/>
          <p:cNvSpPr>
            <a:spLocks noGrp="1"/>
          </p:cNvSpPr>
          <p:nvPr>
            <p:ph idx="1"/>
          </p:nvPr>
        </p:nvSpPr>
        <p:spPr/>
        <p:txBody>
          <a:bodyPr/>
          <a:lstStyle/>
          <a:p>
            <a:r>
              <a:rPr lang="de-AT" altLang="de-DE" dirty="0" smtClean="0">
                <a:effectLst/>
              </a:rPr>
              <a:t>Fehlende Kompetenzen im Umgang mit unverarbeiteten Lebensmitteln.</a:t>
            </a:r>
          </a:p>
          <a:p>
            <a:endParaRPr lang="de-AT" altLang="de-DE" dirty="0" smtClean="0">
              <a:effectLst/>
            </a:endParaRPr>
          </a:p>
          <a:p>
            <a:r>
              <a:rPr lang="de-AT" altLang="de-DE" dirty="0" smtClean="0">
                <a:effectLst/>
              </a:rPr>
              <a:t>Jugendliche Gestaltungsräume eher auf die Wahl von mehr oder weniger verarbeiteten Produkten eingeschränkt</a:t>
            </a:r>
          </a:p>
          <a:p>
            <a:endParaRPr lang="de-AT" altLang="de-DE" sz="4400" dirty="0" smtClean="0">
              <a:effectLst/>
            </a:endParaRPr>
          </a:p>
          <a:p>
            <a:r>
              <a:rPr lang="de-AT" altLang="de-DE" dirty="0" err="1" smtClean="0">
                <a:effectLst/>
              </a:rPr>
              <a:t>Convenienceprodukte</a:t>
            </a:r>
            <a:r>
              <a:rPr lang="de-AT" altLang="de-DE" dirty="0" smtClean="0">
                <a:effectLst/>
              </a:rPr>
              <a:t> sehr beliebt</a:t>
            </a:r>
          </a:p>
          <a:p>
            <a:pPr lvl="1"/>
            <a:r>
              <a:rPr lang="de-AT" altLang="de-DE" dirty="0" smtClean="0">
                <a:effectLst/>
              </a:rPr>
              <a:t>Unkompliziert</a:t>
            </a:r>
          </a:p>
          <a:p>
            <a:pPr lvl="1"/>
            <a:r>
              <a:rPr lang="de-AT" altLang="de-DE" dirty="0" smtClean="0">
                <a:effectLst/>
              </a:rPr>
              <a:t>Zeitsparend</a:t>
            </a:r>
          </a:p>
          <a:p>
            <a:pPr lvl="1"/>
            <a:r>
              <a:rPr lang="de-AT" altLang="de-DE" dirty="0" smtClean="0">
                <a:effectLst/>
              </a:rPr>
              <a:t>Kaum Zubereitungskompetenz erforderlich</a:t>
            </a:r>
          </a:p>
          <a:p>
            <a:pPr lvl="1"/>
            <a:r>
              <a:rPr lang="de-AT" altLang="de-DE" dirty="0" smtClean="0">
                <a:effectLst/>
              </a:rPr>
              <a:t>Wunsch nach </a:t>
            </a:r>
            <a:r>
              <a:rPr lang="de-AT" altLang="de-DE" dirty="0" err="1" smtClean="0">
                <a:effectLst/>
              </a:rPr>
              <a:t>Versorgtheit</a:t>
            </a:r>
            <a:r>
              <a:rPr lang="de-AT" altLang="de-DE" dirty="0" smtClean="0">
                <a:effectLst/>
              </a:rPr>
              <a:t> bei gleichzeitiger Autonomie</a:t>
            </a:r>
          </a:p>
        </p:txBody>
      </p:sp>
      <p:pic>
        <p:nvPicPr>
          <p:cNvPr id="71682" name="Picture 2" descr="C:\Users\SIPCAN\Desktop\Kochmütz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2983690"/>
            <a:ext cx="1806701" cy="210149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3">
            <a:extLst/>
          </p:cNvPr>
          <p:cNvSpPr txBox="1">
            <a:spLocks noChangeArrowheads="1"/>
          </p:cNvSpPr>
          <p:nvPr/>
        </p:nvSpPr>
        <p:spPr bwMode="auto">
          <a:xfrm>
            <a:off x="4427538" y="6623050"/>
            <a:ext cx="4589462" cy="261938"/>
          </a:xfrm>
          <a:prstGeom prst="rect">
            <a:avLst/>
          </a:prstGeom>
          <a:noFill/>
          <a:ln>
            <a:noFill/>
          </a:ln>
          <a:extLst/>
        </p:spPr>
        <p:txBody>
          <a:bodyPr>
            <a:spAutoFit/>
          </a:bodyPr>
          <a:lstStyle>
            <a:lvl1pPr>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1pPr>
            <a:lvl2pPr marL="742950" indent="-285750">
              <a:spcBef>
                <a:spcPct val="20000"/>
              </a:spcBef>
              <a:buFont typeface="Arial" panose="020B0604020202020204" pitchFamily="34" charset="0"/>
              <a:buChar char="»"/>
              <a:defRPr sz="2200">
                <a:solidFill>
                  <a:srgbClr val="4D4D4D"/>
                </a:solidFill>
                <a:latin typeface="Arial" panose="020B0604020202020204" pitchFamily="34" charset="0"/>
              </a:defRPr>
            </a:lvl2pPr>
            <a:lvl3pPr marL="1143000" indent="-228600">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rgbClr val="4D4D4D"/>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a:spcBef>
                <a:spcPct val="50000"/>
              </a:spcBef>
              <a:buClrTx/>
              <a:buSzTx/>
              <a:buFontTx/>
              <a:buNone/>
              <a:defRPr/>
            </a:pPr>
            <a:r>
              <a:rPr lang="de-DE" altLang="de-DE" sz="1100" dirty="0" smtClean="0">
                <a:solidFill>
                  <a:prstClr val="black">
                    <a:lumMod val="50000"/>
                    <a:lumOff val="50000"/>
                  </a:prstClr>
                </a:solidFill>
                <a:latin typeface="Calibri" panose="020F0502020204030204" pitchFamily="34" charset="0"/>
              </a:rPr>
              <a:t>Bartsch </a:t>
            </a:r>
            <a:r>
              <a:rPr lang="de-DE" altLang="de-DE" sz="1100" dirty="0" err="1" smtClean="0">
                <a:solidFill>
                  <a:prstClr val="black">
                    <a:lumMod val="50000"/>
                    <a:lumOff val="50000"/>
                  </a:prstClr>
                </a:solidFill>
                <a:latin typeface="Calibri" panose="020F0502020204030204" pitchFamily="34" charset="0"/>
              </a:rPr>
              <a:t>Ernährungs</a:t>
            </a:r>
            <a:r>
              <a:rPr lang="de-DE" altLang="de-DE" sz="1100" dirty="0" smtClean="0">
                <a:solidFill>
                  <a:prstClr val="black">
                    <a:lumMod val="50000"/>
                    <a:lumOff val="50000"/>
                  </a:prstClr>
                </a:solidFill>
                <a:latin typeface="Calibri" panose="020F0502020204030204" pitchFamily="34" charset="0"/>
              </a:rPr>
              <a:t> Umschau 2010 </a:t>
            </a:r>
            <a:endParaRPr lang="de-DE" altLang="de-DE" sz="1100" dirty="0">
              <a:solidFill>
                <a:prstClr val="black">
                  <a:lumMod val="50000"/>
                  <a:lumOff val="50000"/>
                </a:prstClr>
              </a:solidFill>
              <a:latin typeface="Calibri" panose="020F0502020204030204" pitchFamily="34" charset="0"/>
            </a:endParaRPr>
          </a:p>
        </p:txBody>
      </p:sp>
    </p:spTree>
    <p:extLst>
      <p:ext uri="{BB962C8B-B14F-4D97-AF65-F5344CB8AC3E}">
        <p14:creationId xmlns:p14="http://schemas.microsoft.com/office/powerpoint/2010/main" val="4170261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AT" dirty="0" smtClean="0">
                <a:effectLst/>
              </a:rPr>
              <a:t>Ernährung außer Haus</a:t>
            </a:r>
            <a:endParaRPr lang="de-AT" dirty="0">
              <a:effectLst/>
            </a:endParaRPr>
          </a:p>
        </p:txBody>
      </p:sp>
      <p:sp>
        <p:nvSpPr>
          <p:cNvPr id="43011" name="Inhaltsplatzhalter 2"/>
          <p:cNvSpPr>
            <a:spLocks noGrp="1"/>
          </p:cNvSpPr>
          <p:nvPr>
            <p:ph idx="1"/>
          </p:nvPr>
        </p:nvSpPr>
        <p:spPr/>
        <p:txBody>
          <a:bodyPr/>
          <a:lstStyle/>
          <a:p>
            <a:r>
              <a:rPr lang="de-AT" altLang="de-DE" dirty="0" smtClean="0">
                <a:effectLst/>
              </a:rPr>
              <a:t>Bevorzugt Snacks und Fast Food</a:t>
            </a:r>
          </a:p>
          <a:p>
            <a:pPr lvl="1"/>
            <a:r>
              <a:rPr lang="de-AT" altLang="de-DE" dirty="0" smtClean="0">
                <a:effectLst/>
              </a:rPr>
              <a:t>bedeuten eine hohe Autonomie</a:t>
            </a:r>
          </a:p>
          <a:p>
            <a:pPr lvl="1"/>
            <a:r>
              <a:rPr lang="de-AT" altLang="de-DE" dirty="0" smtClean="0">
                <a:effectLst/>
              </a:rPr>
              <a:t>ermöglicht schnelles Essen, das nebenbei andere Aktivitäten zulässt</a:t>
            </a:r>
          </a:p>
          <a:p>
            <a:pPr lvl="1"/>
            <a:r>
              <a:rPr lang="de-AT" altLang="de-DE" dirty="0" smtClean="0">
                <a:effectLst/>
              </a:rPr>
              <a:t>bewegt sich meist im Rahmen des verfügbaren Taschengeldes</a:t>
            </a:r>
          </a:p>
          <a:p>
            <a:pPr lvl="1"/>
            <a:endParaRPr lang="de-AT" altLang="de-DE" dirty="0" smtClean="0">
              <a:effectLst/>
            </a:endParaRPr>
          </a:p>
          <a:p>
            <a:pPr lvl="1"/>
            <a:endParaRPr lang="de-AT" altLang="de-DE" dirty="0" smtClean="0">
              <a:effectLst/>
            </a:endParaRPr>
          </a:p>
          <a:p>
            <a:r>
              <a:rPr lang="de-AT" altLang="de-DE" dirty="0" smtClean="0">
                <a:effectLst/>
              </a:rPr>
              <a:t>Fast-Food-Restaurants eignen sich als Treffpunkt</a:t>
            </a:r>
          </a:p>
          <a:p>
            <a:pPr lvl="1"/>
            <a:r>
              <a:rPr lang="de-AT" altLang="de-DE" dirty="0" smtClean="0">
                <a:effectLst/>
              </a:rPr>
              <a:t>Lange Öffnungszeiten</a:t>
            </a:r>
          </a:p>
          <a:p>
            <a:pPr lvl="1"/>
            <a:r>
              <a:rPr lang="de-AT" altLang="de-DE" dirty="0" smtClean="0">
                <a:effectLst/>
              </a:rPr>
              <a:t>Meist ideale Stadtlage</a:t>
            </a:r>
          </a:p>
          <a:p>
            <a:pPr lvl="1"/>
            <a:r>
              <a:rPr lang="de-AT" altLang="de-DE" dirty="0" smtClean="0">
                <a:effectLst/>
              </a:rPr>
              <a:t>Aufenthalt nicht an Verzehr gekoppelt</a:t>
            </a:r>
          </a:p>
          <a:p>
            <a:endParaRPr lang="de-AT" altLang="de-DE" dirty="0" smtClean="0">
              <a:effectLst/>
            </a:endParaRPr>
          </a:p>
        </p:txBody>
      </p:sp>
      <p:sp>
        <p:nvSpPr>
          <p:cNvPr id="6" name="Text Box 13">
            <a:extLst/>
          </p:cNvPr>
          <p:cNvSpPr txBox="1">
            <a:spLocks noChangeArrowheads="1"/>
          </p:cNvSpPr>
          <p:nvPr/>
        </p:nvSpPr>
        <p:spPr bwMode="auto">
          <a:xfrm>
            <a:off x="4427538" y="6623050"/>
            <a:ext cx="4589462" cy="261938"/>
          </a:xfrm>
          <a:prstGeom prst="rect">
            <a:avLst/>
          </a:prstGeom>
          <a:noFill/>
          <a:ln>
            <a:noFill/>
          </a:ln>
          <a:extLst/>
        </p:spPr>
        <p:txBody>
          <a:bodyPr>
            <a:spAutoFit/>
          </a:bodyPr>
          <a:lstStyle>
            <a:lvl1pPr>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1pPr>
            <a:lvl2pPr marL="742950" indent="-285750">
              <a:spcBef>
                <a:spcPct val="20000"/>
              </a:spcBef>
              <a:buFont typeface="Arial" panose="020B0604020202020204" pitchFamily="34" charset="0"/>
              <a:buChar char="»"/>
              <a:defRPr sz="2200">
                <a:solidFill>
                  <a:srgbClr val="4D4D4D"/>
                </a:solidFill>
                <a:latin typeface="Arial" panose="020B0604020202020204" pitchFamily="34" charset="0"/>
              </a:defRPr>
            </a:lvl2pPr>
            <a:lvl3pPr marL="1143000" indent="-228600">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rgbClr val="4D4D4D"/>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a:spcBef>
                <a:spcPct val="50000"/>
              </a:spcBef>
              <a:buClrTx/>
              <a:buSzTx/>
              <a:buFontTx/>
              <a:buNone/>
              <a:defRPr/>
            </a:pPr>
            <a:r>
              <a:rPr lang="de-DE" altLang="de-DE" sz="1100" dirty="0" smtClean="0">
                <a:solidFill>
                  <a:prstClr val="black">
                    <a:lumMod val="50000"/>
                    <a:lumOff val="50000"/>
                  </a:prstClr>
                </a:solidFill>
                <a:latin typeface="Calibri" panose="020F0502020204030204" pitchFamily="34" charset="0"/>
              </a:rPr>
              <a:t>Bartsch </a:t>
            </a:r>
            <a:r>
              <a:rPr lang="de-DE" altLang="de-DE" sz="1100" dirty="0" err="1" smtClean="0">
                <a:solidFill>
                  <a:prstClr val="black">
                    <a:lumMod val="50000"/>
                    <a:lumOff val="50000"/>
                  </a:prstClr>
                </a:solidFill>
                <a:latin typeface="Calibri" panose="020F0502020204030204" pitchFamily="34" charset="0"/>
              </a:rPr>
              <a:t>Ernährungs</a:t>
            </a:r>
            <a:r>
              <a:rPr lang="de-DE" altLang="de-DE" sz="1100" dirty="0" smtClean="0">
                <a:solidFill>
                  <a:prstClr val="black">
                    <a:lumMod val="50000"/>
                    <a:lumOff val="50000"/>
                  </a:prstClr>
                </a:solidFill>
                <a:latin typeface="Calibri" panose="020F0502020204030204" pitchFamily="34" charset="0"/>
              </a:rPr>
              <a:t> Umschau 2010 </a:t>
            </a:r>
            <a:endParaRPr lang="de-DE" altLang="de-DE" sz="1100" dirty="0">
              <a:solidFill>
                <a:prstClr val="black">
                  <a:lumMod val="50000"/>
                  <a:lumOff val="50000"/>
                </a:prstClr>
              </a:solidFill>
              <a:latin typeface="Calibri" panose="020F0502020204030204" pitchFamily="34" charset="0"/>
            </a:endParaRPr>
          </a:p>
        </p:txBody>
      </p:sp>
    </p:spTree>
    <p:extLst>
      <p:ext uri="{BB962C8B-B14F-4D97-AF65-F5344CB8AC3E}">
        <p14:creationId xmlns:p14="http://schemas.microsoft.com/office/powerpoint/2010/main" val="975144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AT" dirty="0" smtClean="0">
                <a:effectLst/>
              </a:rPr>
              <a:t>Einflussfaktoren</a:t>
            </a:r>
            <a:endParaRPr lang="de-AT" dirty="0">
              <a:effectLst/>
            </a:endParaRPr>
          </a:p>
        </p:txBody>
      </p:sp>
      <p:sp>
        <p:nvSpPr>
          <p:cNvPr id="40963" name="Inhaltsplatzhalter 2"/>
          <p:cNvSpPr>
            <a:spLocks noGrp="1"/>
          </p:cNvSpPr>
          <p:nvPr>
            <p:ph idx="1"/>
          </p:nvPr>
        </p:nvSpPr>
        <p:spPr>
          <a:xfrm>
            <a:off x="395536" y="1412776"/>
            <a:ext cx="8569077" cy="5083274"/>
          </a:xfrm>
        </p:spPr>
        <p:txBody>
          <a:bodyPr/>
          <a:lstStyle/>
          <a:p>
            <a:pPr marL="0" indent="0">
              <a:lnSpc>
                <a:spcPct val="150000"/>
              </a:lnSpc>
              <a:spcBef>
                <a:spcPts val="0"/>
              </a:spcBef>
              <a:buNone/>
            </a:pPr>
            <a:r>
              <a:rPr lang="de-AT" altLang="de-DE" dirty="0" smtClean="0">
                <a:effectLst/>
              </a:rPr>
              <a:t>Sozioökonomische </a:t>
            </a:r>
            <a:r>
              <a:rPr lang="de-AT" altLang="de-DE" dirty="0" smtClean="0">
                <a:effectLst/>
              </a:rPr>
              <a:t>Faktoren</a:t>
            </a:r>
          </a:p>
          <a:p>
            <a:pPr marL="0" indent="0">
              <a:lnSpc>
                <a:spcPct val="150000"/>
              </a:lnSpc>
              <a:spcBef>
                <a:spcPts val="0"/>
              </a:spcBef>
              <a:buNone/>
            </a:pPr>
            <a:r>
              <a:rPr lang="de-AT" altLang="de-DE" sz="2400" dirty="0" smtClean="0">
                <a:effectLst/>
              </a:rPr>
              <a:t>						</a:t>
            </a:r>
            <a:r>
              <a:rPr lang="de-AT" altLang="de-DE" sz="2800" dirty="0" smtClean="0">
                <a:effectLst/>
              </a:rPr>
              <a:t>Familie</a:t>
            </a:r>
          </a:p>
          <a:p>
            <a:pPr marL="0" indent="0">
              <a:lnSpc>
                <a:spcPct val="200000"/>
              </a:lnSpc>
              <a:spcBef>
                <a:spcPts val="0"/>
              </a:spcBef>
              <a:buNone/>
            </a:pPr>
            <a:r>
              <a:rPr lang="de-AT" altLang="de-DE" sz="2400" dirty="0" smtClean="0">
                <a:effectLst/>
              </a:rPr>
              <a:t>				Geschlecht					</a:t>
            </a:r>
            <a:r>
              <a:rPr lang="de-AT" altLang="de-DE" sz="2500" dirty="0" smtClean="0">
                <a:effectLst/>
              </a:rPr>
              <a:t>Bildungsinstitutionen</a:t>
            </a:r>
          </a:p>
          <a:p>
            <a:pPr marL="0" indent="0">
              <a:lnSpc>
                <a:spcPct val="200000"/>
              </a:lnSpc>
              <a:spcBef>
                <a:spcPts val="0"/>
              </a:spcBef>
              <a:buNone/>
            </a:pPr>
            <a:r>
              <a:rPr lang="de-AT" altLang="de-DE" sz="2400" dirty="0" smtClean="0">
                <a:effectLst/>
              </a:rPr>
              <a:t>		</a:t>
            </a:r>
            <a:r>
              <a:rPr lang="de-AT" altLang="de-DE" sz="2400" dirty="0">
                <a:effectLst/>
              </a:rPr>
              <a:t>	</a:t>
            </a:r>
            <a:r>
              <a:rPr lang="de-AT" altLang="de-DE" sz="2400" dirty="0" smtClean="0">
                <a:effectLst/>
              </a:rPr>
              <a:t>	Soziokulturelle Faktoren</a:t>
            </a:r>
          </a:p>
          <a:p>
            <a:pPr marL="0" indent="0">
              <a:lnSpc>
                <a:spcPct val="150000"/>
              </a:lnSpc>
              <a:spcBef>
                <a:spcPts val="0"/>
              </a:spcBef>
              <a:buNone/>
            </a:pPr>
            <a:r>
              <a:rPr lang="de-AT" altLang="de-DE" sz="2400" dirty="0" smtClean="0">
                <a:effectLst/>
              </a:rPr>
              <a:t>	</a:t>
            </a:r>
            <a:r>
              <a:rPr lang="de-AT" altLang="de-DE" sz="2800" dirty="0" smtClean="0">
                <a:effectLst/>
              </a:rPr>
              <a:t>Peersgroup</a:t>
            </a:r>
          </a:p>
          <a:p>
            <a:pPr marL="0" indent="0">
              <a:lnSpc>
                <a:spcPct val="150000"/>
              </a:lnSpc>
              <a:spcBef>
                <a:spcPts val="0"/>
              </a:spcBef>
              <a:buNone/>
            </a:pPr>
            <a:r>
              <a:rPr lang="de-AT" altLang="de-DE" sz="2400" dirty="0" smtClean="0">
                <a:effectLst/>
              </a:rPr>
              <a:t>							</a:t>
            </a:r>
            <a:r>
              <a:rPr lang="de-AT" altLang="de-DE" sz="3200" dirty="0" smtClean="0">
                <a:effectLst/>
              </a:rPr>
              <a:t>Medien</a:t>
            </a:r>
          </a:p>
        </p:txBody>
      </p:sp>
    </p:spTree>
    <p:extLst>
      <p:ext uri="{BB962C8B-B14F-4D97-AF65-F5344CB8AC3E}">
        <p14:creationId xmlns:p14="http://schemas.microsoft.com/office/powerpoint/2010/main" val="545395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Bild 3" descr="A4_PowerPoint_Vorlage-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87" y="393700"/>
            <a:ext cx="9127013"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Inhaltsplatzhalter 2"/>
          <p:cNvSpPr>
            <a:spLocks noGrp="1"/>
          </p:cNvSpPr>
          <p:nvPr>
            <p:ph idx="1"/>
          </p:nvPr>
        </p:nvSpPr>
        <p:spPr>
          <a:xfrm>
            <a:off x="457200" y="1419225"/>
            <a:ext cx="8229600" cy="4746625"/>
          </a:xfrm>
        </p:spPr>
        <p:txBody>
          <a:bodyPr/>
          <a:lstStyle/>
          <a:p>
            <a:pPr marL="0" indent="0" algn="ctr" eaLnBrk="1" hangingPunct="1">
              <a:buFont typeface="Arial" panose="020B0604020202020204" pitchFamily="34" charset="0"/>
              <a:buNone/>
            </a:pPr>
            <a:endParaRPr lang="de-DE" altLang="de-DE" sz="5400" b="1" smtClean="0">
              <a:solidFill>
                <a:srgbClr val="C00000"/>
              </a:solidFill>
              <a:cs typeface="Gisha" pitchFamily="34" charset="0"/>
            </a:endParaRPr>
          </a:p>
          <a:p>
            <a:pPr marL="0" indent="0" algn="ctr" eaLnBrk="1" hangingPunct="1">
              <a:buFont typeface="Arial" panose="020B0604020202020204" pitchFamily="34" charset="0"/>
              <a:buNone/>
            </a:pPr>
            <a:endParaRPr lang="de-DE" altLang="de-DE" sz="2800" smtClean="0">
              <a:cs typeface="Gisha" pitchFamily="34" charset="0"/>
            </a:endParaRPr>
          </a:p>
          <a:p>
            <a:pPr marL="0" indent="0" algn="ctr" eaLnBrk="1" hangingPunct="1">
              <a:buFont typeface="Arial" panose="020B0604020202020204" pitchFamily="34" charset="0"/>
              <a:buNone/>
            </a:pPr>
            <a:endParaRPr lang="de-DE" altLang="de-DE" sz="3600" smtClean="0">
              <a:cs typeface="Gisha" pitchFamily="34" charset="0"/>
            </a:endParaRPr>
          </a:p>
          <a:p>
            <a:pPr marL="0" indent="0">
              <a:buFont typeface="Arial" panose="020B0604020202020204" pitchFamily="34" charset="0"/>
              <a:buNone/>
            </a:pPr>
            <a:endParaRPr lang="de-AT" altLang="de-DE" sz="800" smtClean="0"/>
          </a:p>
        </p:txBody>
      </p:sp>
      <p:sp>
        <p:nvSpPr>
          <p:cNvPr id="6148" name="Rechteck 3"/>
          <p:cNvSpPr>
            <a:spLocks noChangeArrowheads="1"/>
          </p:cNvSpPr>
          <p:nvPr/>
        </p:nvSpPr>
        <p:spPr bwMode="auto">
          <a:xfrm>
            <a:off x="441088" y="333898"/>
            <a:ext cx="8208963" cy="669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AT" altLang="de-DE" sz="2400" b="1" dirty="0" smtClean="0">
                <a:solidFill>
                  <a:srgbClr val="CAD652"/>
                </a:solidFill>
                <a:latin typeface="Century Gothic" panose="020B0502020202020204" pitchFamily="34" charset="0"/>
                <a:ea typeface="ＭＳ Ｐゴシック" panose="020B0600070205080204" pitchFamily="34" charset="-128"/>
              </a:rPr>
              <a:t>5. </a:t>
            </a:r>
            <a:r>
              <a:rPr lang="de-AT" altLang="de-DE" sz="2400" b="1" dirty="0">
                <a:solidFill>
                  <a:srgbClr val="CAD652"/>
                </a:solidFill>
                <a:latin typeface="Century Gothic" panose="020B0502020202020204" pitchFamily="34" charset="0"/>
                <a:ea typeface="ＭＳ Ｐゴシック" panose="020B0600070205080204" pitchFamily="34" charset="-128"/>
              </a:rPr>
              <a:t>Treffen </a:t>
            </a:r>
          </a:p>
          <a:p>
            <a:pPr algn="ctr" eaLnBrk="1" hangingPunct="1">
              <a:spcBef>
                <a:spcPct val="0"/>
              </a:spcBef>
              <a:buFontTx/>
              <a:buNone/>
            </a:pPr>
            <a:r>
              <a:rPr lang="de-AT" altLang="de-DE" sz="2400" b="1" dirty="0">
                <a:solidFill>
                  <a:srgbClr val="CAD652"/>
                </a:solidFill>
                <a:latin typeface="Century Gothic" panose="020B0502020202020204" pitchFamily="34" charset="0"/>
                <a:ea typeface="ＭＳ Ｐゴシック" panose="020B0600070205080204" pitchFamily="34" charset="-128"/>
              </a:rPr>
              <a:t>Netzwerk Gesundheitskompetente </a:t>
            </a:r>
            <a:r>
              <a:rPr lang="de-AT" altLang="de-DE" sz="2400" b="1" dirty="0" smtClean="0">
                <a:solidFill>
                  <a:srgbClr val="CAD652"/>
                </a:solidFill>
                <a:latin typeface="Century Gothic" panose="020B0502020202020204" pitchFamily="34" charset="0"/>
                <a:ea typeface="ＭＳ Ｐゴシック" panose="020B0600070205080204" pitchFamily="34" charset="-128"/>
              </a:rPr>
              <a:t>Jugendarbeit</a:t>
            </a:r>
            <a:r>
              <a:rPr lang="de-AT" altLang="de-DE" sz="1600" b="1" i="1" u="sng" dirty="0" smtClean="0">
                <a:solidFill>
                  <a:srgbClr val="CAD652"/>
                </a:solidFill>
                <a:latin typeface="Century Gothic" panose="020B0502020202020204" pitchFamily="34" charset="0"/>
                <a:ea typeface="ＭＳ Ｐゴシック" panose="020B0600070205080204" pitchFamily="34" charset="-128"/>
              </a:rPr>
              <a:t/>
            </a:r>
            <a:br>
              <a:rPr lang="de-AT" altLang="de-DE" sz="1600" b="1" i="1" u="sng" dirty="0" smtClean="0">
                <a:solidFill>
                  <a:srgbClr val="CAD652"/>
                </a:solidFill>
                <a:latin typeface="Century Gothic" panose="020B0502020202020204" pitchFamily="34" charset="0"/>
                <a:ea typeface="ＭＳ Ｐゴシック" panose="020B0600070205080204" pitchFamily="34" charset="-128"/>
              </a:rPr>
            </a:br>
            <a:r>
              <a:rPr lang="de-AT" altLang="de-DE" sz="1600" b="1" i="1" u="sng" dirty="0">
                <a:solidFill>
                  <a:srgbClr val="CAD652"/>
                </a:solidFill>
                <a:latin typeface="Century Gothic" panose="020B0502020202020204" pitchFamily="34" charset="0"/>
                <a:ea typeface="ＭＳ Ｐゴシック" panose="020B0600070205080204" pitchFamily="34" charset="-128"/>
              </a:rPr>
              <a:t/>
            </a:r>
            <a:br>
              <a:rPr lang="de-AT" altLang="de-DE" sz="1600" b="1" i="1" u="sng" dirty="0">
                <a:solidFill>
                  <a:srgbClr val="CAD652"/>
                </a:solidFill>
                <a:latin typeface="Century Gothic" panose="020B0502020202020204" pitchFamily="34" charset="0"/>
                <a:ea typeface="ＭＳ Ｐゴシック" panose="020B0600070205080204" pitchFamily="34" charset="-128"/>
              </a:rPr>
            </a:br>
            <a:r>
              <a:rPr lang="de-AT" altLang="de-DE" sz="2400" b="1" dirty="0" smtClean="0">
                <a:solidFill>
                  <a:srgbClr val="4C8296"/>
                </a:solidFill>
                <a:latin typeface="Century Gothic" panose="020B0502020202020204" pitchFamily="34" charset="0"/>
                <a:ea typeface="ＭＳ Ｐゴシック" panose="020B0600070205080204" pitchFamily="34" charset="-128"/>
              </a:rPr>
              <a:t>Getränke, Snacks &amp; Co</a:t>
            </a:r>
          </a:p>
          <a:p>
            <a:pPr algn="ctr" eaLnBrk="1" hangingPunct="1">
              <a:spcBef>
                <a:spcPct val="0"/>
              </a:spcBef>
              <a:buFontTx/>
              <a:buNone/>
            </a:pPr>
            <a:r>
              <a:rPr lang="de-AT" altLang="de-DE" sz="1600" b="1" dirty="0" smtClean="0">
                <a:solidFill>
                  <a:srgbClr val="4C8296"/>
                </a:solidFill>
                <a:latin typeface="Century Gothic" panose="020B0502020202020204" pitchFamily="34" charset="0"/>
                <a:ea typeface="ＭＳ Ｐゴシック" panose="020B0600070205080204" pitchFamily="34" charset="-128"/>
              </a:rPr>
              <a:t>Wie Jugendarbeit zu einem gesünderen Konsumverhalten beitragen kann</a:t>
            </a:r>
            <a:endParaRPr lang="de-AT" altLang="de-DE" sz="1600" b="1" dirty="0">
              <a:solidFill>
                <a:srgbClr val="4C8296"/>
              </a:solidFill>
              <a:latin typeface="Century Gothic" panose="020B0502020202020204" pitchFamily="34" charset="0"/>
              <a:ea typeface="ＭＳ Ｐゴシック" panose="020B0600070205080204" pitchFamily="34" charset="-128"/>
            </a:endParaRPr>
          </a:p>
          <a:p>
            <a:pPr algn="ctr" eaLnBrk="1" hangingPunct="1">
              <a:spcBef>
                <a:spcPct val="0"/>
              </a:spcBef>
              <a:buFontTx/>
              <a:buNone/>
            </a:pPr>
            <a:endParaRPr lang="de-AT" altLang="de-DE" sz="1200" dirty="0">
              <a:latin typeface="Century Gothic" panose="020B0502020202020204" pitchFamily="34" charset="0"/>
              <a:ea typeface="ＭＳ Ｐゴシック" panose="020B0600070205080204" pitchFamily="34" charset="-128"/>
            </a:endParaRPr>
          </a:p>
          <a:p>
            <a:pPr algn="ctr" eaLnBrk="1" hangingPunct="1">
              <a:spcBef>
                <a:spcPct val="0"/>
              </a:spcBef>
              <a:buFontTx/>
              <a:buNone/>
            </a:pPr>
            <a:r>
              <a:rPr lang="de-AT" altLang="de-DE" sz="1400" b="1" dirty="0" smtClean="0">
                <a:latin typeface="Century Gothic" panose="020B0502020202020204" pitchFamily="34" charset="0"/>
                <a:ea typeface="ＭＳ Ｐゴシック" panose="020B0600070205080204" pitchFamily="34" charset="-128"/>
              </a:rPr>
              <a:t>Ess- und Trinkverhalten von Jugendlichen</a:t>
            </a:r>
          </a:p>
          <a:p>
            <a:pPr algn="ctr" eaLnBrk="1" hangingPunct="1">
              <a:spcBef>
                <a:spcPct val="0"/>
              </a:spcBef>
              <a:buFontTx/>
              <a:buNone/>
            </a:pPr>
            <a:r>
              <a:rPr lang="de-AT" altLang="de-DE" sz="1200" dirty="0" smtClean="0">
                <a:latin typeface="Century Gothic" panose="020B0502020202020204" pitchFamily="34" charset="0"/>
                <a:ea typeface="ＭＳ Ｐゴシック" panose="020B0600070205080204" pitchFamily="34" charset="-128"/>
              </a:rPr>
              <a:t>Nadine Moser, SIPCAN - Initiative für ein gesundes Leben</a:t>
            </a:r>
          </a:p>
          <a:p>
            <a:pPr algn="ctr" eaLnBrk="1" hangingPunct="1">
              <a:spcBef>
                <a:spcPct val="0"/>
              </a:spcBef>
              <a:buFontTx/>
              <a:buNone/>
            </a:pPr>
            <a:endParaRPr lang="de-AT" altLang="de-DE" sz="1200" dirty="0">
              <a:latin typeface="Century Gothic" panose="020B0502020202020204" pitchFamily="34" charset="0"/>
              <a:ea typeface="ＭＳ Ｐゴシック" panose="020B0600070205080204" pitchFamily="34" charset="-128"/>
            </a:endParaRPr>
          </a:p>
          <a:p>
            <a:pPr algn="ctr" eaLnBrk="1" hangingPunct="1">
              <a:spcBef>
                <a:spcPct val="0"/>
              </a:spcBef>
              <a:buFontTx/>
              <a:buNone/>
            </a:pPr>
            <a:r>
              <a:rPr lang="de-AT" altLang="de-DE" sz="1400" b="1" dirty="0" err="1" smtClean="0">
                <a:latin typeface="Century Gothic" panose="020B0502020202020204" pitchFamily="34" charset="0"/>
                <a:ea typeface="ＭＳ Ｐゴシック" panose="020B0600070205080204" pitchFamily="34" charset="-128"/>
              </a:rPr>
              <a:t>Nudging</a:t>
            </a:r>
            <a:r>
              <a:rPr lang="de-AT" altLang="de-DE" sz="1400" b="1" dirty="0" smtClean="0">
                <a:latin typeface="Century Gothic" panose="020B0502020202020204" pitchFamily="34" charset="0"/>
                <a:ea typeface="ＭＳ Ｐゴシック" panose="020B0600070205080204" pitchFamily="34" charset="-128"/>
              </a:rPr>
              <a:t> </a:t>
            </a:r>
            <a:r>
              <a:rPr lang="de-AT" altLang="de-DE" sz="1400" b="1" dirty="0">
                <a:latin typeface="Century Gothic" panose="020B0502020202020204" pitchFamily="34" charset="0"/>
                <a:ea typeface="ＭＳ Ｐゴシック" panose="020B0600070205080204" pitchFamily="34" charset="-128"/>
              </a:rPr>
              <a:t>– gesundheitsförderliche Produktplatzierungen in Buffets</a:t>
            </a:r>
            <a:r>
              <a:rPr lang="de-AT" altLang="de-DE" sz="1200" b="1" dirty="0" smtClean="0">
                <a:latin typeface="Century Gothic" panose="020B0502020202020204" pitchFamily="34" charset="0"/>
                <a:ea typeface="ＭＳ Ｐゴシック" panose="020B0600070205080204" pitchFamily="34" charset="-128"/>
              </a:rPr>
              <a:t/>
            </a:r>
            <a:br>
              <a:rPr lang="de-AT" altLang="de-DE" sz="1200" b="1" dirty="0" smtClean="0">
                <a:latin typeface="Century Gothic" panose="020B0502020202020204" pitchFamily="34" charset="0"/>
                <a:ea typeface="ＭＳ Ｐゴシック" panose="020B0600070205080204" pitchFamily="34" charset="-128"/>
              </a:rPr>
            </a:br>
            <a:r>
              <a:rPr lang="de-AT" altLang="de-DE" sz="1200" dirty="0" smtClean="0">
                <a:latin typeface="Century Gothic" panose="020B0502020202020204" pitchFamily="34" charset="0"/>
                <a:ea typeface="ＭＳ Ｐゴシック" panose="020B0600070205080204" pitchFamily="34" charset="-128"/>
              </a:rPr>
              <a:t>Angela </a:t>
            </a:r>
            <a:r>
              <a:rPr lang="de-AT" altLang="de-DE" sz="1200" dirty="0" err="1">
                <a:latin typeface="Century Gothic" panose="020B0502020202020204" pitchFamily="34" charset="0"/>
                <a:ea typeface="ＭＳ Ｐゴシック" panose="020B0600070205080204" pitchFamily="34" charset="-128"/>
              </a:rPr>
              <a:t>Mörixbauer</a:t>
            </a:r>
            <a:r>
              <a:rPr lang="de-AT" altLang="de-DE" sz="1200" dirty="0">
                <a:latin typeface="Century Gothic" panose="020B0502020202020204" pitchFamily="34" charset="0"/>
                <a:ea typeface="ＭＳ Ｐゴシック" panose="020B0600070205080204" pitchFamily="34" charset="-128"/>
              </a:rPr>
              <a:t>, </a:t>
            </a:r>
            <a:r>
              <a:rPr lang="de-AT" altLang="de-DE" sz="1200" dirty="0" err="1" smtClean="0">
                <a:latin typeface="Century Gothic" panose="020B0502020202020204" pitchFamily="34" charset="0"/>
                <a:ea typeface="ＭＳ Ｐゴシック" panose="020B0600070205080204" pitchFamily="34" charset="-128"/>
              </a:rPr>
              <a:t>eatconsult</a:t>
            </a:r>
            <a:endParaRPr lang="de-AT" altLang="de-DE" sz="1200" dirty="0" smtClean="0">
              <a:latin typeface="Century Gothic" panose="020B0502020202020204" pitchFamily="34" charset="0"/>
              <a:ea typeface="ＭＳ Ｐゴシック" panose="020B0600070205080204" pitchFamily="34" charset="-128"/>
            </a:endParaRPr>
          </a:p>
          <a:p>
            <a:pPr algn="ctr" eaLnBrk="1" hangingPunct="1">
              <a:spcBef>
                <a:spcPct val="0"/>
              </a:spcBef>
              <a:buFontTx/>
              <a:buNone/>
            </a:pPr>
            <a:endParaRPr lang="de-AT" altLang="de-DE" sz="1200" b="1" i="1" dirty="0">
              <a:solidFill>
                <a:srgbClr val="C9D652"/>
              </a:solidFill>
              <a:latin typeface="Century Gothic" panose="020B0502020202020204" pitchFamily="34" charset="0"/>
              <a:ea typeface="ＭＳ Ｐゴシック" panose="020B0600070205080204" pitchFamily="34" charset="-128"/>
            </a:endParaRPr>
          </a:p>
          <a:p>
            <a:pPr algn="ctr" eaLnBrk="1" hangingPunct="1">
              <a:spcBef>
                <a:spcPct val="0"/>
              </a:spcBef>
              <a:buFontTx/>
              <a:buNone/>
            </a:pPr>
            <a:r>
              <a:rPr lang="de-DE" altLang="de-DE" sz="1400" b="1" dirty="0" err="1">
                <a:latin typeface="Century Gothic" panose="020B0502020202020204" pitchFamily="34" charset="0"/>
                <a:ea typeface="ＭＳ Ｐゴシック" panose="020B0600070205080204" pitchFamily="34" charset="-128"/>
              </a:rPr>
              <a:t>Good</a:t>
            </a:r>
            <a:r>
              <a:rPr lang="de-DE" altLang="de-DE" sz="1400" b="1" dirty="0">
                <a:latin typeface="Century Gothic" panose="020B0502020202020204" pitchFamily="34" charset="0"/>
                <a:ea typeface="ＭＳ Ｐゴシック" panose="020B0600070205080204" pitchFamily="34" charset="-128"/>
              </a:rPr>
              <a:t> </a:t>
            </a:r>
            <a:r>
              <a:rPr lang="de-DE" altLang="de-DE" sz="1400" b="1" dirty="0" err="1" smtClean="0">
                <a:latin typeface="Century Gothic" panose="020B0502020202020204" pitchFamily="34" charset="0"/>
                <a:ea typeface="ＭＳ Ｐゴシック" panose="020B0600070205080204" pitchFamily="34" charset="-128"/>
              </a:rPr>
              <a:t>practice</a:t>
            </a:r>
            <a:endParaRPr lang="de-AT" altLang="de-DE" sz="1400" b="1" dirty="0">
              <a:latin typeface="Century Gothic" panose="020B0502020202020204" pitchFamily="34" charset="0"/>
              <a:ea typeface="ＭＳ Ｐゴシック" panose="020B0600070205080204" pitchFamily="34" charset="-128"/>
            </a:endParaRPr>
          </a:p>
          <a:p>
            <a:pPr algn="ctr" eaLnBrk="1" hangingPunct="1">
              <a:spcBef>
                <a:spcPct val="0"/>
              </a:spcBef>
              <a:buFontTx/>
              <a:buNone/>
            </a:pPr>
            <a:r>
              <a:rPr lang="de-AT" altLang="de-DE" sz="1100" b="1" i="1" dirty="0" err="1" smtClean="0">
                <a:solidFill>
                  <a:srgbClr val="4C8296"/>
                </a:solidFill>
                <a:latin typeface="Century Gothic" panose="020B0502020202020204" pitchFamily="34" charset="0"/>
                <a:ea typeface="ＭＳ Ｐゴシック" panose="020B0600070205080204" pitchFamily="34" charset="-128"/>
              </a:rPr>
              <a:t>Frizztea</a:t>
            </a:r>
            <a:r>
              <a:rPr lang="de-AT" altLang="de-DE" sz="1100" b="1" i="1" dirty="0" smtClean="0">
                <a:solidFill>
                  <a:srgbClr val="4C8296"/>
                </a:solidFill>
                <a:latin typeface="Century Gothic" panose="020B0502020202020204" pitchFamily="34" charset="0"/>
                <a:ea typeface="ＭＳ Ｐゴシック" panose="020B0600070205080204" pitchFamily="34" charset="-128"/>
              </a:rPr>
              <a:t>: Getränk </a:t>
            </a:r>
            <a:r>
              <a:rPr lang="de-AT" altLang="de-DE" sz="1100" b="1" i="1" dirty="0">
                <a:solidFill>
                  <a:srgbClr val="4C8296"/>
                </a:solidFill>
                <a:latin typeface="Century Gothic" panose="020B0502020202020204" pitchFamily="34" charset="0"/>
                <a:ea typeface="ＭＳ Ｐゴシック" panose="020B0600070205080204" pitchFamily="34" charset="-128"/>
              </a:rPr>
              <a:t>als Tool zur </a:t>
            </a:r>
            <a:r>
              <a:rPr lang="de-AT" altLang="de-DE" sz="1100" b="1" i="1" dirty="0" smtClean="0">
                <a:solidFill>
                  <a:srgbClr val="4C8296"/>
                </a:solidFill>
                <a:latin typeface="Century Gothic" panose="020B0502020202020204" pitchFamily="34" charset="0"/>
                <a:ea typeface="ＭＳ Ｐゴシック" panose="020B0600070205080204" pitchFamily="34" charset="-128"/>
              </a:rPr>
              <a:t>Gesundheitskommunikation</a:t>
            </a:r>
            <a:br>
              <a:rPr lang="de-AT" altLang="de-DE" sz="1100" b="1" i="1" dirty="0" smtClean="0">
                <a:solidFill>
                  <a:srgbClr val="4C8296"/>
                </a:solidFill>
                <a:latin typeface="Century Gothic" panose="020B0502020202020204" pitchFamily="34" charset="0"/>
                <a:ea typeface="ＭＳ Ｐゴシック" panose="020B0600070205080204" pitchFamily="34" charset="-128"/>
              </a:rPr>
            </a:br>
            <a:r>
              <a:rPr lang="de-AT" altLang="de-DE" sz="1000" i="1" dirty="0" smtClean="0">
                <a:latin typeface="Century Gothic" panose="020B0502020202020204" pitchFamily="34" charset="0"/>
                <a:ea typeface="ＭＳ Ｐゴシック" panose="020B0600070205080204" pitchFamily="34" charset="-128"/>
              </a:rPr>
              <a:t>Elisabeth </a:t>
            </a:r>
            <a:r>
              <a:rPr lang="de-AT" altLang="de-DE" sz="1000" i="1" dirty="0" err="1">
                <a:latin typeface="Century Gothic" panose="020B0502020202020204" pitchFamily="34" charset="0"/>
                <a:ea typeface="ＭＳ Ｐゴシック" panose="020B0600070205080204" pitchFamily="34" charset="-128"/>
              </a:rPr>
              <a:t>Höld</a:t>
            </a:r>
            <a:r>
              <a:rPr lang="de-AT" altLang="de-DE" sz="1000" i="1" dirty="0">
                <a:latin typeface="Century Gothic" panose="020B0502020202020204" pitchFamily="34" charset="0"/>
                <a:ea typeface="ＭＳ Ｐゴシック" panose="020B0600070205080204" pitchFamily="34" charset="-128"/>
              </a:rPr>
              <a:t>, Institut für Gesundheitswissenschaften, FH St. Pölten</a:t>
            </a:r>
          </a:p>
          <a:p>
            <a:pPr algn="ctr" eaLnBrk="1" hangingPunct="1">
              <a:spcBef>
                <a:spcPct val="0"/>
              </a:spcBef>
              <a:buFontTx/>
              <a:buNone/>
            </a:pPr>
            <a:r>
              <a:rPr lang="de-AT" altLang="de-DE" sz="1000" i="1" dirty="0">
                <a:latin typeface="Century Gothic" panose="020B0502020202020204" pitchFamily="34" charset="0"/>
                <a:ea typeface="ＭＳ Ｐゴシック" panose="020B0600070205080204" pitchFamily="34" charset="-128"/>
              </a:rPr>
              <a:t>Department Gesundheit</a:t>
            </a:r>
          </a:p>
          <a:p>
            <a:pPr algn="ctr" eaLnBrk="1" hangingPunct="1">
              <a:spcBef>
                <a:spcPct val="0"/>
              </a:spcBef>
              <a:buFontTx/>
              <a:buNone/>
            </a:pPr>
            <a:endParaRPr lang="de-AT" altLang="de-DE" sz="1050" i="1" dirty="0" smtClean="0">
              <a:latin typeface="Century Gothic" panose="020B0502020202020204" pitchFamily="34" charset="0"/>
              <a:ea typeface="ＭＳ Ｐゴシック" panose="020B0600070205080204" pitchFamily="34" charset="-128"/>
            </a:endParaRPr>
          </a:p>
          <a:p>
            <a:pPr algn="ctr" eaLnBrk="1" hangingPunct="1">
              <a:spcBef>
                <a:spcPct val="0"/>
              </a:spcBef>
              <a:buNone/>
            </a:pPr>
            <a:r>
              <a:rPr lang="de-AT" altLang="de-DE" sz="1100" b="1" i="1" dirty="0">
                <a:solidFill>
                  <a:srgbClr val="4C8296"/>
                </a:solidFill>
                <a:latin typeface="Century Gothic" panose="020B0502020202020204" pitchFamily="34" charset="0"/>
                <a:ea typeface="ＭＳ Ｐゴシック" panose="020B0600070205080204" pitchFamily="34" charset="-128"/>
              </a:rPr>
              <a:t>Getränkeautomaten-Check: Initiative zur Optimierung des Angebots in Getränkeautomaten</a:t>
            </a:r>
            <a:r>
              <a:rPr lang="de-AT" altLang="de-DE" sz="1100" b="1" i="1" dirty="0" smtClean="0">
                <a:latin typeface="Century Gothic" panose="020B0502020202020204" pitchFamily="34" charset="0"/>
                <a:ea typeface="ＭＳ Ｐゴシック" panose="020B0600070205080204" pitchFamily="34" charset="-128"/>
              </a:rPr>
              <a:t/>
            </a:r>
            <a:br>
              <a:rPr lang="de-AT" altLang="de-DE" sz="1100" b="1" i="1" dirty="0" smtClean="0">
                <a:latin typeface="Century Gothic" panose="020B0502020202020204" pitchFamily="34" charset="0"/>
                <a:ea typeface="ＭＳ Ｐゴシック" panose="020B0600070205080204" pitchFamily="34" charset="-128"/>
              </a:rPr>
            </a:br>
            <a:r>
              <a:rPr lang="de-AT" altLang="de-DE" sz="1000" i="1" dirty="0">
                <a:latin typeface="Century Gothic" panose="020B0502020202020204" pitchFamily="34" charset="0"/>
                <a:ea typeface="ＭＳ Ｐゴシック" panose="020B0600070205080204" pitchFamily="34" charset="-128"/>
              </a:rPr>
              <a:t>Nadine Moser, SIPCAN</a:t>
            </a:r>
          </a:p>
          <a:p>
            <a:pPr algn="ctr" eaLnBrk="1" hangingPunct="1">
              <a:spcBef>
                <a:spcPct val="0"/>
              </a:spcBef>
              <a:buFontTx/>
              <a:buNone/>
            </a:pPr>
            <a:endParaRPr lang="de-AT" altLang="de-DE" sz="1100" b="1" i="1" dirty="0">
              <a:latin typeface="Century Gothic" panose="020B0502020202020204" pitchFamily="34" charset="0"/>
              <a:ea typeface="ＭＳ Ｐゴシック" panose="020B0600070205080204" pitchFamily="34" charset="-128"/>
            </a:endParaRPr>
          </a:p>
          <a:p>
            <a:pPr algn="ctr" eaLnBrk="1" hangingPunct="1">
              <a:spcBef>
                <a:spcPct val="0"/>
              </a:spcBef>
              <a:buFontTx/>
              <a:buNone/>
            </a:pPr>
            <a:r>
              <a:rPr lang="de-AT" altLang="de-DE" sz="1100" b="1" i="1" dirty="0">
                <a:solidFill>
                  <a:srgbClr val="4C8296"/>
                </a:solidFill>
                <a:latin typeface="Century Gothic" panose="020B0502020202020204" pitchFamily="34" charset="0"/>
                <a:ea typeface="ＭＳ Ｐゴシック" panose="020B0600070205080204" pitchFamily="34" charset="-128"/>
              </a:rPr>
              <a:t>PROST! MAHLZEIT! Leitfaden für nachhaltige und regionalorientierte Barkultur</a:t>
            </a:r>
          </a:p>
          <a:p>
            <a:pPr algn="ctr" eaLnBrk="1" hangingPunct="1">
              <a:spcBef>
                <a:spcPct val="0"/>
              </a:spcBef>
              <a:buNone/>
            </a:pPr>
            <a:r>
              <a:rPr lang="de-AT" altLang="de-DE" sz="1000" i="1" dirty="0">
                <a:latin typeface="Century Gothic" panose="020B0502020202020204" pitchFamily="34" charset="0"/>
                <a:ea typeface="ＭＳ Ｐゴシック" panose="020B0600070205080204" pitchFamily="34" charset="-128"/>
              </a:rPr>
              <a:t>Florian Arlt, Steirischer Dachverband der Offenen Jugendarbeit</a:t>
            </a:r>
          </a:p>
          <a:p>
            <a:pPr algn="ctr" eaLnBrk="1" hangingPunct="1">
              <a:spcBef>
                <a:spcPct val="0"/>
              </a:spcBef>
              <a:buFontTx/>
              <a:buNone/>
            </a:pPr>
            <a:endParaRPr lang="de-AT" altLang="de-DE" sz="1200" b="1" dirty="0" smtClean="0">
              <a:latin typeface="Century Gothic" panose="020B0502020202020204" pitchFamily="34" charset="0"/>
              <a:ea typeface="ＭＳ Ｐゴシック" panose="020B0600070205080204" pitchFamily="34" charset="-128"/>
            </a:endParaRPr>
          </a:p>
          <a:p>
            <a:pPr algn="ctr" eaLnBrk="1" hangingPunct="1">
              <a:spcBef>
                <a:spcPct val="0"/>
              </a:spcBef>
              <a:buFontTx/>
              <a:buNone/>
            </a:pPr>
            <a:r>
              <a:rPr lang="de-AT" altLang="de-DE" sz="1200" b="1" i="1" dirty="0" err="1" smtClean="0">
                <a:solidFill>
                  <a:srgbClr val="4C8296"/>
                </a:solidFill>
                <a:latin typeface="Century Gothic" panose="020B0502020202020204" pitchFamily="34" charset="0"/>
                <a:ea typeface="ＭＳ Ｐゴシック" panose="020B0600070205080204" pitchFamily="34" charset="-128"/>
              </a:rPr>
              <a:t>Coolinarisch</a:t>
            </a:r>
            <a:r>
              <a:rPr lang="de-AT" altLang="de-DE" sz="1200" b="1" i="1" dirty="0" smtClean="0">
                <a:solidFill>
                  <a:srgbClr val="4C8296"/>
                </a:solidFill>
                <a:latin typeface="Century Gothic" panose="020B0502020202020204" pitchFamily="34" charset="0"/>
                <a:ea typeface="ＭＳ Ｐゴシック" panose="020B0600070205080204" pitchFamily="34" charset="-128"/>
              </a:rPr>
              <a:t> - Schwerpunktthema der Pfadfinder und Pfadfinderinnen Österreichs</a:t>
            </a:r>
            <a:br>
              <a:rPr lang="de-AT" altLang="de-DE" sz="1200" b="1" i="1" dirty="0" smtClean="0">
                <a:solidFill>
                  <a:srgbClr val="4C8296"/>
                </a:solidFill>
                <a:latin typeface="Century Gothic" panose="020B0502020202020204" pitchFamily="34" charset="0"/>
                <a:ea typeface="ＭＳ Ｐゴシック" panose="020B0600070205080204" pitchFamily="34" charset="-128"/>
              </a:rPr>
            </a:br>
            <a:r>
              <a:rPr lang="de-AT" altLang="de-DE" sz="1050" i="1" dirty="0">
                <a:latin typeface="Century Gothic" panose="020B0502020202020204" pitchFamily="34" charset="0"/>
                <a:ea typeface="ＭＳ Ｐゴシック" panose="020B0600070205080204" pitchFamily="34" charset="-128"/>
              </a:rPr>
              <a:t>Brigitte Stockinger-Hofer, Pfadfinder und Pfadfinderinnen </a:t>
            </a:r>
            <a:r>
              <a:rPr lang="de-AT" altLang="de-DE" sz="1050" i="1" dirty="0" smtClean="0">
                <a:latin typeface="Century Gothic" panose="020B0502020202020204" pitchFamily="34" charset="0"/>
                <a:ea typeface="ＭＳ Ｐゴシック" panose="020B0600070205080204" pitchFamily="34" charset="-128"/>
              </a:rPr>
              <a:t>Österreichs</a:t>
            </a:r>
            <a:br>
              <a:rPr lang="de-AT" altLang="de-DE" sz="1050" i="1" dirty="0" smtClean="0">
                <a:latin typeface="Century Gothic" panose="020B0502020202020204" pitchFamily="34" charset="0"/>
                <a:ea typeface="ＭＳ Ｐゴシック" panose="020B0600070205080204" pitchFamily="34" charset="-128"/>
              </a:rPr>
            </a:br>
            <a:endParaRPr lang="de-AT" altLang="de-DE" sz="1200" b="1" dirty="0" smtClean="0">
              <a:latin typeface="Century Gothic" panose="020B0502020202020204" pitchFamily="34" charset="0"/>
              <a:ea typeface="ＭＳ Ｐゴシック" panose="020B0600070205080204" pitchFamily="34" charset="-128"/>
            </a:endParaRPr>
          </a:p>
          <a:p>
            <a:pPr algn="ctr" eaLnBrk="1" hangingPunct="1">
              <a:spcBef>
                <a:spcPct val="0"/>
              </a:spcBef>
              <a:buFontTx/>
              <a:buNone/>
            </a:pPr>
            <a:r>
              <a:rPr lang="de-AT" altLang="de-DE" sz="1400" b="1" dirty="0" smtClean="0">
                <a:latin typeface="Century Gothic" panose="020B0502020202020204" pitchFamily="34" charset="0"/>
                <a:ea typeface="ＭＳ Ｐゴシック" panose="020B0600070205080204" pitchFamily="34" charset="-128"/>
              </a:rPr>
              <a:t>Ergebnisse </a:t>
            </a:r>
            <a:r>
              <a:rPr lang="de-AT" altLang="de-DE" sz="1400" b="1" dirty="0">
                <a:latin typeface="Century Gothic" panose="020B0502020202020204" pitchFamily="34" charset="0"/>
                <a:ea typeface="ＭＳ Ｐゴシック" panose="020B0600070205080204" pitchFamily="34" charset="-128"/>
              </a:rPr>
              <a:t>der Befragung der Netzwerkmitglieder</a:t>
            </a:r>
          </a:p>
          <a:p>
            <a:pPr algn="ctr" eaLnBrk="1" hangingPunct="1">
              <a:spcBef>
                <a:spcPct val="0"/>
              </a:spcBef>
              <a:buFontTx/>
              <a:buNone/>
            </a:pPr>
            <a:r>
              <a:rPr lang="de-AT" altLang="de-DE" sz="1200" dirty="0">
                <a:latin typeface="Century Gothic" panose="020B0502020202020204" pitchFamily="34" charset="0"/>
                <a:ea typeface="ＭＳ Ｐゴシック" panose="020B0600070205080204" pitchFamily="34" charset="-128"/>
              </a:rPr>
              <a:t>Nina Hesse, </a:t>
            </a:r>
            <a:r>
              <a:rPr lang="de-AT" altLang="de-DE" sz="1200" dirty="0" err="1">
                <a:latin typeface="Century Gothic" panose="020B0502020202020204" pitchFamily="34" charset="0"/>
                <a:ea typeface="ＭＳ Ｐゴシック" panose="020B0600070205080204" pitchFamily="34" charset="-128"/>
              </a:rPr>
              <a:t>queraum</a:t>
            </a:r>
            <a:r>
              <a:rPr lang="de-AT" altLang="de-DE" sz="1200" dirty="0">
                <a:latin typeface="Century Gothic" panose="020B0502020202020204" pitchFamily="34" charset="0"/>
                <a:ea typeface="ＭＳ Ｐゴシック" panose="020B0600070205080204" pitchFamily="34" charset="-128"/>
              </a:rPr>
              <a:t>. kultur- und </a:t>
            </a:r>
            <a:r>
              <a:rPr lang="de-AT" altLang="de-DE" sz="1200" dirty="0" err="1">
                <a:latin typeface="Century Gothic" panose="020B0502020202020204" pitchFamily="34" charset="0"/>
                <a:ea typeface="ＭＳ Ｐゴシック" panose="020B0600070205080204" pitchFamily="34" charset="-128"/>
              </a:rPr>
              <a:t>sozialforschung</a:t>
            </a:r>
            <a:endParaRPr lang="de-AT" altLang="de-DE" sz="1200" dirty="0">
              <a:latin typeface="Century Gothic" panose="020B0502020202020204" pitchFamily="34" charset="0"/>
              <a:ea typeface="ＭＳ Ｐゴシック" panose="020B0600070205080204" pitchFamily="34" charset="-128"/>
            </a:endParaRPr>
          </a:p>
          <a:p>
            <a:pPr algn="ctr" eaLnBrk="1" hangingPunct="1">
              <a:spcBef>
                <a:spcPct val="0"/>
              </a:spcBef>
              <a:buFontTx/>
              <a:buNone/>
            </a:pPr>
            <a:endParaRPr lang="de-DE" altLang="de-DE" sz="1200" dirty="0">
              <a:latin typeface="Century Gothic" panose="020B0502020202020204" pitchFamily="34" charset="0"/>
              <a:ea typeface="ＭＳ Ｐゴシック" panose="020B0600070205080204" pitchFamily="34" charset="-128"/>
            </a:endParaRPr>
          </a:p>
          <a:p>
            <a:pPr algn="ctr" eaLnBrk="1" hangingPunct="1">
              <a:spcBef>
                <a:spcPct val="0"/>
              </a:spcBef>
              <a:buFontTx/>
              <a:buNone/>
            </a:pPr>
            <a:endParaRPr lang="de-DE" altLang="de-DE" sz="1400" b="1" dirty="0">
              <a:latin typeface="Century Gothic" panose="020B0502020202020204" pitchFamily="34" charset="0"/>
              <a:ea typeface="ＭＳ Ｐゴシック" panose="020B0600070205080204" pitchFamily="34" charset="-128"/>
            </a:endParaRPr>
          </a:p>
          <a:p>
            <a:pPr algn="ctr" eaLnBrk="1" hangingPunct="1">
              <a:spcBef>
                <a:spcPct val="0"/>
              </a:spcBef>
              <a:buFontTx/>
              <a:buNone/>
            </a:pPr>
            <a:endParaRPr lang="de-DE" altLang="de-DE" sz="1600" b="1" dirty="0">
              <a:latin typeface="Century Gothic" panose="020B0502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09758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effectLst/>
              </a:rPr>
              <a:t>Lebensmittelwerbung</a:t>
            </a:r>
            <a:endParaRPr lang="de-DE" dirty="0">
              <a:effectLst/>
            </a:endParaRPr>
          </a:p>
        </p:txBody>
      </p:sp>
      <p:pic>
        <p:nvPicPr>
          <p:cNvPr id="73730" name="Picture 2" descr="C:\Users\SIPCAN\Desktop\Fernseher.jpg"/>
          <p:cNvPicPr>
            <a:picLocks noChangeAspect="1" noChangeArrowheads="1"/>
          </p:cNvPicPr>
          <p:nvPr/>
        </p:nvPicPr>
        <p:blipFill rotWithShape="1">
          <a:blip r:embed="rId3">
            <a:extLst>
              <a:ext uri="{28A0092B-C50C-407E-A947-70E740481C1C}">
                <a14:useLocalDpi xmlns:a14="http://schemas.microsoft.com/office/drawing/2010/main" val="0"/>
              </a:ext>
            </a:extLst>
          </a:blip>
          <a:srcRect b="6742"/>
          <a:stretch/>
        </p:blipFill>
        <p:spPr bwMode="auto">
          <a:xfrm flipH="1">
            <a:off x="5940152" y="3849168"/>
            <a:ext cx="2869642" cy="2676178"/>
          </a:xfrm>
          <a:prstGeom prst="rect">
            <a:avLst/>
          </a:prstGeom>
          <a:noFill/>
          <a:extLst>
            <a:ext uri="{909E8E84-426E-40DD-AFC4-6F175D3DCCD1}">
              <a14:hiddenFill xmlns:a14="http://schemas.microsoft.com/office/drawing/2010/main">
                <a:solidFill>
                  <a:srgbClr val="FFFFFF"/>
                </a:solidFill>
              </a14:hiddenFill>
            </a:ext>
          </a:extLst>
        </p:spPr>
      </p:pic>
      <p:sp>
        <p:nvSpPr>
          <p:cNvPr id="4" name="Inhaltsplatzhalter 2"/>
          <p:cNvSpPr>
            <a:spLocks noGrp="1"/>
          </p:cNvSpPr>
          <p:nvPr>
            <p:ph idx="1"/>
          </p:nvPr>
        </p:nvSpPr>
        <p:spPr>
          <a:xfrm>
            <a:off x="179389" y="1239838"/>
            <a:ext cx="8425060" cy="5141490"/>
          </a:xfrm>
        </p:spPr>
        <p:txBody>
          <a:bodyPr/>
          <a:lstStyle/>
          <a:p>
            <a:pPr>
              <a:spcAft>
                <a:spcPts val="1800"/>
              </a:spcAft>
              <a:defRPr/>
            </a:pPr>
            <a:r>
              <a:rPr lang="de-AT" dirty="0" smtClean="0">
                <a:effectLst/>
              </a:rPr>
              <a:t>Werbung erzeugt Erwartungen, die die Kaufmotivation erhöhen.</a:t>
            </a:r>
          </a:p>
          <a:p>
            <a:pPr>
              <a:spcAft>
                <a:spcPts val="1800"/>
              </a:spcAft>
              <a:defRPr/>
            </a:pPr>
            <a:r>
              <a:rPr lang="de-AT" dirty="0" smtClean="0">
                <a:effectLst/>
              </a:rPr>
              <a:t>Der Kauf dieser Lebensmittel wird von positiven Gefühlen begleitet (Fröhlichkeit, Zufriedenheit).</a:t>
            </a:r>
          </a:p>
          <a:p>
            <a:pPr>
              <a:spcAft>
                <a:spcPts val="1800"/>
              </a:spcAft>
              <a:defRPr/>
            </a:pPr>
            <a:r>
              <a:rPr lang="de-AT" dirty="0" smtClean="0">
                <a:effectLst/>
              </a:rPr>
              <a:t>Durch die unterhaltende Dimension der Werbung wird eine angenehme Stimmung erzeugt, die einen das Produkt positiv einschätzen lässt.</a:t>
            </a:r>
          </a:p>
          <a:p>
            <a:pPr>
              <a:spcAft>
                <a:spcPts val="1800"/>
              </a:spcAft>
              <a:defRPr/>
            </a:pPr>
            <a:r>
              <a:rPr lang="de-AT" dirty="0" smtClean="0">
                <a:effectLst/>
              </a:rPr>
              <a:t>Vor allem Kinder besitzen noch nicht die Fähigkeit die überzeugende Kraft von Werbung zu erkennen und sind </a:t>
            </a:r>
            <a:r>
              <a:rPr lang="de-AT" dirty="0">
                <a:effectLst/>
              </a:rPr>
              <a:t> </a:t>
            </a:r>
            <a:r>
              <a:rPr lang="de-AT" dirty="0" smtClean="0">
                <a:effectLst/>
              </a:rPr>
              <a:t>  damit besonders anfällig.</a:t>
            </a:r>
            <a:endParaRPr lang="de-AT" dirty="0">
              <a:effectLst/>
            </a:endParaRPr>
          </a:p>
        </p:txBody>
      </p:sp>
      <p:sp>
        <p:nvSpPr>
          <p:cNvPr id="6" name="Text Box 13">
            <a:extLst/>
          </p:cNvPr>
          <p:cNvSpPr txBox="1">
            <a:spLocks noChangeArrowheads="1"/>
          </p:cNvSpPr>
          <p:nvPr/>
        </p:nvSpPr>
        <p:spPr bwMode="auto">
          <a:xfrm>
            <a:off x="3635896" y="6623050"/>
            <a:ext cx="5381104" cy="261610"/>
          </a:xfrm>
          <a:prstGeom prst="rect">
            <a:avLst/>
          </a:prstGeom>
          <a:noFill/>
          <a:ln>
            <a:noFill/>
          </a:ln>
          <a:extLst/>
        </p:spPr>
        <p:txBody>
          <a:bodyPr wrap="square">
            <a:spAutoFit/>
          </a:bodyPr>
          <a:lstStyle>
            <a:lvl1pPr>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1pPr>
            <a:lvl2pPr marL="742950" indent="-285750">
              <a:spcBef>
                <a:spcPct val="20000"/>
              </a:spcBef>
              <a:buFont typeface="Arial" panose="020B0604020202020204" pitchFamily="34" charset="0"/>
              <a:buChar char="»"/>
              <a:defRPr sz="2200">
                <a:solidFill>
                  <a:srgbClr val="4D4D4D"/>
                </a:solidFill>
                <a:latin typeface="Arial" panose="020B0604020202020204" pitchFamily="34" charset="0"/>
              </a:defRPr>
            </a:lvl2pPr>
            <a:lvl3pPr marL="1143000" indent="-228600">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rgbClr val="4D4D4D"/>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a:r>
              <a:rPr lang="de-DE" altLang="de-DE" sz="1100" dirty="0" err="1">
                <a:solidFill>
                  <a:prstClr val="black">
                    <a:lumMod val="50000"/>
                    <a:lumOff val="50000"/>
                  </a:prstClr>
                </a:solidFill>
              </a:rPr>
              <a:t>Lioutas</a:t>
            </a:r>
            <a:r>
              <a:rPr lang="de-DE" altLang="de-DE" sz="1100" dirty="0">
                <a:solidFill>
                  <a:prstClr val="black">
                    <a:lumMod val="50000"/>
                    <a:lumOff val="50000"/>
                  </a:prstClr>
                </a:solidFill>
              </a:rPr>
              <a:t> und </a:t>
            </a:r>
            <a:r>
              <a:rPr lang="de-DE" altLang="de-DE" sz="1100" dirty="0" err="1">
                <a:solidFill>
                  <a:prstClr val="black">
                    <a:lumMod val="50000"/>
                    <a:lumOff val="50000"/>
                  </a:prstClr>
                </a:solidFill>
              </a:rPr>
              <a:t>Tzimitra-kalogianni</a:t>
            </a:r>
            <a:r>
              <a:rPr lang="de-DE" altLang="de-DE" sz="1100" dirty="0">
                <a:solidFill>
                  <a:prstClr val="black">
                    <a:lumMod val="50000"/>
                    <a:lumOff val="50000"/>
                  </a:prstClr>
                </a:solidFill>
              </a:rPr>
              <a:t> (2014): „I </a:t>
            </a:r>
            <a:r>
              <a:rPr lang="de-DE" altLang="de-DE" sz="1100" dirty="0" err="1">
                <a:solidFill>
                  <a:prstClr val="black">
                    <a:lumMod val="50000"/>
                    <a:lumOff val="50000"/>
                  </a:prstClr>
                </a:solidFill>
              </a:rPr>
              <a:t>saw</a:t>
            </a:r>
            <a:r>
              <a:rPr lang="de-DE" altLang="de-DE" sz="1100" dirty="0">
                <a:solidFill>
                  <a:prstClr val="black">
                    <a:lumMod val="50000"/>
                    <a:lumOff val="50000"/>
                  </a:prstClr>
                </a:solidFill>
              </a:rPr>
              <a:t> Santa </a:t>
            </a:r>
            <a:r>
              <a:rPr lang="de-DE" altLang="de-DE" sz="1100" dirty="0" err="1">
                <a:solidFill>
                  <a:prstClr val="black">
                    <a:lumMod val="50000"/>
                    <a:lumOff val="50000"/>
                  </a:prstClr>
                </a:solidFill>
              </a:rPr>
              <a:t>drinking</a:t>
            </a:r>
            <a:r>
              <a:rPr lang="de-DE" altLang="de-DE" sz="1100" dirty="0">
                <a:solidFill>
                  <a:prstClr val="black">
                    <a:lumMod val="50000"/>
                    <a:lumOff val="50000"/>
                  </a:prstClr>
                </a:solidFill>
              </a:rPr>
              <a:t> </a:t>
            </a:r>
            <a:r>
              <a:rPr lang="de-DE" altLang="de-DE" sz="1100" dirty="0" err="1">
                <a:solidFill>
                  <a:prstClr val="black">
                    <a:lumMod val="50000"/>
                    <a:lumOff val="50000"/>
                  </a:prstClr>
                </a:solidFill>
              </a:rPr>
              <a:t>soda</a:t>
            </a:r>
            <a:r>
              <a:rPr lang="de-DE" altLang="de-DE" sz="1100" dirty="0" smtClean="0">
                <a:solidFill>
                  <a:prstClr val="black">
                    <a:lumMod val="50000"/>
                    <a:lumOff val="50000"/>
                  </a:prstClr>
                </a:solidFill>
              </a:rPr>
              <a:t>!“</a:t>
            </a:r>
            <a:endParaRPr lang="de-DE" altLang="de-DE" sz="1100" dirty="0">
              <a:solidFill>
                <a:prstClr val="black">
                  <a:lumMod val="50000"/>
                  <a:lumOff val="50000"/>
                </a:prstClr>
              </a:solidFill>
            </a:endParaRPr>
          </a:p>
        </p:txBody>
      </p:sp>
    </p:spTree>
    <p:extLst>
      <p:ext uri="{BB962C8B-B14F-4D97-AF65-F5344CB8AC3E}">
        <p14:creationId xmlns:p14="http://schemas.microsoft.com/office/powerpoint/2010/main" val="3561239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effectLst/>
              </a:rPr>
              <a:t>Einfluss von Lebensmittelwerbung</a:t>
            </a:r>
            <a:endParaRPr lang="de-DE" dirty="0">
              <a:effectLst/>
            </a:endParaRPr>
          </a:p>
        </p:txBody>
      </p:sp>
      <p:pic>
        <p:nvPicPr>
          <p:cNvPr id="4" name="Picture 2"/>
          <p:cNvPicPr>
            <a:picLocks noChangeAspect="1" noChangeArrowheads="1"/>
          </p:cNvPicPr>
          <p:nvPr/>
        </p:nvPicPr>
        <p:blipFill>
          <a:blip r:embed="rId3"/>
          <a:srcRect/>
          <a:stretch>
            <a:fillRect/>
          </a:stretch>
        </p:blipFill>
        <p:spPr bwMode="auto">
          <a:xfrm>
            <a:off x="214282" y="2786058"/>
            <a:ext cx="3970422" cy="312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feil nach links 4"/>
          <p:cNvSpPr/>
          <p:nvPr/>
        </p:nvSpPr>
        <p:spPr>
          <a:xfrm flipV="1">
            <a:off x="2612983" y="3857627"/>
            <a:ext cx="500066" cy="155219"/>
          </a:xfrm>
          <a:prstGeom prst="leftArrow">
            <a:avLst/>
          </a:prstGeom>
          <a:solidFill>
            <a:srgbClr val="B4CD0A"/>
          </a:solidFill>
          <a:ln>
            <a:solidFill>
              <a:srgbClr val="98B6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a:solidFill>
                <a:prstClr val="white"/>
              </a:solidFill>
            </a:endParaRPr>
          </a:p>
        </p:txBody>
      </p:sp>
      <p:sp>
        <p:nvSpPr>
          <p:cNvPr id="8" name="Inhaltsplatzhalter 2"/>
          <p:cNvSpPr>
            <a:spLocks noGrp="1"/>
          </p:cNvSpPr>
          <p:nvPr>
            <p:ph idx="1"/>
          </p:nvPr>
        </p:nvSpPr>
        <p:spPr>
          <a:xfrm>
            <a:off x="4097165" y="1700808"/>
            <a:ext cx="4714876" cy="3658158"/>
          </a:xfrm>
        </p:spPr>
        <p:txBody>
          <a:bodyPr/>
          <a:lstStyle/>
          <a:p>
            <a:pPr>
              <a:spcAft>
                <a:spcPts val="1800"/>
              </a:spcAft>
            </a:pPr>
            <a:r>
              <a:rPr lang="de-AT" altLang="de-DE" sz="1800" dirty="0">
                <a:effectLst/>
              </a:rPr>
              <a:t>In allen drei Kategorien (</a:t>
            </a:r>
            <a:r>
              <a:rPr lang="de-AT" altLang="de-DE" sz="1800" dirty="0" err="1">
                <a:effectLst/>
              </a:rPr>
              <a:t>lean</a:t>
            </a:r>
            <a:r>
              <a:rPr lang="de-AT" altLang="de-DE" sz="1800" dirty="0">
                <a:effectLst/>
              </a:rPr>
              <a:t>, </a:t>
            </a:r>
            <a:r>
              <a:rPr lang="de-AT" altLang="de-DE" sz="1800" dirty="0" err="1">
                <a:effectLst/>
              </a:rPr>
              <a:t>overweight</a:t>
            </a:r>
            <a:r>
              <a:rPr lang="de-AT" altLang="de-DE" sz="1800" dirty="0">
                <a:effectLst/>
              </a:rPr>
              <a:t>, </a:t>
            </a:r>
            <a:r>
              <a:rPr lang="de-AT" altLang="de-DE" sz="1800" dirty="0" err="1">
                <a:effectLst/>
              </a:rPr>
              <a:t>obese</a:t>
            </a:r>
            <a:r>
              <a:rPr lang="de-AT" altLang="de-DE" sz="1800" dirty="0">
                <a:effectLst/>
              </a:rPr>
              <a:t>) gab es eine Zunahme der </a:t>
            </a:r>
            <a:r>
              <a:rPr lang="de-AT" altLang="de-DE" sz="1800" dirty="0" smtClean="0">
                <a:effectLst/>
              </a:rPr>
              <a:t>Lebensmittelaufnahme </a:t>
            </a:r>
            <a:r>
              <a:rPr lang="de-AT" altLang="de-DE" sz="1800" dirty="0">
                <a:effectLst/>
              </a:rPr>
              <a:t>nach dem Schauen von Lebensmittelwerbung im Vergleich zu normaler Werbung. </a:t>
            </a:r>
          </a:p>
          <a:p>
            <a:pPr>
              <a:spcAft>
                <a:spcPts val="1800"/>
              </a:spcAft>
            </a:pPr>
            <a:r>
              <a:rPr lang="de-AT" altLang="de-DE" sz="1800" dirty="0" smtClean="0">
                <a:effectLst/>
              </a:rPr>
              <a:t>Größte Zunahme </a:t>
            </a:r>
            <a:r>
              <a:rPr lang="de-AT" altLang="de-DE" sz="1800" dirty="0">
                <a:effectLst/>
              </a:rPr>
              <a:t>bei </a:t>
            </a:r>
            <a:r>
              <a:rPr lang="de-AT" altLang="de-DE" sz="1800" dirty="0" smtClean="0">
                <a:effectLst/>
              </a:rPr>
              <a:t>adipösen Kindern. </a:t>
            </a:r>
          </a:p>
          <a:p>
            <a:pPr>
              <a:spcAft>
                <a:spcPts val="1800"/>
              </a:spcAft>
            </a:pPr>
            <a:r>
              <a:rPr lang="de-AT" altLang="de-DE" sz="1800" dirty="0" smtClean="0">
                <a:effectLst/>
              </a:rPr>
              <a:t>Übergewichtige </a:t>
            </a:r>
            <a:r>
              <a:rPr lang="de-AT" altLang="de-DE" sz="1800" dirty="0">
                <a:effectLst/>
              </a:rPr>
              <a:t>und adipöse Kinder </a:t>
            </a:r>
            <a:r>
              <a:rPr lang="de-AT" altLang="de-DE" sz="1800" dirty="0" smtClean="0">
                <a:effectLst/>
              </a:rPr>
              <a:t>sind möglicherweise leichter </a:t>
            </a:r>
            <a:r>
              <a:rPr lang="de-AT" altLang="de-DE" sz="1800" dirty="0">
                <a:effectLst/>
              </a:rPr>
              <a:t>durch Lebensmittelwerbung beeinflussbar </a:t>
            </a:r>
            <a:r>
              <a:rPr lang="de-AT" altLang="de-DE" sz="1800" dirty="0" smtClean="0">
                <a:effectLst/>
              </a:rPr>
              <a:t>als </a:t>
            </a:r>
            <a:r>
              <a:rPr lang="de-AT" altLang="de-DE" sz="1800" dirty="0">
                <a:effectLst/>
              </a:rPr>
              <a:t>normalgewichtige.</a:t>
            </a:r>
          </a:p>
          <a:p>
            <a:endParaRPr lang="de-DE" dirty="0">
              <a:effectLst/>
            </a:endParaRPr>
          </a:p>
        </p:txBody>
      </p:sp>
      <p:sp>
        <p:nvSpPr>
          <p:cNvPr id="10" name="Textfeld 9"/>
          <p:cNvSpPr txBox="1"/>
          <p:nvPr/>
        </p:nvSpPr>
        <p:spPr>
          <a:xfrm>
            <a:off x="453827" y="1285860"/>
            <a:ext cx="3643338" cy="1323439"/>
          </a:xfrm>
          <a:prstGeom prst="rect">
            <a:avLst/>
          </a:prstGeom>
          <a:noFill/>
        </p:spPr>
        <p:txBody>
          <a:bodyPr wrap="square" rtlCol="0">
            <a:spAutoFit/>
          </a:bodyPr>
          <a:lstStyle/>
          <a:p>
            <a:pPr eaLnBrk="0" hangingPunct="0"/>
            <a:r>
              <a:rPr lang="de-AT" sz="2000" b="1" dirty="0" smtClean="0">
                <a:solidFill>
                  <a:prstClr val="black"/>
                </a:solidFill>
              </a:rPr>
              <a:t>Einfluss von Lebensmittel-</a:t>
            </a:r>
            <a:r>
              <a:rPr lang="de-AT" sz="2000" b="1" dirty="0" err="1" smtClean="0">
                <a:solidFill>
                  <a:prstClr val="black"/>
                </a:solidFill>
              </a:rPr>
              <a:t>werbung</a:t>
            </a:r>
            <a:r>
              <a:rPr lang="de-AT" sz="2000" b="1" dirty="0" smtClean="0">
                <a:solidFill>
                  <a:prstClr val="black"/>
                </a:solidFill>
              </a:rPr>
              <a:t> auf die Essgewohnheiten direkt danach:</a:t>
            </a:r>
            <a:endParaRPr lang="de-DE" sz="2000" b="1" dirty="0">
              <a:solidFill>
                <a:prstClr val="black"/>
              </a:solidFill>
            </a:endParaRPr>
          </a:p>
        </p:txBody>
      </p:sp>
      <p:sp>
        <p:nvSpPr>
          <p:cNvPr id="9" name="Text Box 13">
            <a:extLst/>
          </p:cNvPr>
          <p:cNvSpPr txBox="1">
            <a:spLocks noChangeArrowheads="1"/>
          </p:cNvSpPr>
          <p:nvPr/>
        </p:nvSpPr>
        <p:spPr bwMode="auto">
          <a:xfrm>
            <a:off x="3635896" y="6623050"/>
            <a:ext cx="5381104" cy="261610"/>
          </a:xfrm>
          <a:prstGeom prst="rect">
            <a:avLst/>
          </a:prstGeom>
          <a:noFill/>
          <a:ln>
            <a:noFill/>
          </a:ln>
          <a:extLst/>
        </p:spPr>
        <p:txBody>
          <a:bodyPr wrap="square">
            <a:spAutoFit/>
          </a:bodyPr>
          <a:lstStyle>
            <a:lvl1pPr>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1pPr>
            <a:lvl2pPr marL="742950" indent="-285750">
              <a:spcBef>
                <a:spcPct val="20000"/>
              </a:spcBef>
              <a:buFont typeface="Arial" panose="020B0604020202020204" pitchFamily="34" charset="0"/>
              <a:buChar char="»"/>
              <a:defRPr sz="2200">
                <a:solidFill>
                  <a:srgbClr val="4D4D4D"/>
                </a:solidFill>
                <a:latin typeface="Arial" panose="020B0604020202020204" pitchFamily="34" charset="0"/>
              </a:defRPr>
            </a:lvl2pPr>
            <a:lvl3pPr marL="1143000" indent="-228600">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rgbClr val="4D4D4D"/>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eaLnBrk="0" hangingPunct="0"/>
            <a:r>
              <a:rPr lang="de-AT" altLang="de-DE" sz="1100" dirty="0" err="1">
                <a:solidFill>
                  <a:prstClr val="black">
                    <a:lumMod val="50000"/>
                    <a:lumOff val="50000"/>
                  </a:prstClr>
                </a:solidFill>
              </a:rPr>
              <a:t>Boyland</a:t>
            </a:r>
            <a:r>
              <a:rPr lang="de-AT" altLang="de-DE" sz="1100" dirty="0">
                <a:solidFill>
                  <a:prstClr val="black">
                    <a:lumMod val="50000"/>
                    <a:lumOff val="50000"/>
                  </a:prstClr>
                </a:solidFill>
              </a:rPr>
              <a:t> E. </a:t>
            </a:r>
            <a:r>
              <a:rPr lang="de-AT" altLang="de-DE" sz="1100" dirty="0" err="1">
                <a:solidFill>
                  <a:prstClr val="black">
                    <a:lumMod val="50000"/>
                    <a:lumOff val="50000"/>
                  </a:prstClr>
                </a:solidFill>
              </a:rPr>
              <a:t>and</a:t>
            </a:r>
            <a:r>
              <a:rPr lang="de-AT" altLang="de-DE" sz="1100" dirty="0">
                <a:solidFill>
                  <a:prstClr val="black">
                    <a:lumMod val="50000"/>
                    <a:lumOff val="50000"/>
                  </a:prstClr>
                </a:solidFill>
              </a:rPr>
              <a:t> </a:t>
            </a:r>
            <a:r>
              <a:rPr lang="de-AT" altLang="de-DE" sz="1100" dirty="0" err="1">
                <a:solidFill>
                  <a:prstClr val="black">
                    <a:lumMod val="50000"/>
                    <a:lumOff val="50000"/>
                  </a:prstClr>
                </a:solidFill>
              </a:rPr>
              <a:t>Halford</a:t>
            </a:r>
            <a:r>
              <a:rPr lang="de-AT" altLang="de-DE" sz="1100" dirty="0">
                <a:solidFill>
                  <a:prstClr val="black">
                    <a:lumMod val="50000"/>
                    <a:lumOff val="50000"/>
                  </a:prstClr>
                </a:solidFill>
              </a:rPr>
              <a:t> J. (2012) Television </a:t>
            </a:r>
            <a:r>
              <a:rPr lang="de-AT" altLang="de-DE" sz="1100" dirty="0" err="1">
                <a:solidFill>
                  <a:prstClr val="black">
                    <a:lumMod val="50000"/>
                    <a:lumOff val="50000"/>
                  </a:prstClr>
                </a:solidFill>
              </a:rPr>
              <a:t>advertising</a:t>
            </a:r>
            <a:r>
              <a:rPr lang="de-AT" altLang="de-DE" sz="1100" dirty="0">
                <a:solidFill>
                  <a:prstClr val="black">
                    <a:lumMod val="50000"/>
                    <a:lumOff val="50000"/>
                  </a:prstClr>
                </a:solidFill>
              </a:rPr>
              <a:t> </a:t>
            </a:r>
            <a:r>
              <a:rPr lang="de-AT" altLang="de-DE" sz="1100" dirty="0" err="1">
                <a:solidFill>
                  <a:prstClr val="black">
                    <a:lumMod val="50000"/>
                    <a:lumOff val="50000"/>
                  </a:prstClr>
                </a:solidFill>
              </a:rPr>
              <a:t>and</a:t>
            </a:r>
            <a:r>
              <a:rPr lang="de-AT" altLang="de-DE" sz="1100" dirty="0">
                <a:solidFill>
                  <a:prstClr val="black">
                    <a:lumMod val="50000"/>
                    <a:lumOff val="50000"/>
                  </a:prstClr>
                </a:solidFill>
              </a:rPr>
              <a:t> </a:t>
            </a:r>
            <a:r>
              <a:rPr lang="de-AT" altLang="de-DE" sz="1100" dirty="0" err="1">
                <a:solidFill>
                  <a:prstClr val="black">
                    <a:lumMod val="50000"/>
                    <a:lumOff val="50000"/>
                  </a:prstClr>
                </a:solidFill>
              </a:rPr>
              <a:t>branding</a:t>
            </a:r>
            <a:r>
              <a:rPr lang="de-AT" altLang="de-DE" sz="1100" dirty="0">
                <a:solidFill>
                  <a:prstClr val="black">
                    <a:lumMod val="50000"/>
                    <a:lumOff val="50000"/>
                  </a:prstClr>
                </a:solidFill>
              </a:rPr>
              <a:t>. </a:t>
            </a:r>
          </a:p>
        </p:txBody>
      </p:sp>
    </p:spTree>
    <p:extLst>
      <p:ext uri="{BB962C8B-B14F-4D97-AF65-F5344CB8AC3E}">
        <p14:creationId xmlns:p14="http://schemas.microsoft.com/office/powerpoint/2010/main" val="2560615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AT" dirty="0" smtClean="0">
                <a:effectLst/>
              </a:rPr>
              <a:t>Lifestyle-Produkte</a:t>
            </a:r>
            <a:endParaRPr lang="de-AT" dirty="0">
              <a:effectLst/>
            </a:endParaRPr>
          </a:p>
        </p:txBody>
      </p:sp>
      <p:sp>
        <p:nvSpPr>
          <p:cNvPr id="39939" name="Inhaltsplatzhalter 2"/>
          <p:cNvSpPr>
            <a:spLocks noGrp="1"/>
          </p:cNvSpPr>
          <p:nvPr>
            <p:ph idx="1"/>
          </p:nvPr>
        </p:nvSpPr>
        <p:spPr/>
        <p:txBody>
          <a:bodyPr/>
          <a:lstStyle/>
          <a:p>
            <a:r>
              <a:rPr lang="de-AT" altLang="de-DE" dirty="0" smtClean="0">
                <a:effectLst/>
              </a:rPr>
              <a:t>Lebensmittel als Symbole und Träger von Botschaften bzw. Eigenschaften</a:t>
            </a:r>
            <a:r>
              <a:rPr lang="de-AT" altLang="de-DE" dirty="0">
                <a:effectLst/>
              </a:rPr>
              <a:t> </a:t>
            </a:r>
          </a:p>
          <a:p>
            <a:endParaRPr lang="de-AT" altLang="de-DE" sz="2000" dirty="0" smtClean="0">
              <a:effectLst/>
            </a:endParaRPr>
          </a:p>
          <a:p>
            <a:r>
              <a:rPr lang="de-AT" altLang="de-DE" dirty="0" smtClean="0">
                <a:effectLst/>
              </a:rPr>
              <a:t>Marketingmaßnahmen verknüpfen Produkte mit zusätzlichem „Nutzen“</a:t>
            </a:r>
          </a:p>
          <a:p>
            <a:endParaRPr lang="de-AT" altLang="de-DE" sz="2000" dirty="0" smtClean="0">
              <a:effectLst/>
            </a:endParaRPr>
          </a:p>
          <a:p>
            <a:r>
              <a:rPr lang="de-AT" altLang="de-DE" dirty="0" smtClean="0">
                <a:effectLst/>
              </a:rPr>
              <a:t>Nahrungsmittel können zu einem gewissen Image beitragen</a:t>
            </a:r>
          </a:p>
          <a:p>
            <a:endParaRPr lang="de-AT" altLang="de-DE" sz="2000" dirty="0" smtClean="0">
              <a:effectLst/>
            </a:endParaRPr>
          </a:p>
          <a:p>
            <a:r>
              <a:rPr lang="de-AT" altLang="de-DE" dirty="0" smtClean="0">
                <a:effectLst/>
              </a:rPr>
              <a:t>Inszenierung bzw. Darstellung des eigenen Lebensstils durch nonverbale Kommunikation</a:t>
            </a:r>
          </a:p>
          <a:p>
            <a:endParaRPr lang="de-AT" altLang="de-DE" dirty="0" smtClean="0">
              <a:effectLst/>
            </a:endParaRPr>
          </a:p>
          <a:p>
            <a:endParaRPr lang="de-AT" altLang="de-DE" dirty="0" smtClean="0">
              <a:effectLst/>
            </a:endParaRPr>
          </a:p>
        </p:txBody>
      </p:sp>
      <p:pic>
        <p:nvPicPr>
          <p:cNvPr id="70658" name="Picture 2" descr="C:\Users\SIPCAN\Desktop\Sportl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4725144"/>
            <a:ext cx="2643045" cy="1819486"/>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3">
            <a:extLst/>
          </p:cNvPr>
          <p:cNvSpPr txBox="1">
            <a:spLocks noChangeArrowheads="1"/>
          </p:cNvSpPr>
          <p:nvPr/>
        </p:nvSpPr>
        <p:spPr bwMode="auto">
          <a:xfrm>
            <a:off x="4427538" y="6623050"/>
            <a:ext cx="4589462" cy="261938"/>
          </a:xfrm>
          <a:prstGeom prst="rect">
            <a:avLst/>
          </a:prstGeom>
          <a:noFill/>
          <a:ln>
            <a:noFill/>
          </a:ln>
          <a:extLst/>
        </p:spPr>
        <p:txBody>
          <a:bodyPr>
            <a:spAutoFit/>
          </a:bodyPr>
          <a:lstStyle>
            <a:lvl1pPr>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1pPr>
            <a:lvl2pPr marL="742950" indent="-285750">
              <a:spcBef>
                <a:spcPct val="20000"/>
              </a:spcBef>
              <a:buFont typeface="Arial" panose="020B0604020202020204" pitchFamily="34" charset="0"/>
              <a:buChar char="»"/>
              <a:defRPr sz="2200">
                <a:solidFill>
                  <a:srgbClr val="4D4D4D"/>
                </a:solidFill>
                <a:latin typeface="Arial" panose="020B0604020202020204" pitchFamily="34" charset="0"/>
              </a:defRPr>
            </a:lvl2pPr>
            <a:lvl3pPr marL="1143000" indent="-228600">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rgbClr val="4D4D4D"/>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a:spcBef>
                <a:spcPct val="50000"/>
              </a:spcBef>
              <a:buClrTx/>
              <a:buSzTx/>
              <a:buFontTx/>
              <a:buNone/>
              <a:defRPr/>
            </a:pPr>
            <a:r>
              <a:rPr lang="de-DE" altLang="de-DE" sz="1100" dirty="0" smtClean="0">
                <a:solidFill>
                  <a:prstClr val="black">
                    <a:lumMod val="50000"/>
                    <a:lumOff val="50000"/>
                  </a:prstClr>
                </a:solidFill>
                <a:latin typeface="Calibri" panose="020F0502020204030204" pitchFamily="34" charset="0"/>
              </a:rPr>
              <a:t>Bartsch </a:t>
            </a:r>
            <a:r>
              <a:rPr lang="de-DE" altLang="de-DE" sz="1100" dirty="0" err="1" smtClean="0">
                <a:solidFill>
                  <a:prstClr val="black">
                    <a:lumMod val="50000"/>
                    <a:lumOff val="50000"/>
                  </a:prstClr>
                </a:solidFill>
                <a:latin typeface="Calibri" panose="020F0502020204030204" pitchFamily="34" charset="0"/>
              </a:rPr>
              <a:t>Ernährungs</a:t>
            </a:r>
            <a:r>
              <a:rPr lang="de-DE" altLang="de-DE" sz="1100" dirty="0" smtClean="0">
                <a:solidFill>
                  <a:prstClr val="black">
                    <a:lumMod val="50000"/>
                    <a:lumOff val="50000"/>
                  </a:prstClr>
                </a:solidFill>
                <a:latin typeface="Calibri" panose="020F0502020204030204" pitchFamily="34" charset="0"/>
              </a:rPr>
              <a:t> Umschau 2010 </a:t>
            </a:r>
            <a:endParaRPr lang="de-DE" altLang="de-DE" sz="1100" dirty="0">
              <a:solidFill>
                <a:prstClr val="black">
                  <a:lumMod val="50000"/>
                  <a:lumOff val="50000"/>
                </a:prstClr>
              </a:solidFill>
              <a:latin typeface="Calibri" panose="020F0502020204030204" pitchFamily="34" charset="0"/>
            </a:endParaRPr>
          </a:p>
        </p:txBody>
      </p:sp>
    </p:spTree>
    <p:extLst>
      <p:ext uri="{BB962C8B-B14F-4D97-AF65-F5344CB8AC3E}">
        <p14:creationId xmlns:p14="http://schemas.microsoft.com/office/powerpoint/2010/main" val="2438338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AT" dirty="0" smtClean="0">
                <a:effectLst/>
              </a:rPr>
              <a:t>Ernährungswissen</a:t>
            </a:r>
            <a:endParaRPr lang="de-AT" dirty="0">
              <a:effectLst/>
            </a:endParaRPr>
          </a:p>
        </p:txBody>
      </p:sp>
      <p:sp>
        <p:nvSpPr>
          <p:cNvPr id="45059" name="Inhaltsplatzhalter 2"/>
          <p:cNvSpPr>
            <a:spLocks noGrp="1"/>
          </p:cNvSpPr>
          <p:nvPr>
            <p:ph idx="1"/>
          </p:nvPr>
        </p:nvSpPr>
        <p:spPr>
          <a:xfrm>
            <a:off x="179388" y="1124744"/>
            <a:ext cx="8641084" cy="5371306"/>
          </a:xfrm>
        </p:spPr>
        <p:txBody>
          <a:bodyPr/>
          <a:lstStyle/>
          <a:p>
            <a:r>
              <a:rPr lang="de-AT" altLang="de-DE" dirty="0" smtClean="0">
                <a:effectLst/>
              </a:rPr>
              <a:t>Lediglich 3,7% weisen ein „sehr gutes“ Ernährungswissen auf.</a:t>
            </a:r>
          </a:p>
          <a:p>
            <a:endParaRPr lang="de-AT" altLang="de-DE" sz="2000" dirty="0" smtClean="0">
              <a:effectLst/>
            </a:endParaRPr>
          </a:p>
          <a:p>
            <a:r>
              <a:rPr lang="de-AT" altLang="de-DE" dirty="0" smtClean="0">
                <a:effectLst/>
              </a:rPr>
              <a:t>Ernährungswissen hat eine Auswirkung auf die Auswahl bestimmter Speisen und Getränke</a:t>
            </a:r>
            <a:endParaRPr lang="de-AT" altLang="de-DE" dirty="0">
              <a:effectLst/>
            </a:endParaRPr>
          </a:p>
          <a:p>
            <a:endParaRPr lang="de-AT" altLang="de-DE" sz="2000" dirty="0" smtClean="0">
              <a:effectLst/>
            </a:endParaRPr>
          </a:p>
          <a:p>
            <a:r>
              <a:rPr lang="de-AT" altLang="de-DE" dirty="0" smtClean="0">
                <a:effectLst/>
              </a:rPr>
              <a:t>Vermittlung von grundlegenden Ernährungskenntnisse muss ein zentrales Element in der Ernährungserziehung sein</a:t>
            </a:r>
          </a:p>
          <a:p>
            <a:endParaRPr lang="de-AT" altLang="de-DE" dirty="0" smtClean="0">
              <a:effectLst/>
            </a:endParaRPr>
          </a:p>
        </p:txBody>
      </p:sp>
      <p:pic>
        <p:nvPicPr>
          <p:cNvPr id="72706" name="Picture 2" descr="C:\Users\SIPCAN\Desktop\Ernährungswiss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3861048"/>
            <a:ext cx="2107779" cy="247569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3">
            <a:extLst/>
          </p:cNvPr>
          <p:cNvSpPr txBox="1">
            <a:spLocks noChangeArrowheads="1"/>
          </p:cNvSpPr>
          <p:nvPr/>
        </p:nvSpPr>
        <p:spPr bwMode="auto">
          <a:xfrm>
            <a:off x="4427538" y="6623050"/>
            <a:ext cx="4589462" cy="261938"/>
          </a:xfrm>
          <a:prstGeom prst="rect">
            <a:avLst/>
          </a:prstGeom>
          <a:noFill/>
          <a:ln>
            <a:noFill/>
          </a:ln>
          <a:extLst/>
        </p:spPr>
        <p:txBody>
          <a:bodyPr>
            <a:spAutoFit/>
          </a:bodyPr>
          <a:lstStyle>
            <a:lvl1pPr>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1pPr>
            <a:lvl2pPr marL="742950" indent="-285750">
              <a:spcBef>
                <a:spcPct val="20000"/>
              </a:spcBef>
              <a:buFont typeface="Arial" panose="020B0604020202020204" pitchFamily="34" charset="0"/>
              <a:buChar char="»"/>
              <a:defRPr sz="2200">
                <a:solidFill>
                  <a:srgbClr val="4D4D4D"/>
                </a:solidFill>
                <a:latin typeface="Arial" panose="020B0604020202020204" pitchFamily="34" charset="0"/>
              </a:defRPr>
            </a:lvl2pPr>
            <a:lvl3pPr marL="1143000" indent="-228600">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rgbClr val="4D4D4D"/>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a:spcBef>
                <a:spcPct val="50000"/>
              </a:spcBef>
              <a:buClrTx/>
              <a:buSzTx/>
              <a:buFontTx/>
              <a:buNone/>
              <a:defRPr/>
            </a:pPr>
            <a:r>
              <a:rPr lang="de-DE" altLang="de-DE" sz="1100" dirty="0" smtClean="0">
                <a:solidFill>
                  <a:prstClr val="black">
                    <a:lumMod val="50000"/>
                    <a:lumOff val="50000"/>
                  </a:prstClr>
                </a:solidFill>
                <a:latin typeface="Calibri" panose="020F0502020204030204" pitchFamily="34" charset="0"/>
              </a:rPr>
              <a:t>Reisser et. al. 2016</a:t>
            </a:r>
            <a:endParaRPr lang="de-DE" altLang="de-DE" sz="1100" dirty="0">
              <a:solidFill>
                <a:prstClr val="black">
                  <a:lumMod val="50000"/>
                  <a:lumOff val="50000"/>
                </a:prstClr>
              </a:solidFill>
              <a:latin typeface="Calibri" panose="020F0502020204030204" pitchFamily="34" charset="0"/>
            </a:endParaRPr>
          </a:p>
        </p:txBody>
      </p:sp>
      <p:pic>
        <p:nvPicPr>
          <p:cNvPr id="675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447" t="22762" r="16190" b="9461"/>
          <a:stretch/>
        </p:blipFill>
        <p:spPr bwMode="auto">
          <a:xfrm>
            <a:off x="899592" y="3826196"/>
            <a:ext cx="4295872" cy="2667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9927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AT" dirty="0" smtClean="0">
                <a:effectLst/>
              </a:rPr>
              <a:t>Fazit</a:t>
            </a:r>
            <a:endParaRPr lang="de-AT" dirty="0">
              <a:effectLst/>
            </a:endParaRPr>
          </a:p>
        </p:txBody>
      </p:sp>
      <p:sp>
        <p:nvSpPr>
          <p:cNvPr id="3" name="Inhaltsplatzhalter 2"/>
          <p:cNvSpPr>
            <a:spLocks noGrp="1"/>
          </p:cNvSpPr>
          <p:nvPr>
            <p:ph idx="1"/>
          </p:nvPr>
        </p:nvSpPr>
        <p:spPr>
          <a:xfrm>
            <a:off x="827088" y="1239838"/>
            <a:ext cx="7632700" cy="5256212"/>
          </a:xfrm>
        </p:spPr>
        <p:txBody>
          <a:bodyPr/>
          <a:lstStyle/>
          <a:p>
            <a:pPr marL="0" indent="0" algn="ctr">
              <a:buFont typeface="Arial" charset="0"/>
              <a:buNone/>
              <a:defRPr/>
            </a:pPr>
            <a:endParaRPr lang="de-AT" i="1" dirty="0" smtClean="0">
              <a:effectLst/>
            </a:endParaRPr>
          </a:p>
          <a:p>
            <a:pPr marL="0" indent="0" algn="ctr">
              <a:buFont typeface="Arial" charset="0"/>
              <a:buNone/>
              <a:defRPr/>
            </a:pPr>
            <a:endParaRPr lang="de-AT" i="1" dirty="0" smtClean="0">
              <a:effectLst/>
            </a:endParaRPr>
          </a:p>
          <a:p>
            <a:pPr marL="0" indent="0" algn="ctr">
              <a:buFont typeface="Arial" charset="0"/>
              <a:buNone/>
              <a:defRPr/>
            </a:pPr>
            <a:r>
              <a:rPr lang="de-AT" i="1" dirty="0" smtClean="0">
                <a:effectLst/>
              </a:rPr>
              <a:t>Die Prävalenz von Übergewicht und Adipositas im Kindes-und Jugendalter hat weltweit deutlich zugenommen. Aufgrund der damit verbundenen Komorbiditäten sowie den Auswirkungen auf das Gesundheitssystem spricht die WHO von einer der größten Public </a:t>
            </a:r>
            <a:r>
              <a:rPr lang="de-AT" i="1" dirty="0" err="1" smtClean="0">
                <a:effectLst/>
              </a:rPr>
              <a:t>Health</a:t>
            </a:r>
            <a:r>
              <a:rPr lang="de-AT" i="1" dirty="0">
                <a:effectLst/>
              </a:rPr>
              <a:t> </a:t>
            </a:r>
            <a:r>
              <a:rPr lang="de-AT" i="1" dirty="0" smtClean="0">
                <a:effectLst/>
              </a:rPr>
              <a:t>Herausforderungen des 21. Jahrhunderts. Programme zur Gesundheitsförderung sind daher notwendig, um dieser Entwicklung entgegenzuwirken.</a:t>
            </a:r>
          </a:p>
          <a:p>
            <a:pPr>
              <a:defRPr/>
            </a:pPr>
            <a:endParaRPr lang="de-AT" dirty="0"/>
          </a:p>
        </p:txBody>
      </p:sp>
      <p:sp>
        <p:nvSpPr>
          <p:cNvPr id="4" name="Text Box 13">
            <a:extLst/>
          </p:cNvPr>
          <p:cNvSpPr txBox="1">
            <a:spLocks noChangeArrowheads="1"/>
          </p:cNvSpPr>
          <p:nvPr/>
        </p:nvSpPr>
        <p:spPr bwMode="auto">
          <a:xfrm>
            <a:off x="4427538" y="6623050"/>
            <a:ext cx="4589462" cy="261938"/>
          </a:xfrm>
          <a:prstGeom prst="rect">
            <a:avLst/>
          </a:prstGeom>
          <a:noFill/>
          <a:ln>
            <a:noFill/>
          </a:ln>
          <a:extLst/>
        </p:spPr>
        <p:txBody>
          <a:bodyPr>
            <a:spAutoFit/>
          </a:bodyPr>
          <a:lstStyle>
            <a:lvl1pPr>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1pPr>
            <a:lvl2pPr marL="742950" indent="-285750">
              <a:spcBef>
                <a:spcPct val="20000"/>
              </a:spcBef>
              <a:buFont typeface="Arial" panose="020B0604020202020204" pitchFamily="34" charset="0"/>
              <a:buChar char="»"/>
              <a:defRPr sz="2200">
                <a:solidFill>
                  <a:srgbClr val="4D4D4D"/>
                </a:solidFill>
                <a:latin typeface="Arial" panose="020B0604020202020204" pitchFamily="34" charset="0"/>
              </a:defRPr>
            </a:lvl2pPr>
            <a:lvl3pPr marL="1143000" indent="-228600">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rgbClr val="4D4D4D"/>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a:spcBef>
                <a:spcPct val="50000"/>
              </a:spcBef>
              <a:buClrTx/>
              <a:buSzTx/>
              <a:buFontTx/>
              <a:buNone/>
              <a:defRPr/>
            </a:pPr>
            <a:r>
              <a:rPr lang="de-DE" altLang="de-DE" sz="1100" dirty="0" smtClean="0">
                <a:solidFill>
                  <a:prstClr val="black">
                    <a:lumMod val="50000"/>
                    <a:lumOff val="50000"/>
                  </a:prstClr>
                </a:solidFill>
                <a:latin typeface="Calibri" panose="020F0502020204030204" pitchFamily="34" charset="0"/>
              </a:rPr>
              <a:t>Zitat: Reisser et. al. 2016</a:t>
            </a:r>
            <a:endParaRPr lang="de-DE" altLang="de-DE" sz="1100" dirty="0">
              <a:solidFill>
                <a:prstClr val="black">
                  <a:lumMod val="50000"/>
                  <a:lumOff val="50000"/>
                </a:prstClr>
              </a:solidFill>
              <a:latin typeface="Calibri" panose="020F0502020204030204" pitchFamily="34" charset="0"/>
            </a:endParaRPr>
          </a:p>
        </p:txBody>
      </p:sp>
    </p:spTree>
    <p:extLst>
      <p:ext uri="{BB962C8B-B14F-4D97-AF65-F5344CB8AC3E}">
        <p14:creationId xmlns:p14="http://schemas.microsoft.com/office/powerpoint/2010/main" val="2953235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9318" y="1348240"/>
            <a:ext cx="8245365" cy="1327872"/>
          </a:xfrm>
        </p:spPr>
        <p:txBody>
          <a:bodyPr>
            <a:normAutofit fontScale="90000"/>
          </a:bodyPr>
          <a:lstStyle/>
          <a:p>
            <a:r>
              <a:rPr lang="de-DE" b="1" dirty="0" smtClean="0">
                <a:solidFill>
                  <a:schemeClr val="accent2">
                    <a:lumMod val="75000"/>
                  </a:schemeClr>
                </a:solidFill>
                <a:latin typeface="+mn-lt"/>
              </a:rPr>
              <a:t>Nudging </a:t>
            </a:r>
            <a:r>
              <a:rPr lang="de-DE" dirty="0" smtClean="0">
                <a:solidFill>
                  <a:schemeClr val="accent2">
                    <a:lumMod val="75000"/>
                  </a:schemeClr>
                </a:solidFill>
                <a:latin typeface="+mn-lt"/>
              </a:rPr>
              <a:t/>
            </a:r>
            <a:br>
              <a:rPr lang="de-DE" dirty="0" smtClean="0">
                <a:solidFill>
                  <a:schemeClr val="accent2">
                    <a:lumMod val="75000"/>
                  </a:schemeClr>
                </a:solidFill>
                <a:latin typeface="+mn-lt"/>
              </a:rPr>
            </a:br>
            <a:r>
              <a:rPr lang="de-DE" sz="3000" dirty="0">
                <a:solidFill>
                  <a:schemeClr val="accent2">
                    <a:lumMod val="75000"/>
                  </a:schemeClr>
                </a:solidFill>
                <a:latin typeface="+mn-lt"/>
              </a:rPr>
              <a:t>G</a:t>
            </a:r>
            <a:r>
              <a:rPr lang="de-DE" sz="3000" dirty="0">
                <a:solidFill>
                  <a:schemeClr val="accent2">
                    <a:lumMod val="75000"/>
                  </a:schemeClr>
                </a:solidFill>
                <a:latin typeface="+mn-lt"/>
              </a:rPr>
              <a:t>esundheitsförderliche Produktplatzierungen in Buffets</a:t>
            </a:r>
            <a:endParaRPr lang="de-DE" sz="3000" dirty="0">
              <a:solidFill>
                <a:schemeClr val="accent2">
                  <a:lumMod val="75000"/>
                </a:schemeClr>
              </a:solidFill>
              <a:latin typeface="+mn-lt"/>
            </a:endParaRPr>
          </a:p>
        </p:txBody>
      </p:sp>
      <p:sp>
        <p:nvSpPr>
          <p:cNvPr id="3" name="Untertitel 2"/>
          <p:cNvSpPr>
            <a:spLocks noGrp="1"/>
          </p:cNvSpPr>
          <p:nvPr>
            <p:ph type="subTitle" idx="1"/>
          </p:nvPr>
        </p:nvSpPr>
        <p:spPr>
          <a:xfrm>
            <a:off x="1143000" y="3558779"/>
            <a:ext cx="6858000" cy="1823175"/>
          </a:xfrm>
        </p:spPr>
        <p:txBody>
          <a:bodyPr>
            <a:normAutofit fontScale="92500" lnSpcReduction="10000"/>
          </a:bodyPr>
          <a:lstStyle/>
          <a:p>
            <a:r>
              <a:rPr lang="de-DE" b="1" dirty="0" smtClean="0">
                <a:solidFill>
                  <a:schemeClr val="tx1">
                    <a:lumMod val="75000"/>
                    <a:lumOff val="25000"/>
                  </a:schemeClr>
                </a:solidFill>
              </a:rPr>
              <a:t>Mag. Angela </a:t>
            </a:r>
            <a:r>
              <a:rPr lang="de-DE" b="1" dirty="0" err="1" smtClean="0">
                <a:solidFill>
                  <a:schemeClr val="tx1">
                    <a:lumMod val="75000"/>
                    <a:lumOff val="25000"/>
                  </a:schemeClr>
                </a:solidFill>
              </a:rPr>
              <a:t>Mörixbauer</a:t>
            </a:r>
            <a:endParaRPr lang="de-DE" b="1" dirty="0" smtClean="0">
              <a:solidFill>
                <a:schemeClr val="tx1">
                  <a:lumMod val="75000"/>
                  <a:lumOff val="25000"/>
                </a:schemeClr>
              </a:solidFill>
            </a:endParaRPr>
          </a:p>
          <a:p>
            <a:r>
              <a:rPr lang="de-DE" dirty="0" err="1">
                <a:solidFill>
                  <a:schemeClr val="tx1">
                    <a:lumMod val="75000"/>
                    <a:lumOff val="25000"/>
                  </a:schemeClr>
                </a:solidFill>
              </a:rPr>
              <a:t>e</a:t>
            </a:r>
            <a:r>
              <a:rPr lang="de-DE" dirty="0" err="1" smtClean="0">
                <a:solidFill>
                  <a:schemeClr val="tx1">
                    <a:lumMod val="75000"/>
                    <a:lumOff val="25000"/>
                  </a:schemeClr>
                </a:solidFill>
              </a:rPr>
              <a:t>atconsult</a:t>
            </a:r>
            <a:r>
              <a:rPr lang="de-DE" dirty="0" smtClean="0">
                <a:solidFill>
                  <a:schemeClr val="tx1">
                    <a:lumMod val="75000"/>
                    <a:lumOff val="25000"/>
                  </a:schemeClr>
                </a:solidFill>
              </a:rPr>
              <a:t> – </a:t>
            </a:r>
            <a:r>
              <a:rPr lang="de-DE" dirty="0" err="1" smtClean="0">
                <a:solidFill>
                  <a:schemeClr val="tx1">
                    <a:lumMod val="75000"/>
                    <a:lumOff val="25000"/>
                  </a:schemeClr>
                </a:solidFill>
              </a:rPr>
              <a:t>agentur</a:t>
            </a:r>
            <a:r>
              <a:rPr lang="de-DE" dirty="0" smtClean="0">
                <a:solidFill>
                  <a:schemeClr val="tx1">
                    <a:lumMod val="75000"/>
                    <a:lumOff val="25000"/>
                  </a:schemeClr>
                </a:solidFill>
              </a:rPr>
              <a:t> für </a:t>
            </a:r>
            <a:r>
              <a:rPr lang="de-DE" dirty="0" err="1" smtClean="0">
                <a:solidFill>
                  <a:schemeClr val="tx1">
                    <a:lumMod val="75000"/>
                    <a:lumOff val="25000"/>
                  </a:schemeClr>
                </a:solidFill>
              </a:rPr>
              <a:t>ernährungskommunikation</a:t>
            </a:r>
            <a:endParaRPr lang="de-DE" dirty="0" smtClean="0">
              <a:solidFill>
                <a:schemeClr val="tx1">
                  <a:lumMod val="75000"/>
                  <a:lumOff val="25000"/>
                </a:schemeClr>
              </a:solidFill>
            </a:endParaRPr>
          </a:p>
          <a:p>
            <a:endParaRPr lang="de-DE" dirty="0" smtClean="0">
              <a:solidFill>
                <a:schemeClr val="tx1">
                  <a:lumMod val="75000"/>
                  <a:lumOff val="25000"/>
                </a:schemeClr>
              </a:solidFill>
            </a:endParaRPr>
          </a:p>
          <a:p>
            <a:r>
              <a:rPr lang="de-DE" dirty="0" smtClean="0">
                <a:solidFill>
                  <a:schemeClr val="tx1">
                    <a:lumMod val="75000"/>
                    <a:lumOff val="25000"/>
                  </a:schemeClr>
                </a:solidFill>
              </a:rPr>
              <a:t>5. Treffen Netzwerk Gesundheitskompetente Jugendarbeit</a:t>
            </a:r>
            <a:endParaRPr lang="de-DE" dirty="0">
              <a:solidFill>
                <a:schemeClr val="tx1">
                  <a:lumMod val="75000"/>
                  <a:lumOff val="25000"/>
                </a:schemeClr>
              </a:solidFill>
            </a:endParaRPr>
          </a:p>
          <a:p>
            <a:r>
              <a:rPr lang="de-DE" b="1" dirty="0" smtClean="0">
                <a:solidFill>
                  <a:schemeClr val="tx1">
                    <a:lumMod val="75000"/>
                    <a:lumOff val="25000"/>
                  </a:schemeClr>
                </a:solidFill>
              </a:rPr>
              <a:t>Getränke, Snacks &amp; Co</a:t>
            </a:r>
          </a:p>
          <a:p>
            <a:r>
              <a:rPr lang="de-DE" sz="1500" dirty="0">
                <a:solidFill>
                  <a:schemeClr val="tx1">
                    <a:lumMod val="75000"/>
                    <a:lumOff val="25000"/>
                  </a:schemeClr>
                </a:solidFill>
              </a:rPr>
              <a:t>St. Pölten, 26. Juni 2018</a:t>
            </a:r>
            <a:endParaRPr lang="de-DE" sz="1500" dirty="0">
              <a:solidFill>
                <a:schemeClr val="tx1">
                  <a:lumMod val="75000"/>
                  <a:lumOff val="25000"/>
                </a:schemeClr>
              </a:solidFill>
            </a:endParaRPr>
          </a:p>
        </p:txBody>
      </p:sp>
      <p:pic>
        <p:nvPicPr>
          <p:cNvPr id="4" name="Bild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6825" y="5537380"/>
            <a:ext cx="1377808" cy="342212"/>
          </a:xfrm>
          <a:prstGeom prst="rect">
            <a:avLst/>
          </a:prstGeom>
        </p:spPr>
      </p:pic>
    </p:spTree>
    <p:extLst>
      <p:ext uri="{BB962C8B-B14F-4D97-AF65-F5344CB8AC3E}">
        <p14:creationId xmlns:p14="http://schemas.microsoft.com/office/powerpoint/2010/main" val="370051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76633" y="1736864"/>
            <a:ext cx="5990732" cy="39985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el 1"/>
          <p:cNvSpPr>
            <a:spLocks noGrp="1"/>
          </p:cNvSpPr>
          <p:nvPr>
            <p:ph type="title"/>
          </p:nvPr>
        </p:nvSpPr>
        <p:spPr/>
        <p:txBody>
          <a:bodyPr/>
          <a:lstStyle/>
          <a:p>
            <a:pPr algn="ctr"/>
            <a:r>
              <a:rPr lang="de-DE" dirty="0" smtClean="0"/>
              <a:t>Nudging</a:t>
            </a:r>
            <a:endParaRPr lang="de-DE" dirty="0"/>
          </a:p>
        </p:txBody>
      </p:sp>
      <p:sp>
        <p:nvSpPr>
          <p:cNvPr id="3" name="Inhaltsplatzhalter 2"/>
          <p:cNvSpPr>
            <a:spLocks noGrp="1"/>
          </p:cNvSpPr>
          <p:nvPr>
            <p:ph idx="1"/>
          </p:nvPr>
        </p:nvSpPr>
        <p:spPr>
          <a:xfrm>
            <a:off x="1576633" y="2952008"/>
            <a:ext cx="5990732" cy="1274608"/>
          </a:xfrm>
        </p:spPr>
        <p:txBody>
          <a:bodyPr>
            <a:normAutofit lnSpcReduction="10000"/>
          </a:bodyPr>
          <a:lstStyle/>
          <a:p>
            <a:pPr marL="0" indent="0" algn="ctr">
              <a:lnSpc>
                <a:spcPct val="100000"/>
              </a:lnSpc>
              <a:spcBef>
                <a:spcPts val="0"/>
              </a:spcBef>
              <a:buClrTx/>
              <a:buNone/>
              <a:defRPr/>
            </a:pPr>
            <a:endParaRPr lang="de-DE" i="1" dirty="0" smtClean="0">
              <a:solidFill>
                <a:schemeClr val="accent2">
                  <a:lumMod val="75000"/>
                </a:schemeClr>
              </a:solidFill>
            </a:endParaRPr>
          </a:p>
          <a:p>
            <a:pPr marL="0" indent="0" algn="ctr">
              <a:lnSpc>
                <a:spcPct val="100000"/>
              </a:lnSpc>
              <a:spcBef>
                <a:spcPts val="0"/>
              </a:spcBef>
              <a:buClrTx/>
              <a:buNone/>
              <a:defRPr/>
            </a:pPr>
            <a:r>
              <a:rPr lang="de-DE" dirty="0" smtClean="0">
                <a:solidFill>
                  <a:schemeClr val="accent2">
                    <a:lumMod val="75000"/>
                  </a:schemeClr>
                </a:solidFill>
              </a:rPr>
              <a:t>„Zwischen der Absicht und der Umsetzung</a:t>
            </a:r>
          </a:p>
          <a:p>
            <a:pPr marL="0" indent="0" algn="ctr">
              <a:lnSpc>
                <a:spcPct val="100000"/>
              </a:lnSpc>
              <a:spcBef>
                <a:spcPts val="0"/>
              </a:spcBef>
              <a:buClrTx/>
              <a:buNone/>
              <a:defRPr/>
            </a:pPr>
            <a:r>
              <a:rPr lang="de-DE" dirty="0" smtClean="0">
                <a:solidFill>
                  <a:schemeClr val="accent2">
                    <a:lumMod val="75000"/>
                  </a:schemeClr>
                </a:solidFill>
              </a:rPr>
              <a:t>liegt das Meer.“</a:t>
            </a:r>
          </a:p>
          <a:p>
            <a:pPr marL="0" indent="0" algn="ctr">
              <a:lnSpc>
                <a:spcPct val="100000"/>
              </a:lnSpc>
              <a:spcBef>
                <a:spcPts val="0"/>
              </a:spcBef>
              <a:buClrTx/>
              <a:buNone/>
              <a:defRPr/>
            </a:pPr>
            <a:r>
              <a:rPr lang="de-DE" dirty="0" smtClean="0">
                <a:solidFill>
                  <a:schemeClr val="accent2">
                    <a:lumMod val="75000"/>
                  </a:schemeClr>
                </a:solidFill>
              </a:rPr>
              <a:t> </a:t>
            </a:r>
            <a:r>
              <a:rPr lang="de-DE" sz="1500" dirty="0">
                <a:solidFill>
                  <a:schemeClr val="accent2">
                    <a:lumMod val="75000"/>
                  </a:schemeClr>
                </a:solidFill>
              </a:rPr>
              <a:t>(ital. Sprichwort) </a:t>
            </a:r>
          </a:p>
          <a:p>
            <a:pPr marL="0" indent="0">
              <a:lnSpc>
                <a:spcPct val="100000"/>
              </a:lnSpc>
              <a:spcBef>
                <a:spcPts val="0"/>
              </a:spcBef>
              <a:buClrTx/>
              <a:buNone/>
              <a:defRPr/>
            </a:pPr>
            <a:endParaRPr lang="de-DE" dirty="0">
              <a:solidFill>
                <a:schemeClr val="accent2">
                  <a:lumMod val="75000"/>
                </a:schemeClr>
              </a:solidFill>
            </a:endParaRPr>
          </a:p>
        </p:txBody>
      </p:sp>
      <p:sp>
        <p:nvSpPr>
          <p:cNvPr id="7" name="Textfeld 6"/>
          <p:cNvSpPr txBox="1"/>
          <p:nvPr/>
        </p:nvSpPr>
        <p:spPr>
          <a:xfrm>
            <a:off x="1576632" y="5735395"/>
            <a:ext cx="1069524" cy="230832"/>
          </a:xfrm>
          <a:prstGeom prst="rect">
            <a:avLst/>
          </a:prstGeom>
          <a:noFill/>
        </p:spPr>
        <p:txBody>
          <a:bodyPr wrap="none" rtlCol="0">
            <a:spAutoFit/>
          </a:bodyPr>
          <a:lstStyle/>
          <a:p>
            <a:pPr defTabSz="685800" fontAlgn="auto">
              <a:spcBef>
                <a:spcPts val="0"/>
              </a:spcBef>
              <a:spcAft>
                <a:spcPts val="0"/>
              </a:spcAft>
            </a:pPr>
            <a:r>
              <a:rPr lang="de-DE" sz="900" dirty="0" err="1">
                <a:solidFill>
                  <a:prstClr val="black">
                    <a:lumMod val="85000"/>
                    <a:lumOff val="15000"/>
                  </a:prstClr>
                </a:solidFill>
                <a:latin typeface="Calibri" panose="020F0502020204030204"/>
                <a:cs typeface="+mn-cs"/>
              </a:rPr>
              <a:t>Fotolia</a:t>
            </a:r>
            <a:r>
              <a:rPr lang="de-DE" sz="900" dirty="0">
                <a:solidFill>
                  <a:prstClr val="black">
                    <a:lumMod val="85000"/>
                    <a:lumOff val="15000"/>
                  </a:prstClr>
                </a:solidFill>
                <a:latin typeface="Calibri" panose="020F0502020204030204"/>
                <a:cs typeface="+mn-cs"/>
              </a:rPr>
              <a:t>/magdal3na</a:t>
            </a:r>
            <a:endParaRPr lang="de-DE" sz="900" dirty="0">
              <a:solidFill>
                <a:prstClr val="black">
                  <a:lumMod val="85000"/>
                  <a:lumOff val="15000"/>
                </a:prstClr>
              </a:solidFill>
              <a:latin typeface="Calibri" panose="020F0502020204030204"/>
              <a:cs typeface="+mn-cs"/>
            </a:endParaRPr>
          </a:p>
        </p:txBody>
      </p:sp>
      <p:pic>
        <p:nvPicPr>
          <p:cNvPr id="6" name="Bild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41" y="971000"/>
            <a:ext cx="1073819" cy="266709"/>
          </a:xfrm>
          <a:prstGeom prst="rect">
            <a:avLst/>
          </a:prstGeom>
        </p:spPr>
      </p:pic>
    </p:spTree>
    <p:extLst>
      <p:ext uri="{BB962C8B-B14F-4D97-AF65-F5344CB8AC3E}">
        <p14:creationId xmlns:p14="http://schemas.microsoft.com/office/powerpoint/2010/main" val="317033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Was ist Nudging?</a:t>
            </a:r>
            <a:endParaRPr lang="de-DE" dirty="0"/>
          </a:p>
        </p:txBody>
      </p:sp>
      <p:sp>
        <p:nvSpPr>
          <p:cNvPr id="3" name="Inhaltsplatzhalter 2"/>
          <p:cNvSpPr>
            <a:spLocks noGrp="1"/>
          </p:cNvSpPr>
          <p:nvPr>
            <p:ph idx="1"/>
          </p:nvPr>
        </p:nvSpPr>
        <p:spPr>
          <a:xfrm>
            <a:off x="1729408" y="1818947"/>
            <a:ext cx="6785942" cy="3868721"/>
          </a:xfrm>
        </p:spPr>
        <p:txBody>
          <a:bodyPr>
            <a:normAutofit/>
          </a:bodyPr>
          <a:lstStyle/>
          <a:p>
            <a:pPr marL="0" indent="0">
              <a:lnSpc>
                <a:spcPct val="100000"/>
              </a:lnSpc>
              <a:spcBef>
                <a:spcPts val="0"/>
              </a:spcBef>
              <a:spcAft>
                <a:spcPts val="450"/>
              </a:spcAft>
              <a:buClrTx/>
              <a:buNone/>
              <a:defRPr/>
            </a:pPr>
            <a:r>
              <a:rPr lang="de-DE" sz="1650" dirty="0">
                <a:solidFill>
                  <a:schemeClr val="tx1">
                    <a:lumMod val="75000"/>
                    <a:lumOff val="25000"/>
                  </a:schemeClr>
                </a:solidFill>
              </a:rPr>
              <a:t>Geschickt </a:t>
            </a:r>
          </a:p>
          <a:p>
            <a:pPr marL="0" indent="0">
              <a:lnSpc>
                <a:spcPct val="100000"/>
              </a:lnSpc>
              <a:spcBef>
                <a:spcPts val="0"/>
              </a:spcBef>
              <a:spcAft>
                <a:spcPts val="450"/>
              </a:spcAft>
              <a:buClrTx/>
              <a:buNone/>
              <a:defRPr/>
            </a:pPr>
            <a:endParaRPr lang="de-DE" sz="750" dirty="0">
              <a:solidFill>
                <a:schemeClr val="tx1">
                  <a:lumMod val="75000"/>
                  <a:lumOff val="25000"/>
                </a:schemeClr>
              </a:solidFill>
            </a:endParaRPr>
          </a:p>
          <a:p>
            <a:pPr indent="-252450">
              <a:lnSpc>
                <a:spcPct val="100000"/>
              </a:lnSpc>
              <a:spcBef>
                <a:spcPts val="0"/>
              </a:spcBef>
              <a:spcAft>
                <a:spcPts val="450"/>
              </a:spcAft>
              <a:defRPr/>
            </a:pPr>
            <a:r>
              <a:rPr lang="de-DE" sz="1650" dirty="0">
                <a:solidFill>
                  <a:schemeClr val="tx1">
                    <a:lumMod val="75000"/>
                    <a:lumOff val="25000"/>
                  </a:schemeClr>
                </a:solidFill>
              </a:rPr>
              <a:t>Anreize,</a:t>
            </a:r>
          </a:p>
          <a:p>
            <a:pPr indent="-252450">
              <a:lnSpc>
                <a:spcPct val="100000"/>
              </a:lnSpc>
              <a:spcBef>
                <a:spcPts val="0"/>
              </a:spcBef>
              <a:spcAft>
                <a:spcPts val="450"/>
              </a:spcAft>
              <a:defRPr/>
            </a:pPr>
            <a:r>
              <a:rPr lang="de-DE" sz="1650" dirty="0">
                <a:solidFill>
                  <a:schemeClr val="tx1">
                    <a:lumMod val="75000"/>
                    <a:lumOff val="25000"/>
                  </a:schemeClr>
                </a:solidFill>
              </a:rPr>
              <a:t>Zugangsoptionen,</a:t>
            </a:r>
          </a:p>
          <a:p>
            <a:pPr indent="-252450">
              <a:lnSpc>
                <a:spcPct val="100000"/>
              </a:lnSpc>
              <a:spcBef>
                <a:spcPts val="0"/>
              </a:spcBef>
              <a:spcAft>
                <a:spcPts val="450"/>
              </a:spcAft>
              <a:defRPr/>
            </a:pPr>
            <a:r>
              <a:rPr lang="de-DE" sz="1650" dirty="0">
                <a:solidFill>
                  <a:schemeClr val="tx1">
                    <a:lumMod val="75000"/>
                    <a:lumOff val="25000"/>
                  </a:schemeClr>
                </a:solidFill>
              </a:rPr>
              <a:t>Standardvarianten und </a:t>
            </a:r>
          </a:p>
          <a:p>
            <a:pPr indent="-252450">
              <a:lnSpc>
                <a:spcPct val="100000"/>
              </a:lnSpc>
              <a:spcBef>
                <a:spcPts val="0"/>
              </a:spcBef>
              <a:spcAft>
                <a:spcPts val="450"/>
              </a:spcAft>
              <a:defRPr/>
            </a:pPr>
            <a:r>
              <a:rPr lang="de-DE" sz="1650" dirty="0">
                <a:solidFill>
                  <a:schemeClr val="tx1">
                    <a:lumMod val="75000"/>
                    <a:lumOff val="25000"/>
                  </a:schemeClr>
                </a:solidFill>
              </a:rPr>
              <a:t>Umfeld</a:t>
            </a:r>
          </a:p>
          <a:p>
            <a:pPr marL="0" indent="0">
              <a:lnSpc>
                <a:spcPct val="100000"/>
              </a:lnSpc>
              <a:spcBef>
                <a:spcPts val="0"/>
              </a:spcBef>
              <a:spcAft>
                <a:spcPts val="450"/>
              </a:spcAft>
              <a:buClrTx/>
              <a:buNone/>
              <a:defRPr/>
            </a:pPr>
            <a:endParaRPr lang="de-DE" sz="750" dirty="0">
              <a:solidFill>
                <a:schemeClr val="tx1">
                  <a:lumMod val="75000"/>
                  <a:lumOff val="25000"/>
                </a:schemeClr>
              </a:solidFill>
            </a:endParaRPr>
          </a:p>
          <a:p>
            <a:pPr marL="0" indent="0">
              <a:lnSpc>
                <a:spcPct val="100000"/>
              </a:lnSpc>
              <a:spcBef>
                <a:spcPts val="0"/>
              </a:spcBef>
              <a:spcAft>
                <a:spcPts val="450"/>
              </a:spcAft>
              <a:buClrTx/>
              <a:buNone/>
              <a:defRPr/>
            </a:pPr>
            <a:r>
              <a:rPr lang="de-DE" sz="1650" dirty="0">
                <a:solidFill>
                  <a:schemeClr val="tx1">
                    <a:lumMod val="75000"/>
                    <a:lumOff val="25000"/>
                  </a:schemeClr>
                </a:solidFill>
              </a:rPr>
              <a:t>gestalten</a:t>
            </a:r>
          </a:p>
          <a:p>
            <a:pPr marL="0" indent="0">
              <a:lnSpc>
                <a:spcPct val="100000"/>
              </a:lnSpc>
              <a:spcBef>
                <a:spcPts val="0"/>
              </a:spcBef>
              <a:buClrTx/>
              <a:buNone/>
              <a:defRPr/>
            </a:pPr>
            <a:endParaRPr lang="de-DE" sz="1650" dirty="0">
              <a:solidFill>
                <a:schemeClr val="tx1">
                  <a:lumMod val="75000"/>
                  <a:lumOff val="25000"/>
                </a:schemeClr>
              </a:solidFill>
            </a:endParaRPr>
          </a:p>
          <a:p>
            <a:pPr marL="0" indent="0">
              <a:lnSpc>
                <a:spcPct val="100000"/>
              </a:lnSpc>
              <a:spcBef>
                <a:spcPts val="0"/>
              </a:spcBef>
              <a:buClrTx/>
              <a:buNone/>
              <a:defRPr/>
            </a:pPr>
            <a:endParaRPr lang="de-DE" sz="1650" dirty="0">
              <a:solidFill>
                <a:schemeClr val="tx1">
                  <a:lumMod val="75000"/>
                  <a:lumOff val="25000"/>
                </a:schemeClr>
              </a:solidFill>
            </a:endParaRPr>
          </a:p>
          <a:p>
            <a:pPr marL="0" indent="0">
              <a:lnSpc>
                <a:spcPct val="100000"/>
              </a:lnSpc>
              <a:spcBef>
                <a:spcPts val="0"/>
              </a:spcBef>
              <a:buClrTx/>
              <a:buNone/>
              <a:defRPr/>
            </a:pPr>
            <a:r>
              <a:rPr lang="de-DE" sz="1650" dirty="0">
                <a:solidFill>
                  <a:schemeClr val="tx1">
                    <a:lumMod val="75000"/>
                    <a:lumOff val="25000"/>
                  </a:schemeClr>
                </a:solidFill>
              </a:rPr>
              <a:t>Wichtig: Entscheidungsfreiheit beibehalten! Keine Verbote!</a:t>
            </a:r>
          </a:p>
          <a:p>
            <a:pPr marL="0" indent="0">
              <a:lnSpc>
                <a:spcPct val="100000"/>
              </a:lnSpc>
              <a:spcBef>
                <a:spcPts val="0"/>
              </a:spcBef>
              <a:buClrTx/>
              <a:buNone/>
              <a:defRPr/>
            </a:pPr>
            <a:endParaRPr lang="de-DE" sz="1650" dirty="0">
              <a:solidFill>
                <a:schemeClr val="tx1">
                  <a:lumMod val="75000"/>
                  <a:lumOff val="25000"/>
                </a:schemeClr>
              </a:solidFill>
            </a:endParaRPr>
          </a:p>
          <a:p>
            <a:pPr marL="0" indent="0">
              <a:lnSpc>
                <a:spcPct val="100000"/>
              </a:lnSpc>
              <a:spcBef>
                <a:spcPts val="0"/>
              </a:spcBef>
              <a:buClrTx/>
              <a:buNone/>
              <a:defRPr/>
            </a:pPr>
            <a:endParaRPr lang="de-DE" sz="1650" dirty="0">
              <a:solidFill>
                <a:schemeClr val="tx1">
                  <a:lumMod val="75000"/>
                  <a:lumOff val="25000"/>
                </a:schemeClr>
              </a:solidFill>
            </a:endParaRPr>
          </a:p>
          <a:p>
            <a:pPr marL="0" indent="0">
              <a:lnSpc>
                <a:spcPct val="100000"/>
              </a:lnSpc>
              <a:spcBef>
                <a:spcPts val="0"/>
              </a:spcBef>
              <a:buClrTx/>
              <a:buNone/>
              <a:defRPr/>
            </a:pPr>
            <a:r>
              <a:rPr lang="de-DE" sz="1650" dirty="0" err="1">
                <a:solidFill>
                  <a:schemeClr val="accent2">
                    <a:lumMod val="75000"/>
                  </a:schemeClr>
                </a:solidFill>
              </a:rPr>
              <a:t>Make</a:t>
            </a:r>
            <a:r>
              <a:rPr lang="de-DE" sz="1650" dirty="0">
                <a:solidFill>
                  <a:schemeClr val="accent2">
                    <a:lumMod val="75000"/>
                  </a:schemeClr>
                </a:solidFill>
              </a:rPr>
              <a:t> </a:t>
            </a:r>
            <a:r>
              <a:rPr lang="de-DE" sz="1650" dirty="0" err="1">
                <a:solidFill>
                  <a:schemeClr val="accent2">
                    <a:lumMod val="75000"/>
                  </a:schemeClr>
                </a:solidFill>
              </a:rPr>
              <a:t>the</a:t>
            </a:r>
            <a:r>
              <a:rPr lang="de-DE" sz="1650" dirty="0">
                <a:solidFill>
                  <a:schemeClr val="accent2">
                    <a:lumMod val="75000"/>
                  </a:schemeClr>
                </a:solidFill>
              </a:rPr>
              <a:t> </a:t>
            </a:r>
            <a:r>
              <a:rPr lang="de-DE" sz="1650" dirty="0" err="1">
                <a:solidFill>
                  <a:schemeClr val="accent2">
                    <a:lumMod val="75000"/>
                  </a:schemeClr>
                </a:solidFill>
              </a:rPr>
              <a:t>healthier</a:t>
            </a:r>
            <a:r>
              <a:rPr lang="de-DE" sz="1650" dirty="0">
                <a:solidFill>
                  <a:schemeClr val="accent2">
                    <a:lumMod val="75000"/>
                  </a:schemeClr>
                </a:solidFill>
              </a:rPr>
              <a:t> </a:t>
            </a:r>
            <a:r>
              <a:rPr lang="de-DE" sz="1650" dirty="0" err="1">
                <a:solidFill>
                  <a:schemeClr val="accent2">
                    <a:lumMod val="75000"/>
                  </a:schemeClr>
                </a:solidFill>
              </a:rPr>
              <a:t>choice</a:t>
            </a:r>
            <a:r>
              <a:rPr lang="de-DE" sz="1650" dirty="0">
                <a:solidFill>
                  <a:schemeClr val="accent2">
                    <a:lumMod val="75000"/>
                  </a:schemeClr>
                </a:solidFill>
              </a:rPr>
              <a:t>, </a:t>
            </a:r>
            <a:r>
              <a:rPr lang="de-DE" sz="1650" dirty="0" err="1">
                <a:solidFill>
                  <a:schemeClr val="accent2">
                    <a:lumMod val="75000"/>
                  </a:schemeClr>
                </a:solidFill>
              </a:rPr>
              <a:t>the</a:t>
            </a:r>
            <a:r>
              <a:rPr lang="de-DE" sz="1650" dirty="0">
                <a:solidFill>
                  <a:schemeClr val="accent2">
                    <a:lumMod val="75000"/>
                  </a:schemeClr>
                </a:solidFill>
              </a:rPr>
              <a:t> </a:t>
            </a:r>
            <a:r>
              <a:rPr lang="de-DE" sz="1650" dirty="0" err="1">
                <a:solidFill>
                  <a:schemeClr val="accent2">
                    <a:lumMod val="75000"/>
                  </a:schemeClr>
                </a:solidFill>
              </a:rPr>
              <a:t>easier</a:t>
            </a:r>
            <a:r>
              <a:rPr lang="de-DE" sz="1650" dirty="0">
                <a:solidFill>
                  <a:schemeClr val="accent2">
                    <a:lumMod val="75000"/>
                  </a:schemeClr>
                </a:solidFill>
              </a:rPr>
              <a:t> </a:t>
            </a:r>
            <a:r>
              <a:rPr lang="de-DE" sz="1650" dirty="0" err="1">
                <a:solidFill>
                  <a:schemeClr val="accent2">
                    <a:lumMod val="75000"/>
                  </a:schemeClr>
                </a:solidFill>
              </a:rPr>
              <a:t>choice</a:t>
            </a:r>
            <a:r>
              <a:rPr lang="de-DE" sz="1650" dirty="0">
                <a:solidFill>
                  <a:schemeClr val="accent2">
                    <a:lumMod val="75000"/>
                  </a:schemeClr>
                </a:solidFill>
              </a:rPr>
              <a:t>!</a:t>
            </a:r>
          </a:p>
        </p:txBody>
      </p:sp>
      <p:pic>
        <p:nvPicPr>
          <p:cNvPr id="4" name="Bild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41" y="971000"/>
            <a:ext cx="1073819" cy="266709"/>
          </a:xfrm>
          <a:prstGeom prst="rect">
            <a:avLst/>
          </a:prstGeom>
        </p:spPr>
      </p:pic>
    </p:spTree>
    <p:extLst>
      <p:ext uri="{BB962C8B-B14F-4D97-AF65-F5344CB8AC3E}">
        <p14:creationId xmlns:p14="http://schemas.microsoft.com/office/powerpoint/2010/main" val="1954191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Wir entscheiden nicht vernünftig</a:t>
            </a:r>
            <a:endParaRPr lang="de-DE" dirty="0"/>
          </a:p>
        </p:txBody>
      </p:sp>
      <p:sp>
        <p:nvSpPr>
          <p:cNvPr id="3" name="Inhaltsplatzhalter 2"/>
          <p:cNvSpPr>
            <a:spLocks noGrp="1"/>
          </p:cNvSpPr>
          <p:nvPr>
            <p:ph idx="1"/>
          </p:nvPr>
        </p:nvSpPr>
        <p:spPr>
          <a:xfrm>
            <a:off x="0" y="1770311"/>
            <a:ext cx="9144000" cy="1997018"/>
          </a:xfrm>
        </p:spPr>
        <p:txBody>
          <a:bodyPr>
            <a:normAutofit/>
          </a:bodyPr>
          <a:lstStyle/>
          <a:p>
            <a:pPr marL="0" indent="0" algn="ctr">
              <a:buNone/>
            </a:pPr>
            <a:endParaRPr lang="de-DE" dirty="0" smtClean="0"/>
          </a:p>
          <a:p>
            <a:pPr marL="0" indent="0" algn="ctr">
              <a:buNone/>
            </a:pPr>
            <a:r>
              <a:rPr lang="de-DE" sz="1650" dirty="0"/>
              <a:t>Auswahl aus bis zu </a:t>
            </a:r>
            <a:r>
              <a:rPr lang="de-DE" sz="1650" dirty="0">
                <a:solidFill>
                  <a:schemeClr val="tx1">
                    <a:lumMod val="85000"/>
                    <a:lumOff val="15000"/>
                  </a:schemeClr>
                </a:solidFill>
              </a:rPr>
              <a:t>25</a:t>
            </a:r>
            <a:r>
              <a:rPr lang="de-DE" sz="1650" dirty="0"/>
              <a:t> 000 Lebensmitteln in Supermärkten</a:t>
            </a:r>
          </a:p>
          <a:p>
            <a:pPr marL="0" indent="0" algn="ctr">
              <a:buNone/>
            </a:pPr>
            <a:r>
              <a:rPr lang="de-DE" sz="1650" dirty="0"/>
              <a:t>Über 200(!) Ess- und Trink-Entscheidungen pro Tag: Was? Wie viel? Wann? Wo? ...</a:t>
            </a:r>
          </a:p>
          <a:p>
            <a:endParaRPr lang="de-DE" dirty="0"/>
          </a:p>
          <a:p>
            <a:endParaRPr lang="de-DE" dirty="0"/>
          </a:p>
        </p:txBody>
      </p:sp>
      <p:pic>
        <p:nvPicPr>
          <p:cNvPr id="4" name="Bild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2257" y="3256509"/>
            <a:ext cx="2998976" cy="1996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Bild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75031" y="3256509"/>
            <a:ext cx="2995448" cy="1999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Pfeil nach rechts 5"/>
          <p:cNvSpPr/>
          <p:nvPr/>
        </p:nvSpPr>
        <p:spPr>
          <a:xfrm>
            <a:off x="3949262" y="3955174"/>
            <a:ext cx="1016876" cy="30099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a:solidFill>
                <a:prstClr val="white"/>
              </a:solidFill>
              <a:latin typeface="Calibri" panose="020F0502020204030204"/>
            </a:endParaRPr>
          </a:p>
        </p:txBody>
      </p:sp>
      <p:sp>
        <p:nvSpPr>
          <p:cNvPr id="7" name="Textfeld 6"/>
          <p:cNvSpPr txBox="1"/>
          <p:nvPr/>
        </p:nvSpPr>
        <p:spPr>
          <a:xfrm>
            <a:off x="722257" y="5250660"/>
            <a:ext cx="1164101" cy="230832"/>
          </a:xfrm>
          <a:prstGeom prst="rect">
            <a:avLst/>
          </a:prstGeom>
          <a:noFill/>
        </p:spPr>
        <p:txBody>
          <a:bodyPr wrap="none" rtlCol="0">
            <a:spAutoFit/>
          </a:bodyPr>
          <a:lstStyle/>
          <a:p>
            <a:pPr defTabSz="685800" fontAlgn="auto">
              <a:spcBef>
                <a:spcPts val="0"/>
              </a:spcBef>
              <a:spcAft>
                <a:spcPts val="0"/>
              </a:spcAft>
            </a:pPr>
            <a:r>
              <a:rPr lang="de-DE" sz="900" dirty="0" err="1">
                <a:solidFill>
                  <a:prstClr val="black">
                    <a:lumMod val="85000"/>
                    <a:lumOff val="15000"/>
                  </a:prstClr>
                </a:solidFill>
                <a:latin typeface="Calibri" panose="020F0502020204030204"/>
                <a:cs typeface="+mn-cs"/>
              </a:rPr>
              <a:t>Fotolia</a:t>
            </a:r>
            <a:r>
              <a:rPr lang="de-DE" sz="900" dirty="0">
                <a:solidFill>
                  <a:prstClr val="black">
                    <a:lumMod val="85000"/>
                    <a:lumOff val="15000"/>
                  </a:prstClr>
                </a:solidFill>
                <a:latin typeface="Calibri" panose="020F0502020204030204"/>
                <a:cs typeface="+mn-cs"/>
              </a:rPr>
              <a:t>/Gina Sanders</a:t>
            </a:r>
            <a:endParaRPr lang="de-DE" sz="900" dirty="0">
              <a:solidFill>
                <a:prstClr val="black">
                  <a:lumMod val="85000"/>
                  <a:lumOff val="15000"/>
                </a:prstClr>
              </a:solidFill>
              <a:latin typeface="Calibri" panose="020F0502020204030204"/>
              <a:cs typeface="+mn-cs"/>
            </a:endParaRPr>
          </a:p>
        </p:txBody>
      </p:sp>
      <p:sp>
        <p:nvSpPr>
          <p:cNvPr id="8" name="Textfeld 7"/>
          <p:cNvSpPr txBox="1"/>
          <p:nvPr/>
        </p:nvSpPr>
        <p:spPr>
          <a:xfrm>
            <a:off x="5124363" y="5253474"/>
            <a:ext cx="1285929" cy="230832"/>
          </a:xfrm>
          <a:prstGeom prst="rect">
            <a:avLst/>
          </a:prstGeom>
          <a:noFill/>
        </p:spPr>
        <p:txBody>
          <a:bodyPr wrap="none" rtlCol="0">
            <a:spAutoFit/>
          </a:bodyPr>
          <a:lstStyle/>
          <a:p>
            <a:pPr defTabSz="685800" fontAlgn="auto">
              <a:spcBef>
                <a:spcPts val="0"/>
              </a:spcBef>
              <a:spcAft>
                <a:spcPts val="0"/>
              </a:spcAft>
            </a:pPr>
            <a:r>
              <a:rPr lang="de-DE" sz="900" dirty="0" err="1">
                <a:solidFill>
                  <a:prstClr val="black">
                    <a:lumMod val="85000"/>
                    <a:lumOff val="15000"/>
                  </a:prstClr>
                </a:solidFill>
                <a:latin typeface="Calibri" panose="020F0502020204030204"/>
                <a:cs typeface="+mn-cs"/>
              </a:rPr>
              <a:t>Fotolia</a:t>
            </a:r>
            <a:r>
              <a:rPr lang="de-DE" sz="900" dirty="0">
                <a:solidFill>
                  <a:prstClr val="black">
                    <a:lumMod val="85000"/>
                    <a:lumOff val="15000"/>
                  </a:prstClr>
                </a:solidFill>
                <a:latin typeface="Calibri" panose="020F0502020204030204"/>
                <a:cs typeface="+mn-cs"/>
              </a:rPr>
              <a:t>/Thomas Reimer</a:t>
            </a:r>
            <a:endParaRPr lang="de-DE" sz="900" dirty="0">
              <a:solidFill>
                <a:prstClr val="black">
                  <a:lumMod val="85000"/>
                  <a:lumOff val="15000"/>
                </a:prstClr>
              </a:solidFill>
              <a:latin typeface="Calibri" panose="020F0502020204030204"/>
              <a:cs typeface="+mn-cs"/>
            </a:endParaRPr>
          </a:p>
        </p:txBody>
      </p:sp>
      <p:pic>
        <p:nvPicPr>
          <p:cNvPr id="9" name="Bild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741" y="971000"/>
            <a:ext cx="1073819" cy="266709"/>
          </a:xfrm>
          <a:prstGeom prst="rect">
            <a:avLst/>
          </a:prstGeom>
        </p:spPr>
      </p:pic>
    </p:spTree>
    <p:extLst>
      <p:ext uri="{BB962C8B-B14F-4D97-AF65-F5344CB8AC3E}">
        <p14:creationId xmlns:p14="http://schemas.microsoft.com/office/powerpoint/2010/main" val="562337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Nudging nutzt den Autopilot</a:t>
            </a:r>
            <a:endParaRPr lang="de-DE" dirty="0"/>
          </a:p>
        </p:txBody>
      </p:sp>
      <p:sp>
        <p:nvSpPr>
          <p:cNvPr id="3" name="Inhaltsplatzhalter 2"/>
          <p:cNvSpPr>
            <a:spLocks noGrp="1"/>
          </p:cNvSpPr>
          <p:nvPr>
            <p:ph idx="1"/>
          </p:nvPr>
        </p:nvSpPr>
        <p:spPr/>
        <p:txBody>
          <a:bodyPr/>
          <a:lstStyle/>
          <a:p>
            <a:pPr marL="0" indent="0" algn="ctr">
              <a:buNone/>
            </a:pPr>
            <a:endParaRPr lang="de-DE" sz="1650" dirty="0">
              <a:solidFill>
                <a:schemeClr val="accent2">
                  <a:lumMod val="75000"/>
                </a:schemeClr>
              </a:solidFill>
            </a:endParaRPr>
          </a:p>
          <a:p>
            <a:pPr marL="0" indent="0" algn="ctr">
              <a:buNone/>
            </a:pPr>
            <a:r>
              <a:rPr lang="de-DE" sz="1650" dirty="0" err="1">
                <a:solidFill>
                  <a:schemeClr val="accent2">
                    <a:lumMod val="75000"/>
                  </a:schemeClr>
                </a:solidFill>
              </a:rPr>
              <a:t>Nudging</a:t>
            </a:r>
            <a:r>
              <a:rPr lang="de-DE" sz="1650" dirty="0">
                <a:solidFill>
                  <a:schemeClr val="accent2">
                    <a:lumMod val="75000"/>
                  </a:schemeClr>
                </a:solidFill>
              </a:rPr>
              <a:t> ...</a:t>
            </a:r>
          </a:p>
          <a:p>
            <a:pPr marL="0" indent="0" algn="ctr">
              <a:buNone/>
            </a:pPr>
            <a:endParaRPr lang="de-DE" sz="1650" dirty="0">
              <a:solidFill>
                <a:schemeClr val="accent2">
                  <a:lumMod val="75000"/>
                </a:schemeClr>
              </a:solidFill>
            </a:endParaRPr>
          </a:p>
          <a:p>
            <a:pPr marL="0" indent="0" algn="ctr">
              <a:buNone/>
            </a:pPr>
            <a:r>
              <a:rPr lang="de-DE" sz="1650" dirty="0"/>
              <a:t>... spricht </a:t>
            </a:r>
            <a:r>
              <a:rPr lang="de-DE" sz="1650" dirty="0"/>
              <a:t>das automatisierte Entscheidungssystem („</a:t>
            </a:r>
            <a:r>
              <a:rPr lang="de-DE" sz="1650" b="1" dirty="0"/>
              <a:t>Autopilot</a:t>
            </a:r>
            <a:r>
              <a:rPr lang="de-DE" sz="1650" dirty="0"/>
              <a:t>“) an</a:t>
            </a:r>
          </a:p>
          <a:p>
            <a:pPr marL="0" indent="0" algn="ctr">
              <a:buNone/>
            </a:pPr>
            <a:r>
              <a:rPr lang="de-DE" sz="1650" dirty="0"/>
              <a:t>... strukturiert Entscheidungsumwelten </a:t>
            </a:r>
            <a:r>
              <a:rPr lang="de-DE" sz="1650" dirty="0"/>
              <a:t>vor</a:t>
            </a:r>
          </a:p>
          <a:p>
            <a:pPr marL="0" indent="0" algn="ctr">
              <a:buNone/>
            </a:pPr>
            <a:endParaRPr lang="de-DE" sz="1650" dirty="0"/>
          </a:p>
          <a:p>
            <a:pPr marL="0" indent="0" algn="ctr">
              <a:buNone/>
            </a:pPr>
            <a:r>
              <a:rPr lang="de-DE" sz="1650" dirty="0">
                <a:solidFill>
                  <a:schemeClr val="accent2">
                    <a:lumMod val="75000"/>
                  </a:schemeClr>
                </a:solidFill>
              </a:rPr>
              <a:t>Daher:</a:t>
            </a:r>
            <a:endParaRPr lang="de-DE" sz="1650" dirty="0">
              <a:solidFill>
                <a:schemeClr val="accent2">
                  <a:lumMod val="75000"/>
                </a:schemeClr>
              </a:solidFill>
            </a:endParaRPr>
          </a:p>
          <a:p>
            <a:pPr marL="0" indent="0" algn="ctr">
              <a:buNone/>
            </a:pPr>
            <a:endParaRPr lang="de-DE" sz="1650" dirty="0">
              <a:solidFill>
                <a:schemeClr val="accent2">
                  <a:lumMod val="75000"/>
                </a:schemeClr>
              </a:solidFill>
            </a:endParaRPr>
          </a:p>
          <a:p>
            <a:pPr marL="0" indent="0" algn="ctr">
              <a:buNone/>
            </a:pPr>
            <a:r>
              <a:rPr lang="de-DE" sz="1650" dirty="0">
                <a:solidFill>
                  <a:schemeClr val="accent2">
                    <a:lumMod val="75000"/>
                  </a:schemeClr>
                </a:solidFill>
              </a:rPr>
              <a:t>Gutes </a:t>
            </a:r>
            <a:r>
              <a:rPr lang="de-DE" sz="1650" dirty="0">
                <a:solidFill>
                  <a:schemeClr val="accent2">
                    <a:lumMod val="75000"/>
                  </a:schemeClr>
                </a:solidFill>
              </a:rPr>
              <a:t>“vor den Vorhang“</a:t>
            </a:r>
          </a:p>
          <a:p>
            <a:pPr marL="0" indent="0" algn="ctr">
              <a:buNone/>
            </a:pPr>
            <a:r>
              <a:rPr lang="de-DE" sz="1650" dirty="0">
                <a:solidFill>
                  <a:schemeClr val="accent2">
                    <a:lumMod val="75000"/>
                  </a:schemeClr>
                </a:solidFill>
              </a:rPr>
              <a:t>Unerwünschtes etwas </a:t>
            </a:r>
            <a:r>
              <a:rPr lang="de-DE" sz="1650" dirty="0">
                <a:solidFill>
                  <a:schemeClr val="accent2">
                    <a:lumMod val="75000"/>
                  </a:schemeClr>
                </a:solidFill>
              </a:rPr>
              <a:t>mehr außer </a:t>
            </a:r>
            <a:r>
              <a:rPr lang="de-DE" sz="1650" dirty="0">
                <a:solidFill>
                  <a:schemeClr val="accent2">
                    <a:lumMod val="75000"/>
                  </a:schemeClr>
                </a:solidFill>
              </a:rPr>
              <a:t>Reichweite</a:t>
            </a:r>
          </a:p>
          <a:p>
            <a:endParaRPr lang="de-DE" dirty="0">
              <a:solidFill>
                <a:schemeClr val="accent2">
                  <a:lumMod val="75000"/>
                </a:schemeClr>
              </a:solidFill>
            </a:endParaRPr>
          </a:p>
        </p:txBody>
      </p:sp>
      <p:pic>
        <p:nvPicPr>
          <p:cNvPr id="4" name="Bild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41" y="971000"/>
            <a:ext cx="1073819" cy="266709"/>
          </a:xfrm>
          <a:prstGeom prst="rect">
            <a:avLst/>
          </a:prstGeom>
        </p:spPr>
      </p:pic>
    </p:spTree>
    <p:extLst>
      <p:ext uri="{BB962C8B-B14F-4D97-AF65-F5344CB8AC3E}">
        <p14:creationId xmlns:p14="http://schemas.microsoft.com/office/powerpoint/2010/main" val="594023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ctrTitle"/>
          </p:nvPr>
        </p:nvSpPr>
        <p:spPr>
          <a:xfrm>
            <a:off x="19050" y="2132013"/>
            <a:ext cx="9144000" cy="1441450"/>
          </a:xfrm>
        </p:spPr>
        <p:txBody>
          <a:bodyPr/>
          <a:lstStyle/>
          <a:p>
            <a:pPr eaLnBrk="1" hangingPunct="1"/>
            <a:r>
              <a:rPr lang="de-AT" altLang="de-DE" sz="3600">
                <a:effectLst/>
              </a:rPr>
              <a:t>Ess- und Trinkverhalten von Jugendlichen</a:t>
            </a:r>
            <a:endParaRPr lang="de-DE" altLang="de-DE" sz="2400">
              <a:effectLst/>
            </a:endParaRPr>
          </a:p>
        </p:txBody>
      </p:sp>
      <p:sp>
        <p:nvSpPr>
          <p:cNvPr id="27651" name="Rectangle 5"/>
          <p:cNvSpPr>
            <a:spLocks noGrp="1" noChangeArrowheads="1"/>
          </p:cNvSpPr>
          <p:nvPr>
            <p:ph type="subTitle" idx="1"/>
          </p:nvPr>
        </p:nvSpPr>
        <p:spPr>
          <a:xfrm>
            <a:off x="539750" y="4003675"/>
            <a:ext cx="8064500" cy="433388"/>
          </a:xfrm>
          <a:solidFill>
            <a:srgbClr val="FFFFFF"/>
          </a:solidFill>
        </p:spPr>
        <p:txBody>
          <a:bodyPr/>
          <a:lstStyle/>
          <a:p>
            <a:pPr eaLnBrk="1" hangingPunct="1">
              <a:buClr>
                <a:srgbClr val="B7D501"/>
              </a:buClr>
            </a:pPr>
            <a:r>
              <a:rPr lang="de-AT" altLang="de-DE" sz="2000" dirty="0">
                <a:solidFill>
                  <a:schemeClr val="tx1"/>
                </a:solidFill>
                <a:effectLst/>
              </a:rPr>
              <a:t>5. Treffen Netzwerk Gesundheitskompetente Jugendarbeit</a:t>
            </a:r>
            <a:endParaRPr lang="de-DE" altLang="de-DE" sz="2000" dirty="0">
              <a:solidFill>
                <a:schemeClr val="tx1"/>
              </a:solidFill>
              <a:effectLst/>
            </a:endParaRPr>
          </a:p>
          <a:p>
            <a:pPr eaLnBrk="1" hangingPunct="1">
              <a:buClr>
                <a:srgbClr val="B7D501"/>
              </a:buClr>
            </a:pPr>
            <a:r>
              <a:rPr lang="de-DE" altLang="de-DE" sz="2000" dirty="0">
                <a:solidFill>
                  <a:schemeClr val="tx1"/>
                </a:solidFill>
                <a:effectLst/>
              </a:rPr>
              <a:t>26. Juni 2018</a:t>
            </a:r>
          </a:p>
          <a:p>
            <a:pPr eaLnBrk="1" hangingPunct="1">
              <a:buClr>
                <a:srgbClr val="B7D501"/>
              </a:buClr>
            </a:pPr>
            <a:endParaRPr lang="de-DE" altLang="de-DE" sz="2000" dirty="0">
              <a:solidFill>
                <a:schemeClr val="tx1"/>
              </a:solidFill>
              <a:effectLst/>
            </a:endParaRPr>
          </a:p>
          <a:p>
            <a:pPr eaLnBrk="1" hangingPunct="1">
              <a:buClr>
                <a:srgbClr val="B7D501"/>
              </a:buClr>
            </a:pPr>
            <a:endParaRPr lang="de-DE" altLang="de-DE" sz="2000" dirty="0">
              <a:solidFill>
                <a:schemeClr val="tx1"/>
              </a:solidFill>
              <a:effectLst/>
            </a:endParaRPr>
          </a:p>
          <a:p>
            <a:pPr eaLnBrk="1" hangingPunct="1">
              <a:buClr>
                <a:srgbClr val="B7D501"/>
              </a:buClr>
            </a:pPr>
            <a:r>
              <a:rPr lang="de-DE" altLang="de-DE" sz="2000" dirty="0">
                <a:solidFill>
                  <a:schemeClr val="tx1"/>
                </a:solidFill>
                <a:effectLst/>
              </a:rPr>
              <a:t>Nadine </a:t>
            </a:r>
            <a:r>
              <a:rPr lang="de-DE" altLang="de-DE" sz="2000" dirty="0" smtClean="0">
                <a:solidFill>
                  <a:schemeClr val="tx1"/>
                </a:solidFill>
                <a:effectLst/>
              </a:rPr>
              <a:t>Moser, </a:t>
            </a:r>
            <a:r>
              <a:rPr lang="de-DE" altLang="de-DE" sz="2000" dirty="0" err="1" smtClean="0">
                <a:solidFill>
                  <a:schemeClr val="tx1"/>
                </a:solidFill>
                <a:effectLst/>
              </a:rPr>
              <a:t>BSc</a:t>
            </a:r>
            <a:endParaRPr lang="de-DE" altLang="de-DE" sz="2000" dirty="0">
              <a:solidFill>
                <a:schemeClr val="tx1"/>
              </a:solidFill>
              <a:effectLst/>
            </a:endParaRPr>
          </a:p>
        </p:txBody>
      </p:sp>
    </p:spTree>
    <p:extLst>
      <p:ext uri="{BB962C8B-B14F-4D97-AF65-F5344CB8AC3E}">
        <p14:creationId xmlns:p14="http://schemas.microsoft.com/office/powerpoint/2010/main" val="25344420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89205"/>
            <a:ext cx="9144000" cy="593260"/>
          </a:xfrm>
        </p:spPr>
        <p:txBody>
          <a:bodyPr>
            <a:normAutofit/>
          </a:bodyPr>
          <a:lstStyle/>
          <a:p>
            <a:pPr algn="ctr"/>
            <a:r>
              <a:rPr lang="de-DE" dirty="0" smtClean="0"/>
              <a:t>Maßnahmentyp: Größe/Menge</a:t>
            </a:r>
            <a:endParaRPr lang="de-DE" dirty="0"/>
          </a:p>
        </p:txBody>
      </p:sp>
      <p:sp>
        <p:nvSpPr>
          <p:cNvPr id="3" name="Inhaltsplatzhalter 2"/>
          <p:cNvSpPr>
            <a:spLocks noGrp="1"/>
          </p:cNvSpPr>
          <p:nvPr>
            <p:ph idx="1"/>
          </p:nvPr>
        </p:nvSpPr>
        <p:spPr>
          <a:xfrm>
            <a:off x="1288883" y="1806916"/>
            <a:ext cx="6566234" cy="4032716"/>
          </a:xfrm>
        </p:spPr>
        <p:txBody>
          <a:bodyPr>
            <a:normAutofit/>
          </a:bodyPr>
          <a:lstStyle/>
          <a:p>
            <a:pPr marL="0" indent="0" algn="ctr">
              <a:spcAft>
                <a:spcPts val="450"/>
              </a:spcAft>
              <a:buNone/>
            </a:pPr>
            <a:r>
              <a:rPr lang="de-DE" b="1" dirty="0" smtClean="0">
                <a:solidFill>
                  <a:schemeClr val="accent2">
                    <a:lumMod val="75000"/>
                  </a:schemeClr>
                </a:solidFill>
              </a:rPr>
              <a:t>Wir tendieren dazu, aufzuessen und auszutrinken.</a:t>
            </a:r>
          </a:p>
          <a:p>
            <a:pPr marL="0" indent="0">
              <a:spcAft>
                <a:spcPts val="450"/>
              </a:spcAft>
              <a:buNone/>
            </a:pPr>
            <a:endParaRPr lang="de-DE" sz="750" dirty="0">
              <a:solidFill>
                <a:schemeClr val="tx1">
                  <a:lumMod val="85000"/>
                  <a:lumOff val="15000"/>
                </a:schemeClr>
              </a:solidFill>
            </a:endParaRPr>
          </a:p>
          <a:p>
            <a:pPr marL="0" indent="0">
              <a:spcBef>
                <a:spcPts val="0"/>
              </a:spcBef>
              <a:spcAft>
                <a:spcPts val="450"/>
              </a:spcAft>
              <a:buNone/>
            </a:pPr>
            <a:r>
              <a:rPr lang="de-DE" sz="1650" dirty="0">
                <a:solidFill>
                  <a:schemeClr val="accent2">
                    <a:lumMod val="75000"/>
                  </a:schemeClr>
                </a:solidFill>
              </a:rPr>
              <a:t>Beispiele</a:t>
            </a:r>
            <a:r>
              <a:rPr lang="de-DE" sz="1650" dirty="0">
                <a:solidFill>
                  <a:schemeClr val="accent2">
                    <a:lumMod val="75000"/>
                  </a:schemeClr>
                </a:solidFill>
              </a:rPr>
              <a:t>:</a:t>
            </a:r>
            <a:endParaRPr lang="de-DE" sz="1650" dirty="0">
              <a:solidFill>
                <a:schemeClr val="tx1">
                  <a:lumMod val="85000"/>
                  <a:lumOff val="15000"/>
                </a:schemeClr>
              </a:solidFill>
            </a:endParaRPr>
          </a:p>
          <a:p>
            <a:pPr marL="0" indent="0">
              <a:spcBef>
                <a:spcPts val="0"/>
              </a:spcBef>
              <a:spcAft>
                <a:spcPts val="450"/>
              </a:spcAft>
              <a:buNone/>
            </a:pPr>
            <a:r>
              <a:rPr lang="de-DE" sz="1650" dirty="0">
                <a:solidFill>
                  <a:schemeClr val="tx1">
                    <a:lumMod val="85000"/>
                    <a:lumOff val="15000"/>
                  </a:schemeClr>
                </a:solidFill>
              </a:rPr>
              <a:t>... für </a:t>
            </a:r>
            <a:r>
              <a:rPr lang="de-DE" sz="1650" dirty="0" err="1">
                <a:solidFill>
                  <a:schemeClr val="tx1">
                    <a:lumMod val="85000"/>
                    <a:lumOff val="15000"/>
                  </a:schemeClr>
                </a:solidFill>
              </a:rPr>
              <a:t>hochkalorige</a:t>
            </a:r>
            <a:r>
              <a:rPr lang="de-DE" sz="1650" dirty="0">
                <a:solidFill>
                  <a:schemeClr val="tx1">
                    <a:lumMod val="85000"/>
                    <a:lumOff val="15000"/>
                  </a:schemeClr>
                </a:solidFill>
              </a:rPr>
              <a:t>, energiedichte </a:t>
            </a:r>
            <a:r>
              <a:rPr lang="de-DE" sz="1650" dirty="0">
                <a:solidFill>
                  <a:schemeClr val="tx1">
                    <a:lumMod val="85000"/>
                    <a:lumOff val="15000"/>
                  </a:schemeClr>
                </a:solidFill>
              </a:rPr>
              <a:t>Speisen:</a:t>
            </a:r>
            <a:endParaRPr lang="de-DE" sz="1650" dirty="0">
              <a:solidFill>
                <a:schemeClr val="tx1">
                  <a:lumMod val="85000"/>
                  <a:lumOff val="15000"/>
                </a:schemeClr>
              </a:solidFill>
            </a:endParaRPr>
          </a:p>
          <a:p>
            <a:pPr marL="252450" indent="-252450">
              <a:spcBef>
                <a:spcPts val="0"/>
              </a:spcBef>
              <a:spcAft>
                <a:spcPts val="450"/>
              </a:spcAft>
            </a:pPr>
            <a:r>
              <a:rPr lang="de-DE" sz="1650" dirty="0">
                <a:solidFill>
                  <a:schemeClr val="tx1">
                    <a:lumMod val="85000"/>
                    <a:lumOff val="15000"/>
                  </a:schemeClr>
                </a:solidFill>
              </a:rPr>
              <a:t>kleinere Portionen</a:t>
            </a:r>
          </a:p>
          <a:p>
            <a:pPr marL="252450" indent="-252450">
              <a:spcBef>
                <a:spcPts val="0"/>
              </a:spcBef>
              <a:spcAft>
                <a:spcPts val="450"/>
              </a:spcAft>
            </a:pPr>
            <a:r>
              <a:rPr lang="de-DE" sz="1650" dirty="0">
                <a:solidFill>
                  <a:schemeClr val="tx1">
                    <a:lumMod val="85000"/>
                    <a:lumOff val="15000"/>
                  </a:schemeClr>
                </a:solidFill>
              </a:rPr>
              <a:t>kleinere Teller</a:t>
            </a:r>
          </a:p>
          <a:p>
            <a:pPr marL="252450" indent="-252450">
              <a:spcBef>
                <a:spcPts val="0"/>
              </a:spcBef>
              <a:spcAft>
                <a:spcPts val="450"/>
              </a:spcAft>
            </a:pPr>
            <a:r>
              <a:rPr lang="de-DE" sz="1650" dirty="0">
                <a:solidFill>
                  <a:schemeClr val="tx1">
                    <a:lumMod val="85000"/>
                    <a:lumOff val="15000"/>
                  </a:schemeClr>
                </a:solidFill>
              </a:rPr>
              <a:t>k</a:t>
            </a:r>
            <a:r>
              <a:rPr lang="de-DE" sz="1650" dirty="0">
                <a:solidFill>
                  <a:schemeClr val="tx1">
                    <a:lumMod val="85000"/>
                    <a:lumOff val="15000"/>
                  </a:schemeClr>
                </a:solidFill>
              </a:rPr>
              <a:t>leinere Tabletts</a:t>
            </a:r>
          </a:p>
          <a:p>
            <a:pPr marL="0" indent="0">
              <a:spcBef>
                <a:spcPts val="0"/>
              </a:spcBef>
              <a:spcAft>
                <a:spcPts val="450"/>
              </a:spcAft>
              <a:buNone/>
            </a:pPr>
            <a:endParaRPr lang="de-DE" sz="1650" dirty="0">
              <a:solidFill>
                <a:schemeClr val="tx1">
                  <a:lumMod val="85000"/>
                  <a:lumOff val="15000"/>
                </a:schemeClr>
              </a:solidFill>
            </a:endParaRPr>
          </a:p>
          <a:p>
            <a:pPr marL="0" indent="0">
              <a:spcBef>
                <a:spcPts val="0"/>
              </a:spcBef>
              <a:spcAft>
                <a:spcPts val="450"/>
              </a:spcAft>
              <a:buNone/>
            </a:pPr>
            <a:endParaRPr lang="de-DE" sz="1650" dirty="0">
              <a:solidFill>
                <a:schemeClr val="tx1">
                  <a:lumMod val="85000"/>
                  <a:lumOff val="15000"/>
                </a:schemeClr>
              </a:solidFill>
            </a:endParaRPr>
          </a:p>
          <a:p>
            <a:pPr marL="0" indent="0">
              <a:spcBef>
                <a:spcPts val="0"/>
              </a:spcBef>
              <a:spcAft>
                <a:spcPts val="450"/>
              </a:spcAft>
              <a:buNone/>
            </a:pPr>
            <a:r>
              <a:rPr lang="de-DE" sz="1650" dirty="0">
                <a:solidFill>
                  <a:schemeClr val="tx1">
                    <a:lumMod val="85000"/>
                    <a:lumOff val="15000"/>
                  </a:schemeClr>
                </a:solidFill>
              </a:rPr>
              <a:t>... für Wünschenswertes wie Obst, </a:t>
            </a:r>
            <a:r>
              <a:rPr lang="de-DE" sz="1650" dirty="0">
                <a:solidFill>
                  <a:schemeClr val="tx1">
                    <a:lumMod val="85000"/>
                    <a:lumOff val="15000"/>
                  </a:schemeClr>
                </a:solidFill>
              </a:rPr>
              <a:t>Salat, Gemüse:</a:t>
            </a:r>
            <a:endParaRPr lang="de-DE" sz="1650" dirty="0">
              <a:solidFill>
                <a:schemeClr val="tx1">
                  <a:lumMod val="85000"/>
                  <a:lumOff val="15000"/>
                </a:schemeClr>
              </a:solidFill>
            </a:endParaRPr>
          </a:p>
          <a:p>
            <a:pPr marL="252450" indent="-252450">
              <a:spcBef>
                <a:spcPts val="0"/>
              </a:spcBef>
              <a:spcAft>
                <a:spcPts val="450"/>
              </a:spcAft>
            </a:pPr>
            <a:r>
              <a:rPr lang="de-DE" sz="1650" dirty="0">
                <a:solidFill>
                  <a:schemeClr val="tx1">
                    <a:lumMod val="85000"/>
                    <a:lumOff val="15000"/>
                  </a:schemeClr>
                </a:solidFill>
              </a:rPr>
              <a:t>größere Portionen, Teller, Tabletts</a:t>
            </a:r>
          </a:p>
        </p:txBody>
      </p:sp>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41" y="971000"/>
            <a:ext cx="1073819" cy="266709"/>
          </a:xfrm>
          <a:prstGeom prst="rect">
            <a:avLst/>
          </a:prstGeom>
        </p:spPr>
      </p:pic>
      <p:pic>
        <p:nvPicPr>
          <p:cNvPr id="6" name="Bild 5"/>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5881938" y="2688100"/>
            <a:ext cx="1589673" cy="899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feld 6"/>
          <p:cNvSpPr txBox="1"/>
          <p:nvPr/>
        </p:nvSpPr>
        <p:spPr>
          <a:xfrm>
            <a:off x="5881939" y="3587774"/>
            <a:ext cx="1240757" cy="230832"/>
          </a:xfrm>
          <a:prstGeom prst="rect">
            <a:avLst/>
          </a:prstGeom>
          <a:noFill/>
        </p:spPr>
        <p:txBody>
          <a:bodyPr wrap="square" rtlCol="0">
            <a:spAutoFit/>
          </a:bodyPr>
          <a:lstStyle/>
          <a:p>
            <a:pPr defTabSz="685800" fontAlgn="auto">
              <a:spcBef>
                <a:spcPts val="0"/>
              </a:spcBef>
              <a:spcAft>
                <a:spcPts val="0"/>
              </a:spcAft>
            </a:pPr>
            <a:r>
              <a:rPr lang="de-DE" sz="900" dirty="0" err="1">
                <a:solidFill>
                  <a:prstClr val="black">
                    <a:lumMod val="85000"/>
                    <a:lumOff val="15000"/>
                  </a:prstClr>
                </a:solidFill>
                <a:latin typeface="Calibri" panose="020F0502020204030204"/>
                <a:cs typeface="+mn-cs"/>
              </a:rPr>
              <a:t>Fotolia</a:t>
            </a:r>
            <a:r>
              <a:rPr lang="de-DE" sz="900" dirty="0">
                <a:solidFill>
                  <a:prstClr val="black">
                    <a:lumMod val="85000"/>
                    <a:lumOff val="15000"/>
                  </a:prstClr>
                </a:solidFill>
                <a:latin typeface="Calibri" panose="020F0502020204030204"/>
                <a:cs typeface="+mn-cs"/>
              </a:rPr>
              <a:t>/</a:t>
            </a:r>
            <a:r>
              <a:rPr lang="de-DE" sz="900" dirty="0" err="1">
                <a:solidFill>
                  <a:prstClr val="black">
                    <a:lumMod val="85000"/>
                    <a:lumOff val="15000"/>
                  </a:prstClr>
                </a:solidFill>
                <a:latin typeface="Calibri" panose="020F0502020204030204"/>
                <a:cs typeface="+mn-cs"/>
              </a:rPr>
              <a:t>martina</a:t>
            </a:r>
            <a:r>
              <a:rPr lang="de-DE" sz="900" dirty="0">
                <a:solidFill>
                  <a:prstClr val="black">
                    <a:lumMod val="85000"/>
                    <a:lumOff val="15000"/>
                  </a:prstClr>
                </a:solidFill>
                <a:latin typeface="Calibri" panose="020F0502020204030204"/>
                <a:cs typeface="+mn-cs"/>
              </a:rPr>
              <a:t>-</a:t>
            </a:r>
            <a:endParaRPr lang="de-DE" sz="900" dirty="0">
              <a:solidFill>
                <a:prstClr val="black">
                  <a:lumMod val="85000"/>
                  <a:lumOff val="15000"/>
                </a:prstClr>
              </a:solidFill>
              <a:latin typeface="Calibri" panose="020F0502020204030204"/>
              <a:cs typeface="+mn-cs"/>
            </a:endParaRPr>
          </a:p>
        </p:txBody>
      </p:sp>
      <p:pic>
        <p:nvPicPr>
          <p:cNvPr id="8" name="Bild 7"/>
          <p:cNvPicPr>
            <a:picLocks noChangeAspect="1"/>
          </p:cNvPicPr>
          <p:nvPr/>
        </p:nvPicPr>
        <p:blipFill rotWithShape="1">
          <a:blip r:embed="rId6" cstate="screen">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5773654" y="4244423"/>
            <a:ext cx="2436329" cy="1461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feld 8"/>
          <p:cNvSpPr txBox="1"/>
          <p:nvPr/>
        </p:nvSpPr>
        <p:spPr>
          <a:xfrm>
            <a:off x="5773653" y="5706221"/>
            <a:ext cx="1119217" cy="230832"/>
          </a:xfrm>
          <a:prstGeom prst="rect">
            <a:avLst/>
          </a:prstGeom>
          <a:noFill/>
        </p:spPr>
        <p:txBody>
          <a:bodyPr wrap="none" rtlCol="0">
            <a:spAutoFit/>
          </a:bodyPr>
          <a:lstStyle/>
          <a:p>
            <a:pPr defTabSz="685800" fontAlgn="auto">
              <a:spcBef>
                <a:spcPts val="0"/>
              </a:spcBef>
              <a:spcAft>
                <a:spcPts val="0"/>
              </a:spcAft>
            </a:pPr>
            <a:r>
              <a:rPr lang="de-DE" sz="900" dirty="0" err="1">
                <a:solidFill>
                  <a:prstClr val="black">
                    <a:lumMod val="85000"/>
                    <a:lumOff val="15000"/>
                  </a:prstClr>
                </a:solidFill>
                <a:latin typeface="Calibri" panose="020F0502020204030204"/>
                <a:cs typeface="+mn-cs"/>
              </a:rPr>
              <a:t>Fotolia</a:t>
            </a:r>
            <a:r>
              <a:rPr lang="de-DE" sz="900" dirty="0">
                <a:solidFill>
                  <a:prstClr val="black">
                    <a:lumMod val="85000"/>
                    <a:lumOff val="15000"/>
                  </a:prstClr>
                </a:solidFill>
                <a:latin typeface="Calibri" panose="020F0502020204030204"/>
                <a:cs typeface="+mn-cs"/>
              </a:rPr>
              <a:t>/</a:t>
            </a:r>
            <a:r>
              <a:rPr lang="de-DE" sz="900" dirty="0" err="1">
                <a:solidFill>
                  <a:prstClr val="black">
                    <a:lumMod val="85000"/>
                    <a:lumOff val="15000"/>
                  </a:prstClr>
                </a:solidFill>
                <a:latin typeface="Calibri" panose="020F0502020204030204"/>
                <a:cs typeface="+mn-cs"/>
              </a:rPr>
              <a:t>Sinica</a:t>
            </a:r>
            <a:r>
              <a:rPr lang="de-DE" sz="900" dirty="0">
                <a:solidFill>
                  <a:prstClr val="black">
                    <a:lumMod val="85000"/>
                    <a:lumOff val="15000"/>
                  </a:prstClr>
                </a:solidFill>
                <a:latin typeface="Calibri" panose="020F0502020204030204"/>
                <a:cs typeface="+mn-cs"/>
              </a:rPr>
              <a:t> </a:t>
            </a:r>
            <a:r>
              <a:rPr lang="de-DE" sz="900" dirty="0" err="1">
                <a:solidFill>
                  <a:prstClr val="black">
                    <a:lumMod val="85000"/>
                    <a:lumOff val="15000"/>
                  </a:prstClr>
                </a:solidFill>
                <a:latin typeface="Calibri" panose="020F0502020204030204"/>
                <a:cs typeface="+mn-cs"/>
              </a:rPr>
              <a:t>Kover</a:t>
            </a:r>
            <a:endParaRPr lang="de-DE" sz="900" dirty="0">
              <a:solidFill>
                <a:prstClr val="black">
                  <a:lumMod val="85000"/>
                  <a:lumOff val="15000"/>
                </a:prstClr>
              </a:solidFill>
              <a:latin typeface="Calibri" panose="020F0502020204030204"/>
              <a:cs typeface="+mn-cs"/>
            </a:endParaRPr>
          </a:p>
        </p:txBody>
      </p:sp>
    </p:spTree>
    <p:extLst>
      <p:ext uri="{BB962C8B-B14F-4D97-AF65-F5344CB8AC3E}">
        <p14:creationId xmlns:p14="http://schemas.microsoft.com/office/powerpoint/2010/main" val="318471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89205"/>
            <a:ext cx="9144000" cy="593260"/>
          </a:xfrm>
        </p:spPr>
        <p:txBody>
          <a:bodyPr/>
          <a:lstStyle/>
          <a:p>
            <a:pPr algn="ctr"/>
            <a:r>
              <a:rPr lang="de-DE" smtClean="0"/>
              <a:t>Maßnahmentyp: Präsentation</a:t>
            </a:r>
            <a:endParaRPr lang="de-DE" dirty="0"/>
          </a:p>
        </p:txBody>
      </p:sp>
      <p:sp>
        <p:nvSpPr>
          <p:cNvPr id="3" name="Inhaltsplatzhalter 2"/>
          <p:cNvSpPr>
            <a:spLocks noGrp="1"/>
          </p:cNvSpPr>
          <p:nvPr>
            <p:ph idx="1"/>
          </p:nvPr>
        </p:nvSpPr>
        <p:spPr>
          <a:xfrm>
            <a:off x="1484653" y="1976148"/>
            <a:ext cx="6174695" cy="1880761"/>
          </a:xfrm>
        </p:spPr>
        <p:txBody>
          <a:bodyPr>
            <a:normAutofit lnSpcReduction="10000"/>
          </a:bodyPr>
          <a:lstStyle/>
          <a:p>
            <a:pPr marL="0" indent="0" algn="ctr">
              <a:spcAft>
                <a:spcPts val="450"/>
              </a:spcAft>
              <a:buNone/>
            </a:pPr>
            <a:r>
              <a:rPr lang="de-DE" b="1" dirty="0" smtClean="0">
                <a:solidFill>
                  <a:schemeClr val="accent2">
                    <a:lumMod val="75000"/>
                  </a:schemeClr>
                </a:solidFill>
              </a:rPr>
              <a:t>Wünschenswerte Speisen attraktiver wirken lassen</a:t>
            </a:r>
          </a:p>
          <a:p>
            <a:pPr marL="0" indent="0">
              <a:spcBef>
                <a:spcPts val="0"/>
              </a:spcBef>
              <a:spcAft>
                <a:spcPts val="450"/>
              </a:spcAft>
              <a:buNone/>
            </a:pPr>
            <a:endParaRPr lang="de-DE" sz="750" dirty="0">
              <a:solidFill>
                <a:schemeClr val="tx1">
                  <a:lumMod val="85000"/>
                  <a:lumOff val="15000"/>
                </a:schemeClr>
              </a:solidFill>
            </a:endParaRPr>
          </a:p>
          <a:p>
            <a:pPr marL="0" indent="0">
              <a:spcBef>
                <a:spcPts val="0"/>
              </a:spcBef>
              <a:spcAft>
                <a:spcPts val="450"/>
              </a:spcAft>
              <a:buNone/>
            </a:pPr>
            <a:r>
              <a:rPr lang="de-DE" sz="1650" dirty="0">
                <a:solidFill>
                  <a:schemeClr val="accent2">
                    <a:lumMod val="75000"/>
                  </a:schemeClr>
                </a:solidFill>
              </a:rPr>
              <a:t>Beispiele:</a:t>
            </a:r>
            <a:endParaRPr lang="de-DE" sz="1650" dirty="0">
              <a:solidFill>
                <a:schemeClr val="accent2">
                  <a:lumMod val="75000"/>
                </a:schemeClr>
              </a:solidFill>
            </a:endParaRPr>
          </a:p>
          <a:p>
            <a:pPr marL="252450" indent="-252450">
              <a:spcBef>
                <a:spcPts val="0"/>
              </a:spcBef>
              <a:spcAft>
                <a:spcPts val="450"/>
              </a:spcAft>
            </a:pPr>
            <a:r>
              <a:rPr lang="de-DE" sz="1650" dirty="0">
                <a:solidFill>
                  <a:schemeClr val="tx1">
                    <a:lumMod val="85000"/>
                    <a:lumOff val="15000"/>
                  </a:schemeClr>
                </a:solidFill>
              </a:rPr>
              <a:t>Bezeichnung: „Bunter Salatteller“ statt „Salat“</a:t>
            </a:r>
          </a:p>
          <a:p>
            <a:pPr marL="252450" indent="-252450">
              <a:spcBef>
                <a:spcPts val="0"/>
              </a:spcBef>
              <a:spcAft>
                <a:spcPts val="450"/>
              </a:spcAft>
            </a:pPr>
            <a:r>
              <a:rPr lang="de-DE" sz="1650" dirty="0">
                <a:solidFill>
                  <a:schemeClr val="tx1">
                    <a:lumMod val="85000"/>
                    <a:lumOff val="15000"/>
                  </a:schemeClr>
                </a:solidFill>
              </a:rPr>
              <a:t>schöneres Geschirr, bunte/“coole“ Servietten</a:t>
            </a:r>
          </a:p>
          <a:p>
            <a:pPr marL="252450" indent="-252450">
              <a:spcBef>
                <a:spcPts val="0"/>
              </a:spcBef>
              <a:spcAft>
                <a:spcPts val="450"/>
              </a:spcAft>
            </a:pPr>
            <a:r>
              <a:rPr lang="de-DE" sz="1650" dirty="0">
                <a:solidFill>
                  <a:schemeClr val="tx1">
                    <a:lumMod val="85000"/>
                    <a:lumOff val="15000"/>
                  </a:schemeClr>
                </a:solidFill>
              </a:rPr>
              <a:t>Salatbuffet besonders ästhetisch</a:t>
            </a:r>
          </a:p>
          <a:p>
            <a:pPr marL="252450" indent="-252450">
              <a:spcBef>
                <a:spcPts val="0"/>
              </a:spcBef>
              <a:spcAft>
                <a:spcPts val="450"/>
              </a:spcAft>
            </a:pPr>
            <a:r>
              <a:rPr lang="de-DE" sz="1650" dirty="0">
                <a:solidFill>
                  <a:schemeClr val="tx1">
                    <a:lumMod val="85000"/>
                    <a:lumOff val="15000"/>
                  </a:schemeClr>
                </a:solidFill>
              </a:rPr>
              <a:t>w</a:t>
            </a:r>
            <a:r>
              <a:rPr lang="de-DE" sz="1650" dirty="0">
                <a:solidFill>
                  <a:schemeClr val="tx1">
                    <a:lumMod val="85000"/>
                    <a:lumOff val="15000"/>
                  </a:schemeClr>
                </a:solidFill>
              </a:rPr>
              <a:t>ünschenswerte Speisen auf farbigem Tablett</a:t>
            </a:r>
          </a:p>
        </p:txBody>
      </p:sp>
      <p:pic>
        <p:nvPicPr>
          <p:cNvPr id="7" name="Bild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9938" y="4250591"/>
            <a:ext cx="2310890" cy="15424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feld 7"/>
          <p:cNvSpPr txBox="1"/>
          <p:nvPr/>
        </p:nvSpPr>
        <p:spPr>
          <a:xfrm>
            <a:off x="2652086" y="5793002"/>
            <a:ext cx="1401324" cy="230832"/>
          </a:xfrm>
          <a:prstGeom prst="rect">
            <a:avLst/>
          </a:prstGeom>
          <a:noFill/>
        </p:spPr>
        <p:txBody>
          <a:bodyPr wrap="square" rtlCol="0">
            <a:spAutoFit/>
          </a:bodyPr>
          <a:lstStyle/>
          <a:p>
            <a:pPr defTabSz="685800" fontAlgn="auto">
              <a:spcBef>
                <a:spcPts val="0"/>
              </a:spcBef>
              <a:spcAft>
                <a:spcPts val="0"/>
              </a:spcAft>
            </a:pPr>
            <a:r>
              <a:rPr lang="de-DE" sz="900" dirty="0" err="1">
                <a:solidFill>
                  <a:prstClr val="black">
                    <a:lumMod val="85000"/>
                    <a:lumOff val="15000"/>
                  </a:prstClr>
                </a:solidFill>
                <a:latin typeface="Calibri" panose="020F0502020204030204"/>
                <a:cs typeface="+mn-cs"/>
              </a:rPr>
              <a:t>Fotolia</a:t>
            </a:r>
            <a:r>
              <a:rPr lang="de-DE" sz="900" dirty="0">
                <a:solidFill>
                  <a:prstClr val="black">
                    <a:lumMod val="85000"/>
                    <a:lumOff val="15000"/>
                  </a:prstClr>
                </a:solidFill>
                <a:latin typeface="Calibri" panose="020F0502020204030204"/>
                <a:cs typeface="+mn-cs"/>
              </a:rPr>
              <a:t>/</a:t>
            </a:r>
            <a:r>
              <a:rPr lang="de-DE" sz="900" dirty="0" err="1">
                <a:solidFill>
                  <a:prstClr val="black">
                    <a:lumMod val="85000"/>
                    <a:lumOff val="15000"/>
                  </a:prstClr>
                </a:solidFill>
                <a:latin typeface="Calibri" panose="020F0502020204030204"/>
                <a:cs typeface="+mn-cs"/>
              </a:rPr>
              <a:t>Aliaksei</a:t>
            </a:r>
            <a:r>
              <a:rPr lang="de-DE" sz="900" dirty="0">
                <a:solidFill>
                  <a:prstClr val="black">
                    <a:lumMod val="85000"/>
                    <a:lumOff val="15000"/>
                  </a:prstClr>
                </a:solidFill>
                <a:latin typeface="Calibri" panose="020F0502020204030204"/>
                <a:cs typeface="+mn-cs"/>
              </a:rPr>
              <a:t> </a:t>
            </a:r>
            <a:r>
              <a:rPr lang="de-DE" sz="900" dirty="0" err="1">
                <a:solidFill>
                  <a:prstClr val="black">
                    <a:lumMod val="85000"/>
                    <a:lumOff val="15000"/>
                  </a:prstClr>
                </a:solidFill>
                <a:latin typeface="Calibri" panose="020F0502020204030204"/>
                <a:cs typeface="+mn-cs"/>
              </a:rPr>
              <a:t>Smalenski</a:t>
            </a:r>
            <a:endParaRPr lang="de-DE" sz="900" dirty="0">
              <a:solidFill>
                <a:prstClr val="black">
                  <a:lumMod val="85000"/>
                  <a:lumOff val="15000"/>
                </a:prstClr>
              </a:solidFill>
              <a:latin typeface="Calibri" panose="020F0502020204030204"/>
              <a:cs typeface="+mn-cs"/>
            </a:endParaRPr>
          </a:p>
        </p:txBody>
      </p:sp>
      <p:pic>
        <p:nvPicPr>
          <p:cNvPr id="9" name="Bild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5912" y="4250592"/>
            <a:ext cx="2298721" cy="1534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feld 9"/>
          <p:cNvSpPr txBox="1"/>
          <p:nvPr/>
        </p:nvSpPr>
        <p:spPr>
          <a:xfrm>
            <a:off x="332080" y="5793001"/>
            <a:ext cx="1661032" cy="230832"/>
          </a:xfrm>
          <a:prstGeom prst="rect">
            <a:avLst/>
          </a:prstGeom>
          <a:noFill/>
        </p:spPr>
        <p:txBody>
          <a:bodyPr wrap="none" rtlCol="0">
            <a:spAutoFit/>
          </a:bodyPr>
          <a:lstStyle/>
          <a:p>
            <a:pPr defTabSz="685800" fontAlgn="auto">
              <a:spcBef>
                <a:spcPts val="0"/>
              </a:spcBef>
              <a:spcAft>
                <a:spcPts val="0"/>
              </a:spcAft>
            </a:pPr>
            <a:r>
              <a:rPr lang="de-DE" sz="900" dirty="0" err="1">
                <a:solidFill>
                  <a:prstClr val="black">
                    <a:lumMod val="85000"/>
                    <a:lumOff val="15000"/>
                  </a:prstClr>
                </a:solidFill>
                <a:latin typeface="Calibri" panose="020F0502020204030204"/>
                <a:cs typeface="+mn-cs"/>
              </a:rPr>
              <a:t>Fotolia</a:t>
            </a:r>
            <a:r>
              <a:rPr lang="de-DE" sz="900" dirty="0">
                <a:solidFill>
                  <a:prstClr val="black">
                    <a:lumMod val="85000"/>
                    <a:lumOff val="15000"/>
                  </a:prstClr>
                </a:solidFill>
                <a:latin typeface="Calibri" panose="020F0502020204030204"/>
                <a:cs typeface="+mn-cs"/>
              </a:rPr>
              <a:t>/</a:t>
            </a:r>
            <a:r>
              <a:rPr lang="de-DE" sz="900" dirty="0" err="1">
                <a:solidFill>
                  <a:prstClr val="black">
                    <a:lumMod val="85000"/>
                    <a:lumOff val="15000"/>
                  </a:prstClr>
                </a:solidFill>
                <a:latin typeface="Calibri" panose="020F0502020204030204"/>
                <a:cs typeface="+mn-cs"/>
              </a:rPr>
              <a:t>WavebreakMediaMicro</a:t>
            </a:r>
            <a:endParaRPr lang="de-DE" sz="900" dirty="0">
              <a:solidFill>
                <a:prstClr val="black">
                  <a:lumMod val="85000"/>
                  <a:lumOff val="15000"/>
                </a:prstClr>
              </a:solidFill>
              <a:latin typeface="Calibri" panose="020F0502020204030204"/>
              <a:cs typeface="+mn-cs"/>
            </a:endParaRPr>
          </a:p>
        </p:txBody>
      </p:sp>
      <p:pic>
        <p:nvPicPr>
          <p:cNvPr id="11" name="Bild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741" y="971000"/>
            <a:ext cx="1073819" cy="266709"/>
          </a:xfrm>
          <a:prstGeom prst="rect">
            <a:avLst/>
          </a:prstGeom>
        </p:spPr>
      </p:pic>
      <p:pic>
        <p:nvPicPr>
          <p:cNvPr id="6" name="Bild 5"/>
          <p:cNvPicPr>
            <a:picLocks noChangeAspect="1"/>
          </p:cNvPicPr>
          <p:nvPr/>
        </p:nvPicPr>
        <p:blipFill rotWithShape="1">
          <a:blip r:embed="rId6" cstate="screen">
            <a:extLst>
              <a:ext uri="{BEBA8EAE-BF5A-486C-A8C5-ECC9F3942E4B}">
                <a14:imgProps xmlns:a14="http://schemas.microsoft.com/office/drawing/2010/main">
                  <a14:imgLayer r:embed="rId7">
                    <a14:imgEffect>
                      <a14:sharpenSoften amount="50000"/>
                    </a14:imgEffect>
                    <a14:imgEffect>
                      <a14:brightnessContrast bright="20000"/>
                    </a14:imgEffect>
                  </a14:imgLayer>
                </a14:imgProps>
              </a:ext>
              <a:ext uri="{28A0092B-C50C-407E-A947-70E740481C1C}">
                <a14:useLocalDpi xmlns:a14="http://schemas.microsoft.com/office/drawing/2010/main"/>
              </a:ext>
            </a:extLst>
          </a:blip>
          <a:srcRect l="17286" t="5849" r="1520" b="6149"/>
          <a:stretch/>
        </p:blipFill>
        <p:spPr>
          <a:xfrm>
            <a:off x="5193851" y="4250592"/>
            <a:ext cx="3790965" cy="1526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feld 11"/>
          <p:cNvSpPr txBox="1"/>
          <p:nvPr/>
        </p:nvSpPr>
        <p:spPr>
          <a:xfrm>
            <a:off x="5982940" y="5793001"/>
            <a:ext cx="2850746" cy="230832"/>
          </a:xfrm>
          <a:prstGeom prst="rect">
            <a:avLst/>
          </a:prstGeom>
          <a:noFill/>
        </p:spPr>
        <p:txBody>
          <a:bodyPr wrap="square" rtlCol="0">
            <a:spAutoFit/>
          </a:bodyPr>
          <a:lstStyle/>
          <a:p>
            <a:pPr defTabSz="685800" fontAlgn="auto">
              <a:spcBef>
                <a:spcPts val="0"/>
              </a:spcBef>
              <a:spcAft>
                <a:spcPts val="0"/>
              </a:spcAft>
            </a:pPr>
            <a:r>
              <a:rPr lang="de-DE" sz="900" dirty="0">
                <a:solidFill>
                  <a:prstClr val="black">
                    <a:lumMod val="85000"/>
                    <a:lumOff val="15000"/>
                  </a:prstClr>
                </a:solidFill>
                <a:latin typeface="Calibri" panose="020F0502020204030204"/>
                <a:cs typeface="+mn-cs"/>
              </a:rPr>
              <a:t>Modellprojekt Smarter </a:t>
            </a:r>
            <a:r>
              <a:rPr lang="de-DE" sz="900" dirty="0" err="1">
                <a:solidFill>
                  <a:prstClr val="black">
                    <a:lumMod val="85000"/>
                    <a:lumOff val="15000"/>
                  </a:prstClr>
                </a:solidFill>
                <a:latin typeface="Calibri" panose="020F0502020204030204"/>
                <a:cs typeface="+mn-cs"/>
              </a:rPr>
              <a:t>Lunchrooms</a:t>
            </a:r>
            <a:r>
              <a:rPr lang="de-DE" sz="900" dirty="0">
                <a:solidFill>
                  <a:prstClr val="black">
                    <a:lumMod val="85000"/>
                    <a:lumOff val="15000"/>
                  </a:prstClr>
                </a:solidFill>
                <a:latin typeface="Calibri" panose="020F0502020204030204"/>
                <a:cs typeface="+mn-cs"/>
              </a:rPr>
              <a:t> </a:t>
            </a:r>
            <a:r>
              <a:rPr lang="de-DE" sz="900" dirty="0" err="1">
                <a:solidFill>
                  <a:prstClr val="black">
                    <a:lumMod val="85000"/>
                    <a:lumOff val="15000"/>
                  </a:prstClr>
                </a:solidFill>
                <a:latin typeface="Calibri" panose="020F0502020204030204"/>
                <a:cs typeface="+mn-cs"/>
              </a:rPr>
              <a:t>www.kern.bayern.de</a:t>
            </a:r>
            <a:endParaRPr lang="de-DE" sz="900" dirty="0">
              <a:solidFill>
                <a:prstClr val="black">
                  <a:lumMod val="85000"/>
                  <a:lumOff val="15000"/>
                </a:prstClr>
              </a:solidFill>
              <a:latin typeface="Calibri" panose="020F0502020204030204"/>
              <a:cs typeface="+mn-cs"/>
            </a:endParaRPr>
          </a:p>
        </p:txBody>
      </p:sp>
    </p:spTree>
    <p:extLst>
      <p:ext uri="{BB962C8B-B14F-4D97-AF65-F5344CB8AC3E}">
        <p14:creationId xmlns:p14="http://schemas.microsoft.com/office/powerpoint/2010/main" val="124956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childTnLst>
                                </p:cTn>
                              </p:par>
                              <p:par>
                                <p:cTn id="36" presetID="1"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89205"/>
            <a:ext cx="9144000" cy="593260"/>
          </a:xfrm>
        </p:spPr>
        <p:txBody>
          <a:bodyPr/>
          <a:lstStyle/>
          <a:p>
            <a:pPr algn="ctr"/>
            <a:r>
              <a:rPr lang="de-DE" dirty="0" smtClean="0"/>
              <a:t>Maßnahmentyp: Kennzeichnung</a:t>
            </a:r>
            <a:endParaRPr lang="de-DE" dirty="0"/>
          </a:p>
        </p:txBody>
      </p:sp>
      <p:sp>
        <p:nvSpPr>
          <p:cNvPr id="3" name="Inhaltsplatzhalter 2"/>
          <p:cNvSpPr>
            <a:spLocks noGrp="1"/>
          </p:cNvSpPr>
          <p:nvPr>
            <p:ph idx="1"/>
          </p:nvPr>
        </p:nvSpPr>
        <p:spPr>
          <a:xfrm>
            <a:off x="1746974" y="1834458"/>
            <a:ext cx="5474541" cy="3257908"/>
          </a:xfrm>
        </p:spPr>
        <p:txBody>
          <a:bodyPr>
            <a:normAutofit/>
          </a:bodyPr>
          <a:lstStyle/>
          <a:p>
            <a:pPr marL="0" indent="0" algn="ctr">
              <a:spcBef>
                <a:spcPts val="0"/>
              </a:spcBef>
              <a:buNone/>
            </a:pPr>
            <a:r>
              <a:rPr lang="de-DE" b="1" dirty="0" smtClean="0">
                <a:solidFill>
                  <a:schemeClr val="accent2">
                    <a:lumMod val="75000"/>
                  </a:schemeClr>
                </a:solidFill>
              </a:rPr>
              <a:t>Unterstützende Informationen zu Produkt</a:t>
            </a:r>
            <a:endParaRPr lang="de-DE" sz="825" dirty="0">
              <a:solidFill>
                <a:schemeClr val="tx1">
                  <a:lumMod val="85000"/>
                  <a:lumOff val="15000"/>
                </a:schemeClr>
              </a:solidFill>
            </a:endParaRPr>
          </a:p>
          <a:p>
            <a:pPr marL="0" indent="0">
              <a:spcBef>
                <a:spcPts val="0"/>
              </a:spcBef>
              <a:buNone/>
            </a:pPr>
            <a:endParaRPr lang="de-DE" sz="825" dirty="0">
              <a:solidFill>
                <a:schemeClr val="tx1">
                  <a:lumMod val="85000"/>
                  <a:lumOff val="15000"/>
                </a:schemeClr>
              </a:solidFill>
            </a:endParaRPr>
          </a:p>
          <a:p>
            <a:pPr marL="0" indent="0">
              <a:spcBef>
                <a:spcPts val="0"/>
              </a:spcBef>
              <a:spcAft>
                <a:spcPts val="450"/>
              </a:spcAft>
              <a:buNone/>
            </a:pPr>
            <a:r>
              <a:rPr lang="de-DE" sz="1650" dirty="0">
                <a:solidFill>
                  <a:schemeClr val="accent2">
                    <a:lumMod val="75000"/>
                  </a:schemeClr>
                </a:solidFill>
              </a:rPr>
              <a:t>Beispiele:</a:t>
            </a:r>
          </a:p>
          <a:p>
            <a:pPr>
              <a:spcBef>
                <a:spcPts val="0"/>
              </a:spcBef>
              <a:spcAft>
                <a:spcPts val="450"/>
              </a:spcAft>
            </a:pPr>
            <a:r>
              <a:rPr lang="de-DE" sz="1650" dirty="0">
                <a:solidFill>
                  <a:schemeClr val="tx1">
                    <a:lumMod val="85000"/>
                    <a:lumOff val="15000"/>
                  </a:schemeClr>
                </a:solidFill>
              </a:rPr>
              <a:t>f</a:t>
            </a:r>
            <a:r>
              <a:rPr lang="de-DE" sz="1650" dirty="0">
                <a:solidFill>
                  <a:schemeClr val="tx1">
                    <a:lumMod val="85000"/>
                    <a:lumOff val="15000"/>
                  </a:schemeClr>
                </a:solidFill>
              </a:rPr>
              <a:t>ärbige Sticker, Smileys auf wünschenswerter Variante</a:t>
            </a:r>
          </a:p>
          <a:p>
            <a:pPr>
              <a:spcBef>
                <a:spcPts val="0"/>
              </a:spcBef>
              <a:spcAft>
                <a:spcPts val="450"/>
              </a:spcAft>
            </a:pPr>
            <a:r>
              <a:rPr lang="de-DE" sz="1650" dirty="0">
                <a:solidFill>
                  <a:schemeClr val="tx1">
                    <a:lumMod val="85000"/>
                    <a:lumOff val="15000"/>
                  </a:schemeClr>
                </a:solidFill>
              </a:rPr>
              <a:t>g</a:t>
            </a:r>
            <a:r>
              <a:rPr lang="de-DE" sz="1650" dirty="0">
                <a:solidFill>
                  <a:schemeClr val="tx1">
                    <a:lumMod val="85000"/>
                    <a:lumOff val="15000"/>
                  </a:schemeClr>
                </a:solidFill>
              </a:rPr>
              <a:t>esundheitsbezogene Kennzeichnung im Regal</a:t>
            </a:r>
          </a:p>
          <a:p>
            <a:pPr>
              <a:spcBef>
                <a:spcPts val="0"/>
              </a:spcBef>
              <a:spcAft>
                <a:spcPts val="450"/>
              </a:spcAft>
            </a:pPr>
            <a:r>
              <a:rPr lang="de-DE" sz="1650" dirty="0">
                <a:solidFill>
                  <a:schemeClr val="tx1">
                    <a:lumMod val="85000"/>
                    <a:lumOff val="15000"/>
                  </a:schemeClr>
                </a:solidFill>
              </a:rPr>
              <a:t>Deckenhänger </a:t>
            </a:r>
          </a:p>
          <a:p>
            <a:pPr>
              <a:spcBef>
                <a:spcPts val="0"/>
              </a:spcBef>
              <a:spcAft>
                <a:spcPts val="450"/>
              </a:spcAft>
            </a:pPr>
            <a:r>
              <a:rPr lang="de-DE" sz="1650" dirty="0">
                <a:solidFill>
                  <a:schemeClr val="tx1">
                    <a:lumMod val="85000"/>
                    <a:lumOff val="15000"/>
                  </a:schemeClr>
                </a:solidFill>
              </a:rPr>
              <a:t>wünschenswerte Speisen am Anfang und/oder Ende der </a:t>
            </a:r>
            <a:r>
              <a:rPr lang="de-DE" sz="1650" dirty="0">
                <a:solidFill>
                  <a:schemeClr val="tx1">
                    <a:lumMod val="85000"/>
                    <a:lumOff val="15000"/>
                  </a:schemeClr>
                </a:solidFill>
              </a:rPr>
              <a:t>Speisekarte</a:t>
            </a:r>
          </a:p>
          <a:p>
            <a:pPr>
              <a:spcBef>
                <a:spcPts val="0"/>
              </a:spcBef>
              <a:spcAft>
                <a:spcPts val="450"/>
              </a:spcAft>
            </a:pPr>
            <a:r>
              <a:rPr lang="de-DE" sz="1650" dirty="0">
                <a:solidFill>
                  <a:schemeClr val="tx1">
                    <a:lumMod val="85000"/>
                    <a:lumOff val="15000"/>
                  </a:schemeClr>
                </a:solidFill>
              </a:rPr>
              <a:t>a</a:t>
            </a:r>
            <a:r>
              <a:rPr lang="de-DE" sz="1650" dirty="0">
                <a:solidFill>
                  <a:schemeClr val="tx1">
                    <a:lumMod val="85000"/>
                    <a:lumOff val="15000"/>
                  </a:schemeClr>
                </a:solidFill>
              </a:rPr>
              <a:t>m Boden aufgeklebte Wassertropfen, die zur Trinkwasserstation hinführen</a:t>
            </a:r>
          </a:p>
          <a:p>
            <a:pPr>
              <a:spcAft>
                <a:spcPts val="450"/>
              </a:spcAft>
            </a:pPr>
            <a:endParaRPr lang="de-DE" sz="1650" dirty="0">
              <a:solidFill>
                <a:schemeClr val="tx1">
                  <a:lumMod val="85000"/>
                  <a:lumOff val="15000"/>
                </a:schemeClr>
              </a:solidFill>
            </a:endParaRPr>
          </a:p>
        </p:txBody>
      </p:sp>
      <p:pic>
        <p:nvPicPr>
          <p:cNvPr id="6" name="Bild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54403" y="3803386"/>
            <a:ext cx="2489597" cy="2197364"/>
          </a:xfrm>
          <a:prstGeom prst="rect">
            <a:avLst/>
          </a:prstGeom>
        </p:spPr>
      </p:pic>
      <p:sp>
        <p:nvSpPr>
          <p:cNvPr id="7" name="Textfeld 6"/>
          <p:cNvSpPr txBox="1"/>
          <p:nvPr/>
        </p:nvSpPr>
        <p:spPr>
          <a:xfrm>
            <a:off x="6757278" y="4848229"/>
            <a:ext cx="2270422" cy="1038746"/>
          </a:xfrm>
          <a:prstGeom prst="rect">
            <a:avLst/>
          </a:prstGeom>
          <a:solidFill>
            <a:schemeClr val="accent2"/>
          </a:solidFill>
        </p:spPr>
        <p:txBody>
          <a:bodyPr wrap="square" rtlCol="0">
            <a:spAutoFit/>
          </a:bodyPr>
          <a:lstStyle/>
          <a:p>
            <a:pPr algn="ctr" defTabSz="685800" fontAlgn="auto">
              <a:spcBef>
                <a:spcPts val="0"/>
              </a:spcBef>
              <a:spcAft>
                <a:spcPts val="0"/>
              </a:spcAft>
            </a:pPr>
            <a:endParaRPr lang="de-DE" sz="750" b="1" dirty="0">
              <a:solidFill>
                <a:prstClr val="white"/>
              </a:solidFill>
              <a:latin typeface="Chalkduster" charset="0"/>
              <a:ea typeface="Chalkduster" charset="0"/>
              <a:cs typeface="Chalkduster" charset="0"/>
            </a:endParaRPr>
          </a:p>
          <a:p>
            <a:pPr algn="ctr" defTabSz="685800" fontAlgn="auto">
              <a:spcBef>
                <a:spcPts val="0"/>
              </a:spcBef>
              <a:spcAft>
                <a:spcPts val="0"/>
              </a:spcAft>
            </a:pPr>
            <a:r>
              <a:rPr lang="de-DE" sz="1950" b="1" dirty="0">
                <a:solidFill>
                  <a:prstClr val="white"/>
                </a:solidFill>
                <a:latin typeface="Chalkduster" charset="0"/>
                <a:ea typeface="Chalkduster" charset="0"/>
                <a:cs typeface="Chalkduster" charset="0"/>
              </a:rPr>
              <a:t>Letzte Chance</a:t>
            </a:r>
          </a:p>
          <a:p>
            <a:pPr algn="ctr" defTabSz="685800" fontAlgn="auto">
              <a:spcBef>
                <a:spcPts val="0"/>
              </a:spcBef>
              <a:spcAft>
                <a:spcPts val="0"/>
              </a:spcAft>
            </a:pPr>
            <a:r>
              <a:rPr lang="de-DE" sz="1950" b="1" dirty="0">
                <a:solidFill>
                  <a:prstClr val="white"/>
                </a:solidFill>
                <a:latin typeface="Chalkduster" charset="0"/>
                <a:ea typeface="Chalkduster" charset="0"/>
                <a:cs typeface="Chalkduster" charset="0"/>
              </a:rPr>
              <a:t>auf Obst!</a:t>
            </a:r>
            <a:endParaRPr lang="de-DE" sz="1950" b="1" dirty="0">
              <a:solidFill>
                <a:prstClr val="black"/>
              </a:solidFill>
              <a:latin typeface="Chalkduster" charset="0"/>
              <a:ea typeface="Chalkduster" charset="0"/>
              <a:cs typeface="Chalkduster" charset="0"/>
            </a:endParaRPr>
          </a:p>
          <a:p>
            <a:pPr algn="ctr" defTabSz="685800" fontAlgn="auto">
              <a:spcBef>
                <a:spcPts val="0"/>
              </a:spcBef>
              <a:spcAft>
                <a:spcPts val="0"/>
              </a:spcAft>
            </a:pPr>
            <a:endParaRPr lang="de-DE" sz="750" b="1" dirty="0">
              <a:solidFill>
                <a:prstClr val="white"/>
              </a:solidFill>
              <a:latin typeface="Chalkduster" charset="0"/>
              <a:ea typeface="Chalkduster" charset="0"/>
              <a:cs typeface="Chalkduster" charset="0"/>
            </a:endParaRPr>
          </a:p>
          <a:p>
            <a:pPr algn="ctr" defTabSz="685800" fontAlgn="auto">
              <a:spcBef>
                <a:spcPts val="0"/>
              </a:spcBef>
              <a:spcAft>
                <a:spcPts val="0"/>
              </a:spcAft>
            </a:pPr>
            <a:endParaRPr lang="de-DE" sz="750" b="1" dirty="0">
              <a:solidFill>
                <a:prstClr val="white"/>
              </a:solidFill>
              <a:latin typeface="Chalkduster" charset="0"/>
              <a:ea typeface="Chalkduster" charset="0"/>
              <a:cs typeface="Chalkduster" charset="0"/>
            </a:endParaRPr>
          </a:p>
        </p:txBody>
      </p:sp>
      <p:sp>
        <p:nvSpPr>
          <p:cNvPr id="8" name="Pfeil nach unten 7"/>
          <p:cNvSpPr/>
          <p:nvPr/>
        </p:nvSpPr>
        <p:spPr>
          <a:xfrm>
            <a:off x="8548833" y="5365624"/>
            <a:ext cx="409430" cy="410099"/>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a:solidFill>
                <a:prstClr val="white"/>
              </a:solidFill>
              <a:latin typeface="Calibri" panose="020F0502020204030204"/>
            </a:endParaRPr>
          </a:p>
        </p:txBody>
      </p:sp>
      <p:pic>
        <p:nvPicPr>
          <p:cNvPr id="9" name="Bild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41" y="971000"/>
            <a:ext cx="1073819" cy="266709"/>
          </a:xfrm>
          <a:prstGeom prst="rect">
            <a:avLst/>
          </a:prstGeom>
        </p:spPr>
      </p:pic>
      <p:pic>
        <p:nvPicPr>
          <p:cNvPr id="4" name="Bild 3"/>
          <p:cNvPicPr>
            <a:picLocks noChangeAspect="1"/>
          </p:cNvPicPr>
          <p:nvPr/>
        </p:nvPicPr>
        <p:blipFill>
          <a:blip r:embed="rId5"/>
          <a:stretch>
            <a:fillRect/>
          </a:stretch>
        </p:blipFill>
        <p:spPr>
          <a:xfrm>
            <a:off x="7343110" y="1742398"/>
            <a:ext cx="1684590" cy="1336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feld 9"/>
          <p:cNvSpPr txBox="1"/>
          <p:nvPr/>
        </p:nvSpPr>
        <p:spPr>
          <a:xfrm>
            <a:off x="7221515" y="3094778"/>
            <a:ext cx="1927780" cy="369332"/>
          </a:xfrm>
          <a:prstGeom prst="rect">
            <a:avLst/>
          </a:prstGeom>
          <a:noFill/>
        </p:spPr>
        <p:txBody>
          <a:bodyPr wrap="square" rtlCol="0">
            <a:spAutoFit/>
          </a:bodyPr>
          <a:lstStyle/>
          <a:p>
            <a:pPr defTabSz="685800" fontAlgn="auto">
              <a:spcBef>
                <a:spcPts val="0"/>
              </a:spcBef>
              <a:spcAft>
                <a:spcPts val="0"/>
              </a:spcAft>
            </a:pPr>
            <a:r>
              <a:rPr lang="de-DE" sz="900" dirty="0">
                <a:solidFill>
                  <a:prstClr val="black">
                    <a:lumMod val="85000"/>
                    <a:lumOff val="15000"/>
                  </a:prstClr>
                </a:solidFill>
                <a:latin typeface="Calibri" panose="020F0502020204030204"/>
                <a:cs typeface="+mn-cs"/>
              </a:rPr>
              <a:t>Modellprojekt Smarter </a:t>
            </a:r>
            <a:r>
              <a:rPr lang="de-DE" sz="900" dirty="0" err="1">
                <a:solidFill>
                  <a:prstClr val="black">
                    <a:lumMod val="85000"/>
                    <a:lumOff val="15000"/>
                  </a:prstClr>
                </a:solidFill>
                <a:latin typeface="Calibri" panose="020F0502020204030204"/>
                <a:cs typeface="+mn-cs"/>
              </a:rPr>
              <a:t>Lunchrooms</a:t>
            </a:r>
            <a:r>
              <a:rPr lang="de-DE" sz="900" dirty="0">
                <a:solidFill>
                  <a:prstClr val="black">
                    <a:lumMod val="85000"/>
                    <a:lumOff val="15000"/>
                  </a:prstClr>
                </a:solidFill>
                <a:latin typeface="Calibri" panose="020F0502020204030204"/>
                <a:cs typeface="+mn-cs"/>
              </a:rPr>
              <a:t> </a:t>
            </a:r>
            <a:r>
              <a:rPr lang="de-DE" sz="900" dirty="0" err="1">
                <a:solidFill>
                  <a:prstClr val="black">
                    <a:lumMod val="85000"/>
                    <a:lumOff val="15000"/>
                  </a:prstClr>
                </a:solidFill>
                <a:latin typeface="Calibri" panose="020F0502020204030204"/>
                <a:cs typeface="+mn-cs"/>
              </a:rPr>
              <a:t>www.kern.bayern.de</a:t>
            </a:r>
            <a:endParaRPr lang="de-DE" sz="900" dirty="0">
              <a:solidFill>
                <a:prstClr val="black">
                  <a:lumMod val="85000"/>
                  <a:lumOff val="15000"/>
                </a:prstClr>
              </a:solidFill>
              <a:latin typeface="Calibri" panose="020F0502020204030204"/>
              <a:cs typeface="+mn-cs"/>
            </a:endParaRPr>
          </a:p>
        </p:txBody>
      </p:sp>
      <p:pic>
        <p:nvPicPr>
          <p:cNvPr id="5" name="Bild 4"/>
          <p:cNvPicPr>
            <a:picLocks noChangeAspect="1"/>
          </p:cNvPicPr>
          <p:nvPr/>
        </p:nvPicPr>
        <p:blipFill rotWithShape="1">
          <a:blip r:embed="rId6" cstate="screen">
            <a:extLst>
              <a:ext uri="{BEBA8EAE-BF5A-486C-A8C5-ECC9F3942E4B}">
                <a14:imgProps xmlns:a14="http://schemas.microsoft.com/office/drawing/2010/main">
                  <a14:imgLayer r:embed="rId7">
                    <a14:imgEffect>
                      <a14:sharpenSoften amount="50000"/>
                    </a14:imgEffect>
                    <a14:imgEffect>
                      <a14:brightnessContrast bright="20000"/>
                    </a14:imgEffect>
                  </a14:imgLayer>
                </a14:imgProps>
              </a:ext>
              <a:ext uri="{28A0092B-C50C-407E-A947-70E740481C1C}">
                <a14:useLocalDpi xmlns:a14="http://schemas.microsoft.com/office/drawing/2010/main"/>
              </a:ext>
            </a:extLst>
          </a:blip>
          <a:srcRect r="29775"/>
          <a:stretch/>
        </p:blipFill>
        <p:spPr>
          <a:xfrm>
            <a:off x="101005" y="3803386"/>
            <a:ext cx="1543094" cy="1827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feld 10"/>
          <p:cNvSpPr txBox="1"/>
          <p:nvPr/>
        </p:nvSpPr>
        <p:spPr>
          <a:xfrm>
            <a:off x="12313" y="5649714"/>
            <a:ext cx="1836039" cy="323165"/>
          </a:xfrm>
          <a:prstGeom prst="rect">
            <a:avLst/>
          </a:prstGeom>
          <a:noFill/>
        </p:spPr>
        <p:txBody>
          <a:bodyPr wrap="square" rtlCol="0">
            <a:spAutoFit/>
          </a:bodyPr>
          <a:lstStyle/>
          <a:p>
            <a:pPr defTabSz="685800" fontAlgn="auto">
              <a:spcBef>
                <a:spcPts val="0"/>
              </a:spcBef>
              <a:spcAft>
                <a:spcPts val="0"/>
              </a:spcAft>
            </a:pPr>
            <a:r>
              <a:rPr lang="de-DE" sz="750" dirty="0">
                <a:solidFill>
                  <a:prstClr val="black">
                    <a:lumMod val="85000"/>
                    <a:lumOff val="15000"/>
                  </a:prstClr>
                </a:solidFill>
                <a:latin typeface="Calibri" panose="020F0502020204030204"/>
                <a:cs typeface="+mn-cs"/>
              </a:rPr>
              <a:t>Modellprojekt Smarter </a:t>
            </a:r>
            <a:r>
              <a:rPr lang="de-DE" sz="750" dirty="0" err="1">
                <a:solidFill>
                  <a:prstClr val="black">
                    <a:lumMod val="85000"/>
                    <a:lumOff val="15000"/>
                  </a:prstClr>
                </a:solidFill>
                <a:latin typeface="Calibri" panose="020F0502020204030204"/>
                <a:cs typeface="+mn-cs"/>
              </a:rPr>
              <a:t>Lunchrooms</a:t>
            </a:r>
            <a:r>
              <a:rPr lang="de-DE" sz="750" dirty="0">
                <a:solidFill>
                  <a:prstClr val="black">
                    <a:lumMod val="85000"/>
                    <a:lumOff val="15000"/>
                  </a:prstClr>
                </a:solidFill>
                <a:latin typeface="Calibri" panose="020F0502020204030204"/>
                <a:cs typeface="+mn-cs"/>
              </a:rPr>
              <a:t> </a:t>
            </a:r>
            <a:r>
              <a:rPr lang="de-DE" sz="750" dirty="0" err="1">
                <a:solidFill>
                  <a:prstClr val="black">
                    <a:lumMod val="85000"/>
                    <a:lumOff val="15000"/>
                  </a:prstClr>
                </a:solidFill>
                <a:latin typeface="Calibri" panose="020F0502020204030204"/>
                <a:cs typeface="+mn-cs"/>
              </a:rPr>
              <a:t>www.kern.bayern.de</a:t>
            </a:r>
            <a:endParaRPr lang="de-DE" sz="750" dirty="0">
              <a:solidFill>
                <a:prstClr val="black">
                  <a:lumMod val="85000"/>
                  <a:lumOff val="15000"/>
                </a:prstClr>
              </a:solidFill>
              <a:latin typeface="Calibri" panose="020F0502020204030204"/>
              <a:cs typeface="+mn-cs"/>
            </a:endParaRPr>
          </a:p>
        </p:txBody>
      </p:sp>
      <p:pic>
        <p:nvPicPr>
          <p:cNvPr id="12" name="Bild 1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6301" y="1834458"/>
            <a:ext cx="1399874" cy="13025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feld 12"/>
          <p:cNvSpPr txBox="1"/>
          <p:nvPr/>
        </p:nvSpPr>
        <p:spPr>
          <a:xfrm>
            <a:off x="12313" y="3137015"/>
            <a:ext cx="1927780" cy="323165"/>
          </a:xfrm>
          <a:prstGeom prst="rect">
            <a:avLst/>
          </a:prstGeom>
          <a:noFill/>
        </p:spPr>
        <p:txBody>
          <a:bodyPr wrap="square" rtlCol="0">
            <a:spAutoFit/>
          </a:bodyPr>
          <a:lstStyle/>
          <a:p>
            <a:pPr defTabSz="685800" fontAlgn="auto">
              <a:spcBef>
                <a:spcPts val="0"/>
              </a:spcBef>
              <a:spcAft>
                <a:spcPts val="0"/>
              </a:spcAft>
            </a:pPr>
            <a:r>
              <a:rPr lang="de-DE" sz="750" dirty="0">
                <a:solidFill>
                  <a:prstClr val="black">
                    <a:lumMod val="85000"/>
                    <a:lumOff val="15000"/>
                  </a:prstClr>
                </a:solidFill>
                <a:latin typeface="Calibri" panose="020F0502020204030204"/>
                <a:cs typeface="+mn-cs"/>
              </a:rPr>
              <a:t>Modellprojekt Smarter </a:t>
            </a:r>
            <a:r>
              <a:rPr lang="de-DE" sz="750" dirty="0" err="1">
                <a:solidFill>
                  <a:prstClr val="black">
                    <a:lumMod val="85000"/>
                    <a:lumOff val="15000"/>
                  </a:prstClr>
                </a:solidFill>
                <a:latin typeface="Calibri" panose="020F0502020204030204"/>
                <a:cs typeface="+mn-cs"/>
              </a:rPr>
              <a:t>Lunchrooms</a:t>
            </a:r>
            <a:r>
              <a:rPr lang="de-DE" sz="750" dirty="0">
                <a:solidFill>
                  <a:prstClr val="black">
                    <a:lumMod val="85000"/>
                    <a:lumOff val="15000"/>
                  </a:prstClr>
                </a:solidFill>
                <a:latin typeface="Calibri" panose="020F0502020204030204"/>
                <a:cs typeface="+mn-cs"/>
              </a:rPr>
              <a:t> </a:t>
            </a:r>
            <a:r>
              <a:rPr lang="de-DE" sz="750" dirty="0" err="1">
                <a:solidFill>
                  <a:prstClr val="black">
                    <a:lumMod val="85000"/>
                    <a:lumOff val="15000"/>
                  </a:prstClr>
                </a:solidFill>
                <a:latin typeface="Calibri" panose="020F0502020204030204"/>
                <a:cs typeface="+mn-cs"/>
              </a:rPr>
              <a:t>www.kern.bayern.de</a:t>
            </a:r>
            <a:endParaRPr lang="de-DE" sz="750" dirty="0">
              <a:solidFill>
                <a:prstClr val="black">
                  <a:lumMod val="85000"/>
                  <a:lumOff val="15000"/>
                </a:prstClr>
              </a:solidFill>
              <a:latin typeface="Calibri" panose="020F0502020204030204"/>
              <a:cs typeface="+mn-cs"/>
            </a:endParaRPr>
          </a:p>
        </p:txBody>
      </p:sp>
      <p:pic>
        <p:nvPicPr>
          <p:cNvPr id="14" name="Bild 13"/>
          <p:cNvPicPr>
            <a:picLocks noChangeAspect="1"/>
          </p:cNvPicPr>
          <p:nvPr/>
        </p:nvPicPr>
        <p:blipFill rotWithShape="1">
          <a:blip r:embed="rId9" cstate="screen">
            <a:extLst>
              <a:ext uri="{BEBA8EAE-BF5A-486C-A8C5-ECC9F3942E4B}">
                <a14:imgProps xmlns:a14="http://schemas.microsoft.com/office/drawing/2010/main">
                  <a14:imgLayer r:embed="rId10">
                    <a14:imgEffect>
                      <a14:sharpenSoften amount="50000"/>
                    </a14:imgEffect>
                    <a14:imgEffect>
                      <a14:brightnessContrast bright="20000"/>
                    </a14:imgEffect>
                  </a14:imgLayer>
                </a14:imgProps>
              </a:ext>
              <a:ext uri="{28A0092B-C50C-407E-A947-70E740481C1C}">
                <a14:useLocalDpi xmlns:a14="http://schemas.microsoft.com/office/drawing/2010/main"/>
              </a:ext>
            </a:extLst>
          </a:blip>
          <a:srcRect l="54660" t="7357" b="43140"/>
          <a:stretch/>
        </p:blipFill>
        <p:spPr>
          <a:xfrm>
            <a:off x="3088645" y="4442660"/>
            <a:ext cx="2545764" cy="1333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feld 14"/>
          <p:cNvSpPr txBox="1"/>
          <p:nvPr/>
        </p:nvSpPr>
        <p:spPr>
          <a:xfrm>
            <a:off x="2900787" y="5794505"/>
            <a:ext cx="2815390" cy="369332"/>
          </a:xfrm>
          <a:prstGeom prst="rect">
            <a:avLst/>
          </a:prstGeom>
          <a:noFill/>
        </p:spPr>
        <p:txBody>
          <a:bodyPr wrap="square" rtlCol="0">
            <a:spAutoFit/>
          </a:bodyPr>
          <a:lstStyle/>
          <a:p>
            <a:pPr algn="r" defTabSz="685800" fontAlgn="auto">
              <a:spcBef>
                <a:spcPts val="0"/>
              </a:spcBef>
              <a:spcAft>
                <a:spcPts val="0"/>
              </a:spcAft>
            </a:pPr>
            <a:r>
              <a:rPr lang="de-DE" sz="900" dirty="0">
                <a:solidFill>
                  <a:prstClr val="black">
                    <a:lumMod val="85000"/>
                    <a:lumOff val="15000"/>
                  </a:prstClr>
                </a:solidFill>
                <a:latin typeface="Calibri" panose="020F0502020204030204"/>
                <a:cs typeface="+mn-cs"/>
              </a:rPr>
              <a:t>Modellprojekt Smarter </a:t>
            </a:r>
            <a:r>
              <a:rPr lang="de-DE" sz="900" dirty="0" err="1">
                <a:solidFill>
                  <a:prstClr val="black">
                    <a:lumMod val="85000"/>
                    <a:lumOff val="15000"/>
                  </a:prstClr>
                </a:solidFill>
                <a:latin typeface="Calibri" panose="020F0502020204030204"/>
                <a:cs typeface="+mn-cs"/>
              </a:rPr>
              <a:t>Lunchrooms</a:t>
            </a:r>
            <a:r>
              <a:rPr lang="de-DE" sz="900" dirty="0">
                <a:solidFill>
                  <a:prstClr val="black">
                    <a:lumMod val="85000"/>
                    <a:lumOff val="15000"/>
                  </a:prstClr>
                </a:solidFill>
                <a:latin typeface="Calibri" panose="020F0502020204030204"/>
                <a:cs typeface="+mn-cs"/>
              </a:rPr>
              <a:t> </a:t>
            </a:r>
            <a:r>
              <a:rPr lang="de-DE" sz="900" dirty="0" err="1">
                <a:solidFill>
                  <a:prstClr val="black">
                    <a:lumMod val="85000"/>
                    <a:lumOff val="15000"/>
                  </a:prstClr>
                </a:solidFill>
                <a:latin typeface="Calibri" panose="020F0502020204030204"/>
                <a:cs typeface="+mn-cs"/>
              </a:rPr>
              <a:t>www.kern.bayern.de</a:t>
            </a:r>
            <a:endParaRPr lang="de-DE" sz="900" dirty="0">
              <a:solidFill>
                <a:prstClr val="black">
                  <a:lumMod val="85000"/>
                  <a:lumOff val="15000"/>
                </a:prstClr>
              </a:solidFill>
              <a:latin typeface="Calibri" panose="020F0502020204030204"/>
              <a:cs typeface="+mn-cs"/>
            </a:endParaRPr>
          </a:p>
        </p:txBody>
      </p:sp>
    </p:spTree>
    <p:extLst>
      <p:ext uri="{BB962C8B-B14F-4D97-AF65-F5344CB8AC3E}">
        <p14:creationId xmlns:p14="http://schemas.microsoft.com/office/powerpoint/2010/main" val="213538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3"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89205"/>
            <a:ext cx="9144000" cy="593260"/>
          </a:xfrm>
        </p:spPr>
        <p:txBody>
          <a:bodyPr/>
          <a:lstStyle/>
          <a:p>
            <a:pPr algn="ctr"/>
            <a:r>
              <a:rPr lang="de-DE" dirty="0" smtClean="0"/>
              <a:t>Maßnahmentyp: Kennzeichnung</a:t>
            </a:r>
            <a:endParaRPr lang="de-DE" dirty="0"/>
          </a:p>
        </p:txBody>
      </p:sp>
      <p:pic>
        <p:nvPicPr>
          <p:cNvPr id="9" name="Bild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41" y="971000"/>
            <a:ext cx="1073819" cy="266709"/>
          </a:xfrm>
          <a:prstGeom prst="rect">
            <a:avLst/>
          </a:prstGeom>
        </p:spPr>
      </p:pic>
      <p:pic>
        <p:nvPicPr>
          <p:cNvPr id="17" name="Bild 1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949115" y="1961990"/>
            <a:ext cx="5216943" cy="3755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feld 17"/>
          <p:cNvSpPr txBox="1"/>
          <p:nvPr/>
        </p:nvSpPr>
        <p:spPr>
          <a:xfrm>
            <a:off x="7305735" y="5371007"/>
            <a:ext cx="1927780" cy="369332"/>
          </a:xfrm>
          <a:prstGeom prst="rect">
            <a:avLst/>
          </a:prstGeom>
          <a:noFill/>
        </p:spPr>
        <p:txBody>
          <a:bodyPr wrap="square" rtlCol="0">
            <a:spAutoFit/>
          </a:bodyPr>
          <a:lstStyle/>
          <a:p>
            <a:pPr defTabSz="685800" fontAlgn="auto">
              <a:spcBef>
                <a:spcPts val="0"/>
              </a:spcBef>
              <a:spcAft>
                <a:spcPts val="0"/>
              </a:spcAft>
            </a:pPr>
            <a:r>
              <a:rPr lang="de-DE" sz="900" dirty="0">
                <a:solidFill>
                  <a:prstClr val="black">
                    <a:lumMod val="85000"/>
                    <a:lumOff val="15000"/>
                  </a:prstClr>
                </a:solidFill>
                <a:latin typeface="Calibri" panose="020F0502020204030204"/>
                <a:cs typeface="+mn-cs"/>
              </a:rPr>
              <a:t>Modellprojekt Smarter </a:t>
            </a:r>
            <a:r>
              <a:rPr lang="de-DE" sz="900" dirty="0" err="1">
                <a:solidFill>
                  <a:prstClr val="black">
                    <a:lumMod val="85000"/>
                    <a:lumOff val="15000"/>
                  </a:prstClr>
                </a:solidFill>
                <a:latin typeface="Calibri" panose="020F0502020204030204"/>
                <a:cs typeface="+mn-cs"/>
              </a:rPr>
              <a:t>Lunchrooms</a:t>
            </a:r>
            <a:r>
              <a:rPr lang="de-DE" sz="900" dirty="0">
                <a:solidFill>
                  <a:prstClr val="black">
                    <a:lumMod val="85000"/>
                    <a:lumOff val="15000"/>
                  </a:prstClr>
                </a:solidFill>
                <a:latin typeface="Calibri" panose="020F0502020204030204"/>
                <a:cs typeface="+mn-cs"/>
              </a:rPr>
              <a:t> </a:t>
            </a:r>
            <a:r>
              <a:rPr lang="de-DE" sz="900" dirty="0" err="1">
                <a:solidFill>
                  <a:prstClr val="black">
                    <a:lumMod val="85000"/>
                    <a:lumOff val="15000"/>
                  </a:prstClr>
                </a:solidFill>
                <a:latin typeface="Calibri" panose="020F0502020204030204"/>
                <a:cs typeface="+mn-cs"/>
              </a:rPr>
              <a:t>www.kern.bayern.de</a:t>
            </a:r>
            <a:endParaRPr lang="de-DE" sz="900" dirty="0">
              <a:solidFill>
                <a:prstClr val="black">
                  <a:lumMod val="85000"/>
                  <a:lumOff val="15000"/>
                </a:prstClr>
              </a:solidFill>
              <a:latin typeface="Calibri" panose="020F0502020204030204"/>
              <a:cs typeface="+mn-cs"/>
            </a:endParaRPr>
          </a:p>
        </p:txBody>
      </p:sp>
    </p:spTree>
    <p:extLst>
      <p:ext uri="{BB962C8B-B14F-4D97-AF65-F5344CB8AC3E}">
        <p14:creationId xmlns:p14="http://schemas.microsoft.com/office/powerpoint/2010/main" val="61185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89205"/>
            <a:ext cx="9144000" cy="593260"/>
          </a:xfrm>
        </p:spPr>
        <p:txBody>
          <a:bodyPr/>
          <a:lstStyle/>
          <a:p>
            <a:pPr algn="ctr"/>
            <a:r>
              <a:rPr lang="de-DE" dirty="0" smtClean="0"/>
              <a:t>Maßnahmentyp: funktionales Design</a:t>
            </a:r>
            <a:endParaRPr lang="de-DE" dirty="0"/>
          </a:p>
        </p:txBody>
      </p:sp>
      <p:sp>
        <p:nvSpPr>
          <p:cNvPr id="3" name="Inhaltsplatzhalter 2"/>
          <p:cNvSpPr>
            <a:spLocks noGrp="1"/>
          </p:cNvSpPr>
          <p:nvPr>
            <p:ph idx="1"/>
          </p:nvPr>
        </p:nvSpPr>
        <p:spPr>
          <a:xfrm>
            <a:off x="776790" y="1869714"/>
            <a:ext cx="5376611" cy="4032716"/>
          </a:xfrm>
        </p:spPr>
        <p:txBody>
          <a:bodyPr>
            <a:normAutofit/>
          </a:bodyPr>
          <a:lstStyle/>
          <a:p>
            <a:pPr marL="0" indent="0" algn="ctr">
              <a:spcAft>
                <a:spcPts val="450"/>
              </a:spcAft>
              <a:buNone/>
            </a:pPr>
            <a:r>
              <a:rPr lang="de-DE" b="1" dirty="0" smtClean="0">
                <a:solidFill>
                  <a:schemeClr val="accent2">
                    <a:lumMod val="75000"/>
                  </a:schemeClr>
                </a:solidFill>
              </a:rPr>
              <a:t>Wünschenswerte Varianten in bequemer Form</a:t>
            </a:r>
          </a:p>
          <a:p>
            <a:pPr marL="0" indent="0">
              <a:spcAft>
                <a:spcPts val="450"/>
              </a:spcAft>
              <a:buNone/>
            </a:pPr>
            <a:endParaRPr lang="de-DE" sz="750" dirty="0">
              <a:solidFill>
                <a:schemeClr val="tx1">
                  <a:lumMod val="85000"/>
                  <a:lumOff val="15000"/>
                </a:schemeClr>
              </a:solidFill>
            </a:endParaRPr>
          </a:p>
          <a:p>
            <a:pPr marL="0" indent="0">
              <a:spcBef>
                <a:spcPts val="0"/>
              </a:spcBef>
              <a:spcAft>
                <a:spcPts val="450"/>
              </a:spcAft>
              <a:buNone/>
            </a:pPr>
            <a:r>
              <a:rPr lang="de-DE" sz="1650" dirty="0">
                <a:solidFill>
                  <a:schemeClr val="accent2">
                    <a:lumMod val="75000"/>
                  </a:schemeClr>
                </a:solidFill>
              </a:rPr>
              <a:t>Beispiele:</a:t>
            </a:r>
          </a:p>
          <a:p>
            <a:pPr>
              <a:spcBef>
                <a:spcPts val="0"/>
              </a:spcBef>
              <a:spcAft>
                <a:spcPts val="450"/>
              </a:spcAft>
            </a:pPr>
            <a:r>
              <a:rPr lang="de-DE" sz="1650" dirty="0">
                <a:solidFill>
                  <a:schemeClr val="tx1">
                    <a:lumMod val="85000"/>
                    <a:lumOff val="15000"/>
                  </a:schemeClr>
                </a:solidFill>
              </a:rPr>
              <a:t>Salate, Obst in Take-</a:t>
            </a:r>
            <a:r>
              <a:rPr lang="de-DE" sz="1650" dirty="0" err="1">
                <a:solidFill>
                  <a:schemeClr val="tx1">
                    <a:lumMod val="85000"/>
                    <a:lumOff val="15000"/>
                  </a:schemeClr>
                </a:solidFill>
              </a:rPr>
              <a:t>away</a:t>
            </a:r>
            <a:r>
              <a:rPr lang="de-DE" sz="1650" dirty="0">
                <a:solidFill>
                  <a:schemeClr val="tx1">
                    <a:lumMod val="85000"/>
                    <a:lumOff val="15000"/>
                  </a:schemeClr>
                </a:solidFill>
              </a:rPr>
              <a:t>-Geschirr</a:t>
            </a:r>
          </a:p>
          <a:p>
            <a:pPr>
              <a:spcBef>
                <a:spcPts val="0"/>
              </a:spcBef>
              <a:spcAft>
                <a:spcPts val="450"/>
              </a:spcAft>
            </a:pPr>
            <a:r>
              <a:rPr lang="de-DE" sz="1650" dirty="0">
                <a:solidFill>
                  <a:schemeClr val="tx1">
                    <a:lumMod val="85000"/>
                    <a:lumOff val="15000"/>
                  </a:schemeClr>
                </a:solidFill>
              </a:rPr>
              <a:t>Obst vorgeschnitten</a:t>
            </a:r>
          </a:p>
        </p:txBody>
      </p:sp>
      <p:pic>
        <p:nvPicPr>
          <p:cNvPr id="4" name="Bild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49584" y="3718780"/>
            <a:ext cx="1489910" cy="1807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feld 4"/>
          <p:cNvSpPr txBox="1"/>
          <p:nvPr/>
        </p:nvSpPr>
        <p:spPr>
          <a:xfrm>
            <a:off x="3498240" y="5505305"/>
            <a:ext cx="1120988" cy="230832"/>
          </a:xfrm>
          <a:prstGeom prst="rect">
            <a:avLst/>
          </a:prstGeom>
          <a:noFill/>
        </p:spPr>
        <p:txBody>
          <a:bodyPr wrap="square" rtlCol="0">
            <a:spAutoFit/>
          </a:bodyPr>
          <a:lstStyle/>
          <a:p>
            <a:pPr defTabSz="685800" fontAlgn="auto">
              <a:spcBef>
                <a:spcPts val="0"/>
              </a:spcBef>
              <a:spcAft>
                <a:spcPts val="0"/>
              </a:spcAft>
            </a:pPr>
            <a:r>
              <a:rPr lang="de-DE" sz="900" dirty="0" err="1">
                <a:solidFill>
                  <a:prstClr val="black">
                    <a:lumMod val="85000"/>
                    <a:lumOff val="15000"/>
                  </a:prstClr>
                </a:solidFill>
                <a:latin typeface="Calibri" panose="020F0502020204030204"/>
                <a:cs typeface="+mn-cs"/>
              </a:rPr>
              <a:t>Fotolia</a:t>
            </a:r>
            <a:r>
              <a:rPr lang="de-DE" sz="900" dirty="0">
                <a:solidFill>
                  <a:prstClr val="black">
                    <a:lumMod val="85000"/>
                    <a:lumOff val="15000"/>
                  </a:prstClr>
                </a:solidFill>
                <a:latin typeface="Calibri" panose="020F0502020204030204"/>
                <a:cs typeface="+mn-cs"/>
              </a:rPr>
              <a:t>/</a:t>
            </a:r>
            <a:r>
              <a:rPr lang="de-DE" sz="900" dirty="0" err="1">
                <a:solidFill>
                  <a:prstClr val="black">
                    <a:lumMod val="85000"/>
                    <a:lumOff val="15000"/>
                  </a:prstClr>
                </a:solidFill>
                <a:latin typeface="Calibri" panose="020F0502020204030204"/>
                <a:cs typeface="+mn-cs"/>
              </a:rPr>
              <a:t>XS_jamaica</a:t>
            </a:r>
            <a:endParaRPr lang="de-DE" sz="900" dirty="0">
              <a:solidFill>
                <a:prstClr val="black">
                  <a:lumMod val="85000"/>
                  <a:lumOff val="15000"/>
                </a:prstClr>
              </a:solidFill>
              <a:latin typeface="Calibri" panose="020F0502020204030204"/>
              <a:cs typeface="+mn-cs"/>
            </a:endParaRPr>
          </a:p>
        </p:txBody>
      </p:sp>
      <p:pic>
        <p:nvPicPr>
          <p:cNvPr id="6" name="Bild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1712" y="3901241"/>
            <a:ext cx="2434626" cy="16249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feld 6"/>
          <p:cNvSpPr txBox="1"/>
          <p:nvPr/>
        </p:nvSpPr>
        <p:spPr>
          <a:xfrm>
            <a:off x="844189" y="5505307"/>
            <a:ext cx="966764" cy="230832"/>
          </a:xfrm>
          <a:prstGeom prst="rect">
            <a:avLst/>
          </a:prstGeom>
          <a:noFill/>
        </p:spPr>
        <p:txBody>
          <a:bodyPr wrap="square" rtlCol="0">
            <a:spAutoFit/>
          </a:bodyPr>
          <a:lstStyle/>
          <a:p>
            <a:pPr defTabSz="685800" fontAlgn="auto">
              <a:spcBef>
                <a:spcPts val="0"/>
              </a:spcBef>
              <a:spcAft>
                <a:spcPts val="0"/>
              </a:spcAft>
            </a:pPr>
            <a:r>
              <a:rPr lang="de-DE" sz="900" dirty="0" err="1">
                <a:solidFill>
                  <a:prstClr val="black">
                    <a:lumMod val="85000"/>
                    <a:lumOff val="15000"/>
                  </a:prstClr>
                </a:solidFill>
                <a:latin typeface="Calibri" panose="020F0502020204030204"/>
                <a:cs typeface="+mn-cs"/>
              </a:rPr>
              <a:t>Fotolia</a:t>
            </a:r>
            <a:r>
              <a:rPr lang="de-DE" sz="900" dirty="0">
                <a:solidFill>
                  <a:prstClr val="black">
                    <a:lumMod val="85000"/>
                    <a:lumOff val="15000"/>
                  </a:prstClr>
                </a:solidFill>
                <a:latin typeface="Calibri" panose="020F0502020204030204"/>
                <a:cs typeface="+mn-cs"/>
              </a:rPr>
              <a:t>/</a:t>
            </a:r>
            <a:r>
              <a:rPr lang="de-DE" sz="900" dirty="0" err="1">
                <a:solidFill>
                  <a:prstClr val="black">
                    <a:lumMod val="85000"/>
                    <a:lumOff val="15000"/>
                  </a:prstClr>
                </a:solidFill>
                <a:latin typeface="Calibri" panose="020F0502020204030204"/>
                <a:cs typeface="+mn-cs"/>
              </a:rPr>
              <a:t>XS_dusk</a:t>
            </a:r>
            <a:endParaRPr lang="de-DE" sz="900" dirty="0">
              <a:solidFill>
                <a:prstClr val="black">
                  <a:lumMod val="85000"/>
                  <a:lumOff val="15000"/>
                </a:prstClr>
              </a:solidFill>
              <a:latin typeface="Calibri" panose="020F0502020204030204"/>
              <a:cs typeface="+mn-cs"/>
            </a:endParaRPr>
          </a:p>
        </p:txBody>
      </p:sp>
      <p:pic>
        <p:nvPicPr>
          <p:cNvPr id="8" name="Bild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741" y="971000"/>
            <a:ext cx="1073819" cy="266709"/>
          </a:xfrm>
          <a:prstGeom prst="rect">
            <a:avLst/>
          </a:prstGeom>
        </p:spPr>
      </p:pic>
      <p:pic>
        <p:nvPicPr>
          <p:cNvPr id="9" name="Bild 8"/>
          <p:cNvPicPr>
            <a:picLocks noChangeAspect="1"/>
          </p:cNvPicPr>
          <p:nvPr/>
        </p:nvPicPr>
        <p:blipFill>
          <a:blip r:embed="rId6"/>
          <a:stretch>
            <a:fillRect/>
          </a:stretch>
        </p:blipFill>
        <p:spPr>
          <a:xfrm>
            <a:off x="5246875" y="3909952"/>
            <a:ext cx="3091341" cy="1457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feld 9"/>
          <p:cNvSpPr txBox="1"/>
          <p:nvPr/>
        </p:nvSpPr>
        <p:spPr>
          <a:xfrm>
            <a:off x="5245441" y="5366806"/>
            <a:ext cx="3092774" cy="230832"/>
          </a:xfrm>
          <a:prstGeom prst="rect">
            <a:avLst/>
          </a:prstGeom>
          <a:noFill/>
        </p:spPr>
        <p:txBody>
          <a:bodyPr wrap="square" rtlCol="0">
            <a:spAutoFit/>
          </a:bodyPr>
          <a:lstStyle/>
          <a:p>
            <a:pPr defTabSz="685800" fontAlgn="auto">
              <a:spcBef>
                <a:spcPts val="0"/>
              </a:spcBef>
              <a:spcAft>
                <a:spcPts val="0"/>
              </a:spcAft>
            </a:pPr>
            <a:r>
              <a:rPr lang="de-DE" sz="900" dirty="0">
                <a:solidFill>
                  <a:prstClr val="black">
                    <a:lumMod val="85000"/>
                    <a:lumOff val="15000"/>
                  </a:prstClr>
                </a:solidFill>
                <a:latin typeface="Calibri" panose="020F0502020204030204"/>
                <a:cs typeface="+mn-cs"/>
              </a:rPr>
              <a:t>Modellprojekt Smarter </a:t>
            </a:r>
            <a:r>
              <a:rPr lang="de-DE" sz="900" dirty="0" err="1">
                <a:solidFill>
                  <a:prstClr val="black">
                    <a:lumMod val="85000"/>
                    <a:lumOff val="15000"/>
                  </a:prstClr>
                </a:solidFill>
                <a:latin typeface="Calibri" panose="020F0502020204030204"/>
                <a:cs typeface="+mn-cs"/>
              </a:rPr>
              <a:t>Lunchrooms</a:t>
            </a:r>
            <a:r>
              <a:rPr lang="de-DE" sz="900" dirty="0">
                <a:solidFill>
                  <a:prstClr val="black">
                    <a:lumMod val="85000"/>
                    <a:lumOff val="15000"/>
                  </a:prstClr>
                </a:solidFill>
                <a:latin typeface="Calibri" panose="020F0502020204030204"/>
                <a:cs typeface="+mn-cs"/>
              </a:rPr>
              <a:t> </a:t>
            </a:r>
            <a:r>
              <a:rPr lang="de-DE" sz="900" dirty="0" err="1">
                <a:solidFill>
                  <a:prstClr val="black">
                    <a:lumMod val="85000"/>
                    <a:lumOff val="15000"/>
                  </a:prstClr>
                </a:solidFill>
                <a:latin typeface="Calibri" panose="020F0502020204030204"/>
                <a:cs typeface="+mn-cs"/>
              </a:rPr>
              <a:t>www.kern.bayern.de</a:t>
            </a:r>
            <a:endParaRPr lang="de-DE" sz="900" dirty="0">
              <a:solidFill>
                <a:prstClr val="black">
                  <a:lumMod val="85000"/>
                  <a:lumOff val="15000"/>
                </a:prstClr>
              </a:solidFill>
              <a:latin typeface="Calibri" panose="020F0502020204030204"/>
              <a:cs typeface="+mn-cs"/>
            </a:endParaRPr>
          </a:p>
        </p:txBody>
      </p:sp>
    </p:spTree>
    <p:extLst>
      <p:ext uri="{BB962C8B-B14F-4D97-AF65-F5344CB8AC3E}">
        <p14:creationId xmlns:p14="http://schemas.microsoft.com/office/powerpoint/2010/main" val="399741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89205"/>
            <a:ext cx="9144000" cy="593260"/>
          </a:xfrm>
        </p:spPr>
        <p:txBody>
          <a:bodyPr/>
          <a:lstStyle/>
          <a:p>
            <a:pPr algn="ctr"/>
            <a:r>
              <a:rPr lang="de-DE" dirty="0" smtClean="0"/>
              <a:t>Maßnahmentyp: Ambiente</a:t>
            </a:r>
            <a:endParaRPr lang="de-DE" dirty="0"/>
          </a:p>
        </p:txBody>
      </p:sp>
      <p:sp>
        <p:nvSpPr>
          <p:cNvPr id="3" name="Inhaltsplatzhalter 2"/>
          <p:cNvSpPr>
            <a:spLocks noGrp="1"/>
          </p:cNvSpPr>
          <p:nvPr>
            <p:ph idx="1"/>
          </p:nvPr>
        </p:nvSpPr>
        <p:spPr>
          <a:xfrm>
            <a:off x="1034716" y="1833014"/>
            <a:ext cx="7832558" cy="4032716"/>
          </a:xfrm>
        </p:spPr>
        <p:txBody>
          <a:bodyPr>
            <a:normAutofit/>
          </a:bodyPr>
          <a:lstStyle/>
          <a:p>
            <a:pPr marL="0" indent="0" algn="ctr">
              <a:spcAft>
                <a:spcPts val="450"/>
              </a:spcAft>
              <a:buNone/>
            </a:pPr>
            <a:r>
              <a:rPr lang="de-DE" b="1" dirty="0" smtClean="0">
                <a:solidFill>
                  <a:schemeClr val="accent2">
                    <a:lumMod val="75000"/>
                  </a:schemeClr>
                </a:solidFill>
              </a:rPr>
              <a:t>Veränderung ästhetischer/atmosphärischer Aspekte der Umgebung</a:t>
            </a:r>
          </a:p>
          <a:p>
            <a:pPr marL="0" indent="0">
              <a:spcAft>
                <a:spcPts val="450"/>
              </a:spcAft>
              <a:buNone/>
            </a:pPr>
            <a:endParaRPr lang="de-DE" sz="750" dirty="0">
              <a:solidFill>
                <a:schemeClr val="tx1">
                  <a:lumMod val="85000"/>
                  <a:lumOff val="15000"/>
                </a:schemeClr>
              </a:solidFill>
            </a:endParaRPr>
          </a:p>
          <a:p>
            <a:pPr marL="0" indent="0">
              <a:spcBef>
                <a:spcPts val="0"/>
              </a:spcBef>
              <a:spcAft>
                <a:spcPts val="450"/>
              </a:spcAft>
              <a:buNone/>
            </a:pPr>
            <a:r>
              <a:rPr lang="de-DE" sz="1650" dirty="0">
                <a:solidFill>
                  <a:schemeClr val="accent2">
                    <a:lumMod val="75000"/>
                  </a:schemeClr>
                </a:solidFill>
              </a:rPr>
              <a:t>Beispiele:</a:t>
            </a:r>
          </a:p>
          <a:p>
            <a:pPr>
              <a:spcBef>
                <a:spcPts val="0"/>
              </a:spcBef>
              <a:spcAft>
                <a:spcPts val="450"/>
              </a:spcAft>
            </a:pPr>
            <a:r>
              <a:rPr lang="de-DE" sz="1650" dirty="0">
                <a:solidFill>
                  <a:schemeClr val="tx1">
                    <a:lumMod val="85000"/>
                    <a:lumOff val="15000"/>
                  </a:schemeClr>
                </a:solidFill>
              </a:rPr>
              <a:t>a</a:t>
            </a:r>
            <a:r>
              <a:rPr lang="de-DE" sz="1650" dirty="0">
                <a:solidFill>
                  <a:schemeClr val="tx1">
                    <a:lumMod val="85000"/>
                    <a:lumOff val="15000"/>
                  </a:schemeClr>
                </a:solidFill>
              </a:rPr>
              <a:t>nsprechende Beleuchtung wünschenswerter Lebensmittel und Speisen oder Ausgabebereiche</a:t>
            </a:r>
          </a:p>
          <a:p>
            <a:pPr>
              <a:spcBef>
                <a:spcPts val="0"/>
              </a:spcBef>
              <a:spcAft>
                <a:spcPts val="450"/>
              </a:spcAft>
            </a:pPr>
            <a:r>
              <a:rPr lang="de-DE" sz="1650" dirty="0">
                <a:solidFill>
                  <a:schemeClr val="tx1">
                    <a:lumMod val="85000"/>
                    <a:lumOff val="15000"/>
                  </a:schemeClr>
                </a:solidFill>
              </a:rPr>
              <a:t>h</a:t>
            </a:r>
            <a:r>
              <a:rPr lang="de-DE" sz="1650" dirty="0">
                <a:solidFill>
                  <a:schemeClr val="tx1">
                    <a:lumMod val="85000"/>
                    <a:lumOff val="15000"/>
                  </a:schemeClr>
                </a:solidFill>
              </a:rPr>
              <a:t>ellere Beleuchtung statt gedämpftes Licht</a:t>
            </a:r>
          </a:p>
          <a:p>
            <a:pPr>
              <a:spcAft>
                <a:spcPts val="450"/>
              </a:spcAft>
            </a:pPr>
            <a:endParaRPr lang="de-DE" sz="1650" dirty="0">
              <a:solidFill>
                <a:schemeClr val="tx1">
                  <a:lumMod val="85000"/>
                  <a:lumOff val="15000"/>
                </a:schemeClr>
              </a:solidFill>
            </a:endParaRPr>
          </a:p>
        </p:txBody>
      </p:sp>
      <p:pic>
        <p:nvPicPr>
          <p:cNvPr id="4" name="Bild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4200" y="4131915"/>
            <a:ext cx="2977725" cy="15790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feld 4"/>
          <p:cNvSpPr txBox="1"/>
          <p:nvPr/>
        </p:nvSpPr>
        <p:spPr>
          <a:xfrm>
            <a:off x="2144200" y="5761856"/>
            <a:ext cx="2018264" cy="230832"/>
          </a:xfrm>
          <a:prstGeom prst="rect">
            <a:avLst/>
          </a:prstGeom>
          <a:noFill/>
        </p:spPr>
        <p:txBody>
          <a:bodyPr wrap="square" rtlCol="0">
            <a:spAutoFit/>
          </a:bodyPr>
          <a:lstStyle/>
          <a:p>
            <a:pPr defTabSz="685800" fontAlgn="auto">
              <a:spcBef>
                <a:spcPts val="0"/>
              </a:spcBef>
              <a:spcAft>
                <a:spcPts val="0"/>
              </a:spcAft>
            </a:pPr>
            <a:r>
              <a:rPr lang="de-DE" sz="900" dirty="0" err="1">
                <a:solidFill>
                  <a:prstClr val="black">
                    <a:lumMod val="85000"/>
                    <a:lumOff val="15000"/>
                  </a:prstClr>
                </a:solidFill>
                <a:latin typeface="Calibri" panose="020F0502020204030204"/>
                <a:cs typeface="+mn-cs"/>
              </a:rPr>
              <a:t>Fotolia</a:t>
            </a:r>
            <a:r>
              <a:rPr lang="de-DE" sz="900" dirty="0">
                <a:solidFill>
                  <a:prstClr val="black">
                    <a:lumMod val="85000"/>
                    <a:lumOff val="15000"/>
                  </a:prstClr>
                </a:solidFill>
                <a:latin typeface="Calibri" panose="020F0502020204030204"/>
                <a:cs typeface="+mn-cs"/>
              </a:rPr>
              <a:t>/</a:t>
            </a:r>
            <a:r>
              <a:rPr lang="de-DE" sz="900" dirty="0" err="1">
                <a:solidFill>
                  <a:prstClr val="black">
                    <a:lumMod val="85000"/>
                    <a:lumOff val="15000"/>
                  </a:prstClr>
                </a:solidFill>
                <a:latin typeface="Calibri" panose="020F0502020204030204"/>
                <a:cs typeface="+mn-cs"/>
              </a:rPr>
              <a:t>CandyBox</a:t>
            </a:r>
            <a:r>
              <a:rPr lang="de-DE" sz="900" dirty="0">
                <a:solidFill>
                  <a:prstClr val="black">
                    <a:lumMod val="85000"/>
                    <a:lumOff val="15000"/>
                  </a:prstClr>
                </a:solidFill>
                <a:latin typeface="Calibri" panose="020F0502020204030204"/>
                <a:cs typeface="+mn-cs"/>
              </a:rPr>
              <a:t> Images</a:t>
            </a:r>
            <a:endParaRPr lang="de-DE" sz="900" dirty="0">
              <a:solidFill>
                <a:prstClr val="black">
                  <a:lumMod val="85000"/>
                  <a:lumOff val="15000"/>
                </a:prstClr>
              </a:solidFill>
              <a:latin typeface="Calibri" panose="020F0502020204030204"/>
              <a:cs typeface="+mn-cs"/>
            </a:endParaRPr>
          </a:p>
        </p:txBody>
      </p:sp>
      <p:pic>
        <p:nvPicPr>
          <p:cNvPr id="6" name="Bild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41" y="971000"/>
            <a:ext cx="1073819" cy="266709"/>
          </a:xfrm>
          <a:prstGeom prst="rect">
            <a:avLst/>
          </a:prstGeom>
        </p:spPr>
      </p:pic>
      <p:pic>
        <p:nvPicPr>
          <p:cNvPr id="7" name="Bild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63306" y="3326441"/>
            <a:ext cx="1621700" cy="2435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feld 7"/>
          <p:cNvSpPr txBox="1"/>
          <p:nvPr/>
        </p:nvSpPr>
        <p:spPr>
          <a:xfrm>
            <a:off x="6463306" y="5793001"/>
            <a:ext cx="2018264" cy="230832"/>
          </a:xfrm>
          <a:prstGeom prst="rect">
            <a:avLst/>
          </a:prstGeom>
          <a:noFill/>
        </p:spPr>
        <p:txBody>
          <a:bodyPr wrap="square" rtlCol="0">
            <a:spAutoFit/>
          </a:bodyPr>
          <a:lstStyle/>
          <a:p>
            <a:pPr defTabSz="685800" fontAlgn="auto">
              <a:spcBef>
                <a:spcPts val="0"/>
              </a:spcBef>
              <a:spcAft>
                <a:spcPts val="0"/>
              </a:spcAft>
            </a:pPr>
            <a:r>
              <a:rPr lang="de-DE" sz="900" dirty="0" err="1">
                <a:solidFill>
                  <a:prstClr val="black">
                    <a:lumMod val="85000"/>
                    <a:lumOff val="15000"/>
                  </a:prstClr>
                </a:solidFill>
                <a:latin typeface="Calibri" panose="020F0502020204030204"/>
                <a:cs typeface="+mn-cs"/>
              </a:rPr>
              <a:t>Fotolia</a:t>
            </a:r>
            <a:r>
              <a:rPr lang="de-DE" sz="900" dirty="0">
                <a:solidFill>
                  <a:prstClr val="black">
                    <a:lumMod val="85000"/>
                    <a:lumOff val="15000"/>
                  </a:prstClr>
                </a:solidFill>
                <a:latin typeface="Calibri" panose="020F0502020204030204"/>
                <a:cs typeface="+mn-cs"/>
              </a:rPr>
              <a:t>/</a:t>
            </a:r>
            <a:r>
              <a:rPr lang="de-DE" sz="900" dirty="0" err="1">
                <a:solidFill>
                  <a:prstClr val="black">
                    <a:lumMod val="85000"/>
                    <a:lumOff val="15000"/>
                  </a:prstClr>
                </a:solidFill>
                <a:latin typeface="Calibri" panose="020F0502020204030204"/>
                <a:cs typeface="+mn-cs"/>
              </a:rPr>
              <a:t>CandyBox</a:t>
            </a:r>
            <a:r>
              <a:rPr lang="de-DE" sz="900" dirty="0">
                <a:solidFill>
                  <a:prstClr val="black">
                    <a:lumMod val="85000"/>
                    <a:lumOff val="15000"/>
                  </a:prstClr>
                </a:solidFill>
                <a:latin typeface="Calibri" panose="020F0502020204030204"/>
                <a:cs typeface="+mn-cs"/>
              </a:rPr>
              <a:t> Images</a:t>
            </a:r>
            <a:endParaRPr lang="de-DE" sz="900" dirty="0">
              <a:solidFill>
                <a:prstClr val="black">
                  <a:lumMod val="85000"/>
                  <a:lumOff val="15000"/>
                </a:prstClr>
              </a:solidFill>
              <a:latin typeface="Calibri" panose="020F0502020204030204"/>
              <a:cs typeface="+mn-cs"/>
            </a:endParaRPr>
          </a:p>
        </p:txBody>
      </p:sp>
    </p:spTree>
    <p:extLst>
      <p:ext uri="{BB962C8B-B14F-4D97-AF65-F5344CB8AC3E}">
        <p14:creationId xmlns:p14="http://schemas.microsoft.com/office/powerpoint/2010/main" val="178996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89205"/>
            <a:ext cx="9144000" cy="593260"/>
          </a:xfrm>
        </p:spPr>
        <p:txBody>
          <a:bodyPr/>
          <a:lstStyle/>
          <a:p>
            <a:pPr algn="ctr"/>
            <a:r>
              <a:rPr lang="de-DE" dirty="0" smtClean="0"/>
              <a:t>Maßnahmentyp: Nähe/Erreichbarkeit</a:t>
            </a:r>
            <a:endParaRPr lang="de-DE" dirty="0"/>
          </a:p>
        </p:txBody>
      </p:sp>
      <p:sp>
        <p:nvSpPr>
          <p:cNvPr id="3" name="Inhaltsplatzhalter 2"/>
          <p:cNvSpPr>
            <a:spLocks noGrp="1"/>
          </p:cNvSpPr>
          <p:nvPr>
            <p:ph idx="1"/>
          </p:nvPr>
        </p:nvSpPr>
        <p:spPr>
          <a:xfrm>
            <a:off x="288492" y="1784265"/>
            <a:ext cx="8182008" cy="2350106"/>
          </a:xfrm>
        </p:spPr>
        <p:txBody>
          <a:bodyPr>
            <a:normAutofit lnSpcReduction="10000"/>
          </a:bodyPr>
          <a:lstStyle/>
          <a:p>
            <a:pPr marL="0" indent="0" algn="ctr">
              <a:spcAft>
                <a:spcPts val="450"/>
              </a:spcAft>
              <a:buNone/>
            </a:pPr>
            <a:r>
              <a:rPr lang="de-DE" b="1" dirty="0" smtClean="0">
                <a:solidFill>
                  <a:schemeClr val="accent2">
                    <a:lumMod val="75000"/>
                  </a:schemeClr>
                </a:solidFill>
              </a:rPr>
              <a:t>Reihenfolge „sehr wünschenswert“ bis „am wenigsten wünschenswert“</a:t>
            </a:r>
            <a:r>
              <a:rPr lang="de-DE" sz="1650" dirty="0">
                <a:solidFill>
                  <a:schemeClr val="accent2">
                    <a:lumMod val="75000"/>
                  </a:schemeClr>
                </a:solidFill>
              </a:rPr>
              <a:t> </a:t>
            </a:r>
          </a:p>
          <a:p>
            <a:pPr marL="0" indent="0">
              <a:spcAft>
                <a:spcPts val="450"/>
              </a:spcAft>
              <a:buNone/>
            </a:pPr>
            <a:endParaRPr lang="de-DE" sz="750" dirty="0">
              <a:solidFill>
                <a:schemeClr val="tx1">
                  <a:lumMod val="85000"/>
                  <a:lumOff val="15000"/>
                </a:schemeClr>
              </a:solidFill>
            </a:endParaRPr>
          </a:p>
          <a:p>
            <a:pPr marL="0" indent="0">
              <a:spcBef>
                <a:spcPts val="0"/>
              </a:spcBef>
              <a:spcAft>
                <a:spcPts val="450"/>
              </a:spcAft>
              <a:buNone/>
            </a:pPr>
            <a:r>
              <a:rPr lang="de-DE" sz="1650" dirty="0">
                <a:solidFill>
                  <a:schemeClr val="accent2">
                    <a:lumMod val="75000"/>
                  </a:schemeClr>
                </a:solidFill>
              </a:rPr>
              <a:t>Beispiele:</a:t>
            </a:r>
          </a:p>
          <a:p>
            <a:pPr>
              <a:spcBef>
                <a:spcPts val="0"/>
              </a:spcBef>
              <a:spcAft>
                <a:spcPts val="450"/>
              </a:spcAft>
            </a:pPr>
            <a:r>
              <a:rPr lang="de-DE" sz="1650" dirty="0">
                <a:solidFill>
                  <a:schemeClr val="tx1">
                    <a:lumMod val="85000"/>
                    <a:lumOff val="15000"/>
                  </a:schemeClr>
                </a:solidFill>
              </a:rPr>
              <a:t>w</a:t>
            </a:r>
            <a:r>
              <a:rPr lang="de-DE" sz="1650" dirty="0">
                <a:solidFill>
                  <a:schemeClr val="tx1">
                    <a:lumMod val="85000"/>
                    <a:lumOff val="15000"/>
                  </a:schemeClr>
                </a:solidFill>
              </a:rPr>
              <a:t>ünschenswerteste Speise als erstes in der Ausgabelinie</a:t>
            </a:r>
          </a:p>
          <a:p>
            <a:pPr>
              <a:spcBef>
                <a:spcPts val="0"/>
              </a:spcBef>
              <a:spcAft>
                <a:spcPts val="450"/>
              </a:spcAft>
            </a:pPr>
            <a:r>
              <a:rPr lang="de-DE" sz="1650" dirty="0">
                <a:solidFill>
                  <a:schemeClr val="tx1">
                    <a:lumMod val="85000"/>
                    <a:lumOff val="15000"/>
                  </a:schemeClr>
                </a:solidFill>
              </a:rPr>
              <a:t>Obst und Gemüse am Eingang der </a:t>
            </a:r>
            <a:r>
              <a:rPr lang="de-DE" sz="1650" dirty="0">
                <a:solidFill>
                  <a:schemeClr val="tx1">
                    <a:lumMod val="85000"/>
                    <a:lumOff val="15000"/>
                  </a:schemeClr>
                </a:solidFill>
              </a:rPr>
              <a:t>Kantine im „Laufweg“</a:t>
            </a:r>
          </a:p>
          <a:p>
            <a:pPr>
              <a:spcBef>
                <a:spcPts val="0"/>
              </a:spcBef>
              <a:spcAft>
                <a:spcPts val="450"/>
              </a:spcAft>
            </a:pPr>
            <a:r>
              <a:rPr lang="de-DE" sz="1650" dirty="0">
                <a:solidFill>
                  <a:schemeClr val="tx1">
                    <a:lumMod val="85000"/>
                    <a:lumOff val="15000"/>
                  </a:schemeClr>
                </a:solidFill>
              </a:rPr>
              <a:t>Obstdessert vorne, Schokomousse dahinter</a:t>
            </a:r>
          </a:p>
          <a:p>
            <a:pPr>
              <a:spcBef>
                <a:spcPts val="0"/>
              </a:spcBef>
              <a:spcAft>
                <a:spcPts val="450"/>
              </a:spcAft>
            </a:pPr>
            <a:r>
              <a:rPr lang="de-DE" sz="1650" dirty="0">
                <a:solidFill>
                  <a:schemeClr val="tx1">
                    <a:lumMod val="85000"/>
                    <a:lumOff val="15000"/>
                  </a:schemeClr>
                </a:solidFill>
              </a:rPr>
              <a:t>Wasser in der „Greifzone“, Limo in der „</a:t>
            </a:r>
            <a:r>
              <a:rPr lang="de-DE" sz="1650" dirty="0" err="1">
                <a:solidFill>
                  <a:schemeClr val="tx1">
                    <a:lumMod val="85000"/>
                    <a:lumOff val="15000"/>
                  </a:schemeClr>
                </a:solidFill>
              </a:rPr>
              <a:t>Bückzone</a:t>
            </a:r>
            <a:r>
              <a:rPr lang="de-DE" sz="1650" dirty="0">
                <a:solidFill>
                  <a:schemeClr val="tx1">
                    <a:lumMod val="85000"/>
                    <a:lumOff val="15000"/>
                  </a:schemeClr>
                </a:solidFill>
              </a:rPr>
              <a:t>“</a:t>
            </a:r>
          </a:p>
          <a:p>
            <a:pPr>
              <a:spcBef>
                <a:spcPts val="0"/>
              </a:spcBef>
              <a:spcAft>
                <a:spcPts val="450"/>
              </a:spcAft>
            </a:pPr>
            <a:r>
              <a:rPr lang="de-DE" sz="1650" dirty="0">
                <a:solidFill>
                  <a:schemeClr val="tx1">
                    <a:lumMod val="85000"/>
                    <a:lumOff val="15000"/>
                  </a:schemeClr>
                </a:solidFill>
              </a:rPr>
              <a:t>Snackautomat an entlegener Stelle </a:t>
            </a:r>
            <a:endParaRPr lang="de-DE" sz="1650" dirty="0">
              <a:solidFill>
                <a:schemeClr val="tx1">
                  <a:lumMod val="85000"/>
                  <a:lumOff val="15000"/>
                </a:schemeClr>
              </a:solidFill>
            </a:endParaRPr>
          </a:p>
        </p:txBody>
      </p:sp>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9214" y="2184171"/>
            <a:ext cx="1267597" cy="1910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feld 5"/>
          <p:cNvSpPr txBox="1"/>
          <p:nvPr/>
        </p:nvSpPr>
        <p:spPr>
          <a:xfrm>
            <a:off x="7733532" y="4094556"/>
            <a:ext cx="1410735" cy="230832"/>
          </a:xfrm>
          <a:prstGeom prst="rect">
            <a:avLst/>
          </a:prstGeom>
          <a:noFill/>
        </p:spPr>
        <p:txBody>
          <a:bodyPr wrap="square" rtlCol="0">
            <a:spAutoFit/>
          </a:bodyPr>
          <a:lstStyle/>
          <a:p>
            <a:pPr algn="r" defTabSz="685800" fontAlgn="auto">
              <a:spcBef>
                <a:spcPts val="0"/>
              </a:spcBef>
              <a:spcAft>
                <a:spcPts val="0"/>
              </a:spcAft>
            </a:pPr>
            <a:r>
              <a:rPr lang="de-DE" sz="900" dirty="0" err="1">
                <a:solidFill>
                  <a:prstClr val="black">
                    <a:lumMod val="85000"/>
                    <a:lumOff val="15000"/>
                  </a:prstClr>
                </a:solidFill>
                <a:latin typeface="Calibri" panose="020F0502020204030204"/>
                <a:cs typeface="+mn-cs"/>
              </a:rPr>
              <a:t>Fotolia</a:t>
            </a:r>
            <a:r>
              <a:rPr lang="de-DE" sz="900" dirty="0">
                <a:solidFill>
                  <a:prstClr val="black">
                    <a:lumMod val="85000"/>
                    <a:lumOff val="15000"/>
                  </a:prstClr>
                </a:solidFill>
                <a:latin typeface="Calibri" panose="020F0502020204030204"/>
                <a:cs typeface="+mn-cs"/>
              </a:rPr>
              <a:t>/Stefan Merkle</a:t>
            </a:r>
            <a:endParaRPr lang="de-DE" sz="900" dirty="0">
              <a:solidFill>
                <a:prstClr val="black">
                  <a:lumMod val="85000"/>
                  <a:lumOff val="15000"/>
                </a:prstClr>
              </a:solidFill>
              <a:latin typeface="Calibri" panose="020F0502020204030204"/>
              <a:cs typeface="+mn-cs"/>
            </a:endParaRPr>
          </a:p>
        </p:txBody>
      </p:sp>
      <p:sp>
        <p:nvSpPr>
          <p:cNvPr id="8" name="Pfeil nach rechts 7"/>
          <p:cNvSpPr/>
          <p:nvPr/>
        </p:nvSpPr>
        <p:spPr>
          <a:xfrm>
            <a:off x="5704466" y="2616322"/>
            <a:ext cx="2067934" cy="36612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a:solidFill>
                <a:prstClr val="white"/>
              </a:solidFill>
              <a:latin typeface="Calibri" panose="020F0502020204030204"/>
            </a:endParaRPr>
          </a:p>
        </p:txBody>
      </p:sp>
      <p:pic>
        <p:nvPicPr>
          <p:cNvPr id="9" name="Inhaltsplatzhalter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5560" y="4336170"/>
            <a:ext cx="1996012" cy="1330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feld 9"/>
          <p:cNvSpPr txBox="1"/>
          <p:nvPr/>
        </p:nvSpPr>
        <p:spPr>
          <a:xfrm>
            <a:off x="1165559" y="5642866"/>
            <a:ext cx="1361270" cy="230832"/>
          </a:xfrm>
          <a:prstGeom prst="rect">
            <a:avLst/>
          </a:prstGeom>
          <a:noFill/>
        </p:spPr>
        <p:txBody>
          <a:bodyPr wrap="none" rtlCol="0">
            <a:spAutoFit/>
          </a:bodyPr>
          <a:lstStyle/>
          <a:p>
            <a:pPr defTabSz="685800" fontAlgn="auto">
              <a:spcBef>
                <a:spcPts val="0"/>
              </a:spcBef>
              <a:spcAft>
                <a:spcPts val="0"/>
              </a:spcAft>
            </a:pPr>
            <a:r>
              <a:rPr lang="de-DE" sz="900" dirty="0" err="1">
                <a:solidFill>
                  <a:prstClr val="black">
                    <a:lumMod val="85000"/>
                    <a:lumOff val="15000"/>
                  </a:prstClr>
                </a:solidFill>
                <a:latin typeface="Calibri" panose="020F0502020204030204"/>
                <a:cs typeface="+mn-cs"/>
              </a:rPr>
              <a:t>Fotolia</a:t>
            </a:r>
            <a:r>
              <a:rPr lang="de-DE" sz="900" dirty="0">
                <a:solidFill>
                  <a:prstClr val="black">
                    <a:lumMod val="85000"/>
                    <a:lumOff val="15000"/>
                  </a:prstClr>
                </a:solidFill>
                <a:latin typeface="Calibri" panose="020F0502020204030204"/>
                <a:cs typeface="+mn-cs"/>
              </a:rPr>
              <a:t>/Christian Schwier</a:t>
            </a:r>
            <a:endParaRPr lang="de-DE" sz="900" dirty="0">
              <a:solidFill>
                <a:prstClr val="black">
                  <a:lumMod val="85000"/>
                  <a:lumOff val="15000"/>
                </a:prstClr>
              </a:solidFill>
              <a:latin typeface="Calibri" panose="020F0502020204030204"/>
              <a:cs typeface="+mn-cs"/>
            </a:endParaRPr>
          </a:p>
        </p:txBody>
      </p:sp>
      <p:pic>
        <p:nvPicPr>
          <p:cNvPr id="11" name="Bild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741" y="971000"/>
            <a:ext cx="1073819" cy="266709"/>
          </a:xfrm>
          <a:prstGeom prst="rect">
            <a:avLst/>
          </a:prstGeom>
        </p:spPr>
      </p:pic>
      <p:pic>
        <p:nvPicPr>
          <p:cNvPr id="4" name="Bild 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19731" y="3717072"/>
            <a:ext cx="1323474" cy="2194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Bild 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558541" y="3721045"/>
            <a:ext cx="1378363" cy="22176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Pfeil nach rechts 11"/>
          <p:cNvSpPr/>
          <p:nvPr/>
        </p:nvSpPr>
        <p:spPr>
          <a:xfrm>
            <a:off x="6232116" y="4519321"/>
            <a:ext cx="420069" cy="36612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a:solidFill>
                <a:prstClr val="white"/>
              </a:solidFill>
              <a:latin typeface="Calibri" panose="020F0502020204030204"/>
            </a:endParaRPr>
          </a:p>
        </p:txBody>
      </p:sp>
    </p:spTree>
    <p:extLst>
      <p:ext uri="{BB962C8B-B14F-4D97-AF65-F5344CB8AC3E}">
        <p14:creationId xmlns:p14="http://schemas.microsoft.com/office/powerpoint/2010/main" val="83614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5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89205"/>
            <a:ext cx="9144000" cy="593260"/>
          </a:xfrm>
        </p:spPr>
        <p:txBody>
          <a:bodyPr/>
          <a:lstStyle/>
          <a:p>
            <a:pPr algn="ctr"/>
            <a:r>
              <a:rPr lang="de-DE" dirty="0" smtClean="0"/>
              <a:t>Maßnahmentyp: Verfügbarkeit</a:t>
            </a:r>
            <a:endParaRPr lang="de-DE" dirty="0"/>
          </a:p>
        </p:txBody>
      </p:sp>
      <p:sp>
        <p:nvSpPr>
          <p:cNvPr id="3" name="Inhaltsplatzhalter 2"/>
          <p:cNvSpPr>
            <a:spLocks noGrp="1"/>
          </p:cNvSpPr>
          <p:nvPr>
            <p:ph idx="1"/>
          </p:nvPr>
        </p:nvSpPr>
        <p:spPr>
          <a:xfrm>
            <a:off x="1245107" y="1776209"/>
            <a:ext cx="6653787" cy="4032716"/>
          </a:xfrm>
        </p:spPr>
        <p:txBody>
          <a:bodyPr>
            <a:normAutofit/>
          </a:bodyPr>
          <a:lstStyle/>
          <a:p>
            <a:pPr marL="0" indent="0" algn="ctr">
              <a:spcAft>
                <a:spcPts val="450"/>
              </a:spcAft>
              <a:buNone/>
            </a:pPr>
            <a:r>
              <a:rPr lang="de-DE" b="1" dirty="0" smtClean="0">
                <a:solidFill>
                  <a:schemeClr val="accent2">
                    <a:lumMod val="75000"/>
                  </a:schemeClr>
                </a:solidFill>
              </a:rPr>
              <a:t>Wünschenswerte Lebensmittel/Getränke an vielen Stellen</a:t>
            </a:r>
          </a:p>
          <a:p>
            <a:pPr marL="0" indent="0">
              <a:spcAft>
                <a:spcPts val="450"/>
              </a:spcAft>
              <a:buNone/>
            </a:pPr>
            <a:endParaRPr lang="de-DE" sz="750" dirty="0">
              <a:solidFill>
                <a:schemeClr val="tx1">
                  <a:lumMod val="85000"/>
                  <a:lumOff val="15000"/>
                </a:schemeClr>
              </a:solidFill>
            </a:endParaRPr>
          </a:p>
          <a:p>
            <a:pPr marL="0" indent="0">
              <a:spcBef>
                <a:spcPts val="0"/>
              </a:spcBef>
              <a:spcAft>
                <a:spcPts val="450"/>
              </a:spcAft>
              <a:buNone/>
            </a:pPr>
            <a:r>
              <a:rPr lang="de-DE" sz="1650" dirty="0">
                <a:solidFill>
                  <a:schemeClr val="accent2">
                    <a:lumMod val="75000"/>
                  </a:schemeClr>
                </a:solidFill>
              </a:rPr>
              <a:t>Beispiele:</a:t>
            </a:r>
          </a:p>
          <a:p>
            <a:pPr>
              <a:spcBef>
                <a:spcPts val="0"/>
              </a:spcBef>
              <a:spcAft>
                <a:spcPts val="450"/>
              </a:spcAft>
            </a:pPr>
            <a:r>
              <a:rPr lang="de-DE" sz="1650" dirty="0">
                <a:solidFill>
                  <a:schemeClr val="tx1">
                    <a:lumMod val="85000"/>
                    <a:lumOff val="15000"/>
                  </a:schemeClr>
                </a:solidFill>
              </a:rPr>
              <a:t>Platzierung von Wasserspendern an mehreren Stellen</a:t>
            </a:r>
          </a:p>
          <a:p>
            <a:pPr>
              <a:spcBef>
                <a:spcPts val="0"/>
              </a:spcBef>
              <a:spcAft>
                <a:spcPts val="450"/>
              </a:spcAft>
            </a:pPr>
            <a:r>
              <a:rPr lang="de-DE" sz="1650" dirty="0">
                <a:solidFill>
                  <a:schemeClr val="tx1">
                    <a:lumMod val="85000"/>
                    <a:lumOff val="15000"/>
                  </a:schemeClr>
                </a:solidFill>
              </a:rPr>
              <a:t>Obst/Gemüse an verschiedenen Stellen der Ausgabelinie anbieten</a:t>
            </a:r>
          </a:p>
        </p:txBody>
      </p:sp>
      <p:pic>
        <p:nvPicPr>
          <p:cNvPr id="4" name="Bild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41" y="971000"/>
            <a:ext cx="1073819" cy="266709"/>
          </a:xfrm>
          <a:prstGeom prst="rect">
            <a:avLst/>
          </a:prstGeom>
        </p:spPr>
      </p:pic>
      <p:pic>
        <p:nvPicPr>
          <p:cNvPr id="5" name="Bild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54712" y="4619578"/>
            <a:ext cx="1378857" cy="9682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feld 5"/>
          <p:cNvSpPr txBox="1"/>
          <p:nvPr/>
        </p:nvSpPr>
        <p:spPr>
          <a:xfrm>
            <a:off x="7654712" y="5645964"/>
            <a:ext cx="1142232" cy="230832"/>
          </a:xfrm>
          <a:prstGeom prst="rect">
            <a:avLst/>
          </a:prstGeom>
          <a:noFill/>
        </p:spPr>
        <p:txBody>
          <a:bodyPr wrap="square" rtlCol="0">
            <a:spAutoFit/>
          </a:bodyPr>
          <a:lstStyle/>
          <a:p>
            <a:pPr defTabSz="685800" fontAlgn="auto">
              <a:spcBef>
                <a:spcPts val="0"/>
              </a:spcBef>
              <a:spcAft>
                <a:spcPts val="0"/>
              </a:spcAft>
            </a:pPr>
            <a:r>
              <a:rPr lang="de-DE" sz="900" dirty="0" err="1">
                <a:solidFill>
                  <a:prstClr val="black">
                    <a:lumMod val="85000"/>
                    <a:lumOff val="15000"/>
                  </a:prstClr>
                </a:solidFill>
                <a:latin typeface="Calibri" panose="020F0502020204030204"/>
                <a:cs typeface="+mn-cs"/>
              </a:rPr>
              <a:t>Fotolia</a:t>
            </a:r>
            <a:r>
              <a:rPr lang="de-DE" sz="900" dirty="0">
                <a:solidFill>
                  <a:prstClr val="black">
                    <a:lumMod val="85000"/>
                    <a:lumOff val="15000"/>
                  </a:prstClr>
                </a:solidFill>
                <a:latin typeface="Calibri" panose="020F0502020204030204"/>
                <a:cs typeface="+mn-cs"/>
              </a:rPr>
              <a:t>/</a:t>
            </a:r>
            <a:r>
              <a:rPr lang="de-DE" sz="900" dirty="0" err="1">
                <a:solidFill>
                  <a:prstClr val="black">
                    <a:lumMod val="85000"/>
                    <a:lumOff val="15000"/>
                  </a:prstClr>
                </a:solidFill>
                <a:latin typeface="Calibri" panose="020F0502020204030204"/>
                <a:cs typeface="+mn-cs"/>
              </a:rPr>
              <a:t>p!xel</a:t>
            </a:r>
            <a:r>
              <a:rPr lang="de-DE" sz="900" dirty="0">
                <a:solidFill>
                  <a:prstClr val="black">
                    <a:lumMod val="85000"/>
                    <a:lumOff val="15000"/>
                  </a:prstClr>
                </a:solidFill>
                <a:latin typeface="Calibri" panose="020F0502020204030204"/>
                <a:cs typeface="+mn-cs"/>
              </a:rPr>
              <a:t> 66</a:t>
            </a:r>
            <a:endParaRPr lang="de-DE" sz="900" dirty="0">
              <a:solidFill>
                <a:prstClr val="black">
                  <a:lumMod val="85000"/>
                  <a:lumOff val="15000"/>
                </a:prstClr>
              </a:solidFill>
              <a:latin typeface="Calibri" panose="020F0502020204030204"/>
              <a:cs typeface="+mn-cs"/>
            </a:endParaRPr>
          </a:p>
        </p:txBody>
      </p:sp>
      <p:pic>
        <p:nvPicPr>
          <p:cNvPr id="7" name="Bild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66596" y="4449688"/>
            <a:ext cx="1449308" cy="967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Bild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100" y="3426523"/>
            <a:ext cx="1456189" cy="96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feld 8"/>
          <p:cNvSpPr txBox="1"/>
          <p:nvPr/>
        </p:nvSpPr>
        <p:spPr>
          <a:xfrm>
            <a:off x="1766596" y="5464505"/>
            <a:ext cx="1016158" cy="230832"/>
          </a:xfrm>
          <a:prstGeom prst="rect">
            <a:avLst/>
          </a:prstGeom>
          <a:noFill/>
        </p:spPr>
        <p:txBody>
          <a:bodyPr wrap="square" rtlCol="0">
            <a:spAutoFit/>
          </a:bodyPr>
          <a:lstStyle/>
          <a:p>
            <a:pPr defTabSz="685800" fontAlgn="auto">
              <a:spcBef>
                <a:spcPts val="0"/>
              </a:spcBef>
              <a:spcAft>
                <a:spcPts val="0"/>
              </a:spcAft>
            </a:pPr>
            <a:r>
              <a:rPr lang="de-DE" sz="900" dirty="0" err="1">
                <a:solidFill>
                  <a:prstClr val="black">
                    <a:lumMod val="85000"/>
                    <a:lumOff val="15000"/>
                  </a:prstClr>
                </a:solidFill>
                <a:latin typeface="Calibri" panose="020F0502020204030204"/>
                <a:cs typeface="+mn-cs"/>
              </a:rPr>
              <a:t>Fotolia</a:t>
            </a:r>
            <a:r>
              <a:rPr lang="de-DE" sz="900" dirty="0">
                <a:solidFill>
                  <a:prstClr val="black">
                    <a:lumMod val="85000"/>
                    <a:lumOff val="15000"/>
                  </a:prstClr>
                </a:solidFill>
                <a:latin typeface="Calibri" panose="020F0502020204030204"/>
                <a:cs typeface="+mn-cs"/>
              </a:rPr>
              <a:t>/</a:t>
            </a:r>
            <a:r>
              <a:rPr lang="de-DE" sz="900" dirty="0" err="1">
                <a:solidFill>
                  <a:prstClr val="black">
                    <a:lumMod val="85000"/>
                    <a:lumOff val="15000"/>
                  </a:prstClr>
                </a:solidFill>
                <a:latin typeface="Calibri" panose="020F0502020204030204"/>
                <a:cs typeface="+mn-cs"/>
              </a:rPr>
              <a:t>womue</a:t>
            </a:r>
            <a:endParaRPr lang="de-DE" sz="900" dirty="0">
              <a:solidFill>
                <a:prstClr val="black">
                  <a:lumMod val="85000"/>
                  <a:lumOff val="15000"/>
                </a:prstClr>
              </a:solidFill>
              <a:latin typeface="Calibri" panose="020F0502020204030204"/>
              <a:cs typeface="+mn-cs"/>
            </a:endParaRPr>
          </a:p>
        </p:txBody>
      </p:sp>
      <p:sp>
        <p:nvSpPr>
          <p:cNvPr id="10" name="Textfeld 9"/>
          <p:cNvSpPr txBox="1"/>
          <p:nvPr/>
        </p:nvSpPr>
        <p:spPr>
          <a:xfrm>
            <a:off x="93388" y="4426780"/>
            <a:ext cx="1230929" cy="230832"/>
          </a:xfrm>
          <a:prstGeom prst="rect">
            <a:avLst/>
          </a:prstGeom>
          <a:noFill/>
        </p:spPr>
        <p:txBody>
          <a:bodyPr wrap="square" rtlCol="0">
            <a:spAutoFit/>
          </a:bodyPr>
          <a:lstStyle/>
          <a:p>
            <a:pPr defTabSz="685800" fontAlgn="auto">
              <a:spcBef>
                <a:spcPts val="0"/>
              </a:spcBef>
              <a:spcAft>
                <a:spcPts val="0"/>
              </a:spcAft>
            </a:pPr>
            <a:r>
              <a:rPr lang="de-DE" sz="900" dirty="0" err="1">
                <a:solidFill>
                  <a:prstClr val="black">
                    <a:lumMod val="85000"/>
                    <a:lumOff val="15000"/>
                  </a:prstClr>
                </a:solidFill>
                <a:latin typeface="Calibri" panose="020F0502020204030204"/>
                <a:cs typeface="+mn-cs"/>
              </a:rPr>
              <a:t>Fotolia</a:t>
            </a:r>
            <a:r>
              <a:rPr lang="de-DE" sz="900" dirty="0">
                <a:solidFill>
                  <a:prstClr val="black">
                    <a:lumMod val="85000"/>
                    <a:lumOff val="15000"/>
                  </a:prstClr>
                </a:solidFill>
                <a:latin typeface="Calibri" panose="020F0502020204030204"/>
                <a:cs typeface="+mn-cs"/>
              </a:rPr>
              <a:t>/</a:t>
            </a:r>
            <a:r>
              <a:rPr lang="de-DE" sz="900" dirty="0" err="1">
                <a:solidFill>
                  <a:prstClr val="black">
                    <a:lumMod val="85000"/>
                    <a:lumOff val="15000"/>
                  </a:prstClr>
                </a:solidFill>
                <a:latin typeface="Calibri" panose="020F0502020204030204"/>
                <a:cs typeface="+mn-cs"/>
              </a:rPr>
              <a:t>dayves</a:t>
            </a:r>
            <a:endParaRPr lang="de-DE" sz="900" dirty="0">
              <a:solidFill>
                <a:prstClr val="black">
                  <a:lumMod val="85000"/>
                  <a:lumOff val="15000"/>
                </a:prstClr>
              </a:solidFill>
              <a:latin typeface="Calibri" panose="020F0502020204030204"/>
              <a:cs typeface="+mn-cs"/>
            </a:endParaRPr>
          </a:p>
        </p:txBody>
      </p:sp>
      <p:pic>
        <p:nvPicPr>
          <p:cNvPr id="11" name="Bild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36318" y="2237938"/>
            <a:ext cx="1162538" cy="1741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feld 11"/>
          <p:cNvSpPr txBox="1"/>
          <p:nvPr/>
        </p:nvSpPr>
        <p:spPr>
          <a:xfrm>
            <a:off x="7679937" y="3976349"/>
            <a:ext cx="1449307" cy="230832"/>
          </a:xfrm>
          <a:prstGeom prst="rect">
            <a:avLst/>
          </a:prstGeom>
          <a:noFill/>
        </p:spPr>
        <p:txBody>
          <a:bodyPr wrap="square" rtlCol="0">
            <a:spAutoFit/>
          </a:bodyPr>
          <a:lstStyle/>
          <a:p>
            <a:pPr defTabSz="685800" fontAlgn="auto">
              <a:spcBef>
                <a:spcPts val="0"/>
              </a:spcBef>
              <a:spcAft>
                <a:spcPts val="0"/>
              </a:spcAft>
            </a:pPr>
            <a:r>
              <a:rPr lang="de-DE" sz="900" dirty="0" err="1">
                <a:solidFill>
                  <a:prstClr val="black">
                    <a:lumMod val="85000"/>
                    <a:lumOff val="15000"/>
                  </a:prstClr>
                </a:solidFill>
                <a:latin typeface="Calibri" panose="020F0502020204030204"/>
                <a:cs typeface="+mn-cs"/>
              </a:rPr>
              <a:t>Fotolia</a:t>
            </a:r>
            <a:r>
              <a:rPr lang="de-DE" sz="900" dirty="0">
                <a:solidFill>
                  <a:prstClr val="black">
                    <a:lumMod val="85000"/>
                    <a:lumOff val="15000"/>
                  </a:prstClr>
                </a:solidFill>
                <a:latin typeface="Calibri" panose="020F0502020204030204"/>
                <a:cs typeface="+mn-cs"/>
              </a:rPr>
              <a:t>/</a:t>
            </a:r>
            <a:r>
              <a:rPr lang="de-DE" sz="900" dirty="0" err="1">
                <a:solidFill>
                  <a:prstClr val="black">
                    <a:lumMod val="85000"/>
                    <a:lumOff val="15000"/>
                  </a:prstClr>
                </a:solidFill>
                <a:latin typeface="Calibri" panose="020F0502020204030204"/>
                <a:cs typeface="+mn-cs"/>
              </a:rPr>
              <a:t>paylessimages</a:t>
            </a:r>
            <a:endParaRPr lang="de-DE" sz="900" dirty="0">
              <a:solidFill>
                <a:prstClr val="black">
                  <a:lumMod val="85000"/>
                  <a:lumOff val="15000"/>
                </a:prstClr>
              </a:solidFill>
              <a:latin typeface="Calibri" panose="020F0502020204030204"/>
              <a:cs typeface="+mn-cs"/>
            </a:endParaRPr>
          </a:p>
        </p:txBody>
      </p:sp>
      <p:pic>
        <p:nvPicPr>
          <p:cNvPr id="13" name="Bild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7993" y="4750477"/>
            <a:ext cx="972659" cy="972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Bild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48137" y="4580343"/>
            <a:ext cx="1228582" cy="1228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feld 14"/>
          <p:cNvSpPr txBox="1"/>
          <p:nvPr/>
        </p:nvSpPr>
        <p:spPr>
          <a:xfrm>
            <a:off x="6108206" y="5810409"/>
            <a:ext cx="1268513" cy="230832"/>
          </a:xfrm>
          <a:prstGeom prst="rect">
            <a:avLst/>
          </a:prstGeom>
          <a:noFill/>
        </p:spPr>
        <p:txBody>
          <a:bodyPr wrap="square" rtlCol="0">
            <a:spAutoFit/>
          </a:bodyPr>
          <a:lstStyle/>
          <a:p>
            <a:pPr defTabSz="685800" fontAlgn="auto">
              <a:spcBef>
                <a:spcPts val="0"/>
              </a:spcBef>
              <a:spcAft>
                <a:spcPts val="0"/>
              </a:spcAft>
            </a:pPr>
            <a:r>
              <a:rPr lang="de-DE" sz="900" dirty="0" err="1">
                <a:solidFill>
                  <a:prstClr val="black">
                    <a:lumMod val="85000"/>
                    <a:lumOff val="15000"/>
                  </a:prstClr>
                </a:solidFill>
                <a:latin typeface="Calibri" panose="020F0502020204030204"/>
                <a:cs typeface="+mn-cs"/>
              </a:rPr>
              <a:t>Fotolia</a:t>
            </a:r>
            <a:r>
              <a:rPr lang="de-DE" sz="900" dirty="0">
                <a:solidFill>
                  <a:prstClr val="black">
                    <a:lumMod val="85000"/>
                    <a:lumOff val="15000"/>
                  </a:prstClr>
                </a:solidFill>
                <a:latin typeface="Calibri" panose="020F0502020204030204"/>
                <a:cs typeface="+mn-cs"/>
              </a:rPr>
              <a:t>/</a:t>
            </a:r>
            <a:r>
              <a:rPr lang="de-DE" sz="900" dirty="0" err="1">
                <a:solidFill>
                  <a:prstClr val="black">
                    <a:lumMod val="85000"/>
                    <a:lumOff val="15000"/>
                  </a:prstClr>
                </a:solidFill>
                <a:latin typeface="Calibri" panose="020F0502020204030204"/>
                <a:cs typeface="+mn-cs"/>
              </a:rPr>
              <a:t>markus_marb</a:t>
            </a:r>
            <a:endParaRPr lang="de-DE" sz="900" dirty="0">
              <a:solidFill>
                <a:prstClr val="black">
                  <a:lumMod val="85000"/>
                  <a:lumOff val="15000"/>
                </a:prstClr>
              </a:solidFill>
              <a:latin typeface="Calibri" panose="020F0502020204030204"/>
              <a:cs typeface="+mn-cs"/>
            </a:endParaRPr>
          </a:p>
        </p:txBody>
      </p:sp>
      <p:sp>
        <p:nvSpPr>
          <p:cNvPr id="16" name="Textfeld 15"/>
          <p:cNvSpPr txBox="1"/>
          <p:nvPr/>
        </p:nvSpPr>
        <p:spPr>
          <a:xfrm>
            <a:off x="353613" y="5703857"/>
            <a:ext cx="1449307" cy="230832"/>
          </a:xfrm>
          <a:prstGeom prst="rect">
            <a:avLst/>
          </a:prstGeom>
          <a:noFill/>
        </p:spPr>
        <p:txBody>
          <a:bodyPr wrap="square" rtlCol="0">
            <a:spAutoFit/>
          </a:bodyPr>
          <a:lstStyle/>
          <a:p>
            <a:pPr defTabSz="685800" fontAlgn="auto">
              <a:spcBef>
                <a:spcPts val="0"/>
              </a:spcBef>
              <a:spcAft>
                <a:spcPts val="0"/>
              </a:spcAft>
            </a:pPr>
            <a:r>
              <a:rPr lang="de-DE" sz="900" dirty="0" err="1">
                <a:solidFill>
                  <a:prstClr val="black">
                    <a:lumMod val="85000"/>
                    <a:lumOff val="15000"/>
                  </a:prstClr>
                </a:solidFill>
                <a:latin typeface="Calibri" panose="020F0502020204030204"/>
                <a:cs typeface="+mn-cs"/>
              </a:rPr>
              <a:t>Fotolia</a:t>
            </a:r>
            <a:r>
              <a:rPr lang="de-DE" sz="900" dirty="0">
                <a:solidFill>
                  <a:prstClr val="black">
                    <a:lumMod val="85000"/>
                    <a:lumOff val="15000"/>
                  </a:prstClr>
                </a:solidFill>
                <a:latin typeface="Calibri" panose="020F0502020204030204"/>
                <a:cs typeface="+mn-cs"/>
              </a:rPr>
              <a:t>/</a:t>
            </a:r>
            <a:r>
              <a:rPr lang="de-DE" sz="900" dirty="0" err="1">
                <a:solidFill>
                  <a:prstClr val="black">
                    <a:lumMod val="85000"/>
                    <a:lumOff val="15000"/>
                  </a:prstClr>
                </a:solidFill>
                <a:latin typeface="Calibri" panose="020F0502020204030204"/>
                <a:cs typeface="+mn-cs"/>
              </a:rPr>
              <a:t>markus_marb</a:t>
            </a:r>
            <a:endParaRPr lang="de-DE" sz="900" dirty="0">
              <a:solidFill>
                <a:prstClr val="black">
                  <a:lumMod val="85000"/>
                  <a:lumOff val="15000"/>
                </a:prstClr>
              </a:solidFill>
              <a:latin typeface="Calibri" panose="020F0502020204030204"/>
              <a:cs typeface="+mn-cs"/>
            </a:endParaRPr>
          </a:p>
        </p:txBody>
      </p:sp>
      <p:pic>
        <p:nvPicPr>
          <p:cNvPr id="17" name="Bild 16"/>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587945" y="3714055"/>
            <a:ext cx="2132801" cy="1560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feld 17"/>
          <p:cNvSpPr txBox="1"/>
          <p:nvPr/>
        </p:nvSpPr>
        <p:spPr>
          <a:xfrm>
            <a:off x="3560276" y="5274729"/>
            <a:ext cx="1836039" cy="369332"/>
          </a:xfrm>
          <a:prstGeom prst="rect">
            <a:avLst/>
          </a:prstGeom>
          <a:noFill/>
        </p:spPr>
        <p:txBody>
          <a:bodyPr wrap="square" rtlCol="0">
            <a:spAutoFit/>
          </a:bodyPr>
          <a:lstStyle/>
          <a:p>
            <a:pPr defTabSz="685800" fontAlgn="auto">
              <a:spcBef>
                <a:spcPts val="0"/>
              </a:spcBef>
              <a:spcAft>
                <a:spcPts val="0"/>
              </a:spcAft>
            </a:pPr>
            <a:r>
              <a:rPr lang="de-DE" sz="900" dirty="0">
                <a:solidFill>
                  <a:prstClr val="black">
                    <a:lumMod val="85000"/>
                    <a:lumOff val="15000"/>
                  </a:prstClr>
                </a:solidFill>
                <a:latin typeface="Calibri" panose="020F0502020204030204"/>
                <a:cs typeface="+mn-cs"/>
              </a:rPr>
              <a:t>Modellprojekt Smarter </a:t>
            </a:r>
            <a:r>
              <a:rPr lang="de-DE" sz="900" dirty="0" err="1">
                <a:solidFill>
                  <a:prstClr val="black">
                    <a:lumMod val="85000"/>
                    <a:lumOff val="15000"/>
                  </a:prstClr>
                </a:solidFill>
                <a:latin typeface="Calibri" panose="020F0502020204030204"/>
                <a:cs typeface="+mn-cs"/>
              </a:rPr>
              <a:t>Lunchrooms</a:t>
            </a:r>
            <a:r>
              <a:rPr lang="de-DE" sz="900" dirty="0">
                <a:solidFill>
                  <a:prstClr val="black">
                    <a:lumMod val="85000"/>
                    <a:lumOff val="15000"/>
                  </a:prstClr>
                </a:solidFill>
                <a:latin typeface="Calibri" panose="020F0502020204030204"/>
                <a:cs typeface="+mn-cs"/>
              </a:rPr>
              <a:t> </a:t>
            </a:r>
            <a:r>
              <a:rPr lang="de-DE" sz="900" dirty="0" err="1">
                <a:solidFill>
                  <a:prstClr val="black">
                    <a:lumMod val="85000"/>
                    <a:lumOff val="15000"/>
                  </a:prstClr>
                </a:solidFill>
                <a:latin typeface="Calibri" panose="020F0502020204030204"/>
                <a:cs typeface="+mn-cs"/>
              </a:rPr>
              <a:t>www.kern.bayern.de</a:t>
            </a:r>
            <a:endParaRPr lang="de-DE" sz="900" dirty="0">
              <a:solidFill>
                <a:prstClr val="black">
                  <a:lumMod val="85000"/>
                  <a:lumOff val="15000"/>
                </a:prstClr>
              </a:solidFill>
              <a:latin typeface="Calibri" panose="020F0502020204030204"/>
              <a:cs typeface="+mn-cs"/>
            </a:endParaRPr>
          </a:p>
        </p:txBody>
      </p:sp>
    </p:spTree>
    <p:extLst>
      <p:ext uri="{BB962C8B-B14F-4D97-AF65-F5344CB8AC3E}">
        <p14:creationId xmlns:p14="http://schemas.microsoft.com/office/powerpoint/2010/main" val="306046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childTnLst>
                          </p:cTn>
                        </p:par>
                        <p:par>
                          <p:cTn id="17" fill="hold">
                            <p:stCondLst>
                              <p:cond delay="2000"/>
                            </p:stCondLst>
                            <p:childTnLst>
                              <p:par>
                                <p:cTn id="18" presetID="10" presetClass="entr" presetSubtype="0" fill="hold" grpId="0" nodeType="afterEffect">
                                  <p:stCondLst>
                                    <p:cond delay="5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500"/>
                                        <p:tgtEl>
                                          <p:spTgt spid="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30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5" grpId="0"/>
      <p:bldP spid="16"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00808"/>
            <a:ext cx="7886700" cy="938855"/>
          </a:xfrm>
        </p:spPr>
        <p:txBody>
          <a:bodyPr>
            <a:normAutofit fontScale="90000"/>
          </a:bodyPr>
          <a:lstStyle/>
          <a:p>
            <a:pPr algn="ctr"/>
            <a:r>
              <a:rPr lang="de-DE" dirty="0" err="1" smtClean="0"/>
              <a:t>KErn</a:t>
            </a:r>
            <a:r>
              <a:rPr lang="de-DE" dirty="0" smtClean="0"/>
              <a:t> Bayern Pilotprojekt</a:t>
            </a:r>
            <a:br>
              <a:rPr lang="de-DE" dirty="0" smtClean="0"/>
            </a:br>
            <a:r>
              <a:rPr lang="de-DE" dirty="0" smtClean="0"/>
              <a:t>„Smarter </a:t>
            </a:r>
            <a:r>
              <a:rPr lang="de-DE" dirty="0" err="1" smtClean="0"/>
              <a:t>Lunchrooms</a:t>
            </a:r>
            <a:r>
              <a:rPr lang="de-DE" dirty="0" smtClean="0"/>
              <a:t>“</a:t>
            </a:r>
            <a:endParaRPr lang="de-DE" dirty="0"/>
          </a:p>
        </p:txBody>
      </p:sp>
      <p:sp>
        <p:nvSpPr>
          <p:cNvPr id="3" name="Inhaltsplatzhalter 2"/>
          <p:cNvSpPr>
            <a:spLocks noGrp="1"/>
          </p:cNvSpPr>
          <p:nvPr>
            <p:ph idx="1"/>
          </p:nvPr>
        </p:nvSpPr>
        <p:spPr>
          <a:xfrm>
            <a:off x="112045" y="2196916"/>
            <a:ext cx="8919911" cy="357627"/>
          </a:xfrm>
        </p:spPr>
        <p:txBody>
          <a:bodyPr>
            <a:normAutofit fontScale="92500" lnSpcReduction="20000"/>
          </a:bodyPr>
          <a:lstStyle/>
          <a:p>
            <a:pPr marL="0" indent="0" algn="ctr">
              <a:spcBef>
                <a:spcPts val="0"/>
              </a:spcBef>
              <a:spcAft>
                <a:spcPts val="450"/>
              </a:spcAft>
              <a:buNone/>
            </a:pPr>
            <a:r>
              <a:rPr lang="de-DE" sz="1800" dirty="0">
                <a:solidFill>
                  <a:schemeClr val="tx1">
                    <a:lumMod val="85000"/>
                    <a:lumOff val="15000"/>
                  </a:schemeClr>
                </a:solidFill>
                <a:hlinkClick r:id="rId3"/>
              </a:rPr>
              <a:t>http</a:t>
            </a:r>
            <a:r>
              <a:rPr lang="de-DE" sz="1800" dirty="0">
                <a:solidFill>
                  <a:schemeClr val="tx1">
                    <a:lumMod val="85000"/>
                    <a:lumOff val="15000"/>
                  </a:schemeClr>
                </a:solidFill>
                <a:hlinkClick r:id="rId3"/>
              </a:rPr>
              <a:t>://</a:t>
            </a:r>
            <a:r>
              <a:rPr lang="de-DE" sz="1800" dirty="0">
                <a:solidFill>
                  <a:schemeClr val="tx1">
                    <a:lumMod val="85000"/>
                    <a:lumOff val="15000"/>
                  </a:schemeClr>
                </a:solidFill>
                <a:hlinkClick r:id="rId3"/>
              </a:rPr>
              <a:t>www.kern.bayern.de/wissenstransfer/152739/index.php</a:t>
            </a:r>
            <a:endParaRPr lang="de-DE" sz="1800" dirty="0">
              <a:solidFill>
                <a:schemeClr val="tx1">
                  <a:lumMod val="85000"/>
                  <a:lumOff val="15000"/>
                </a:schemeClr>
              </a:solidFill>
            </a:endParaRPr>
          </a:p>
          <a:p>
            <a:pPr marL="135000" indent="-135000" algn="ctr">
              <a:spcBef>
                <a:spcPts val="0"/>
              </a:spcBef>
              <a:spcAft>
                <a:spcPts val="450"/>
              </a:spcAft>
            </a:pPr>
            <a:endParaRPr lang="de-DE" sz="1800" dirty="0">
              <a:solidFill>
                <a:schemeClr val="tx1">
                  <a:lumMod val="85000"/>
                  <a:lumOff val="15000"/>
                </a:schemeClr>
              </a:solidFill>
            </a:endParaRPr>
          </a:p>
        </p:txBody>
      </p:sp>
      <p:pic>
        <p:nvPicPr>
          <p:cNvPr id="4" name="Bild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41" y="971000"/>
            <a:ext cx="1073819" cy="266709"/>
          </a:xfrm>
          <a:prstGeom prst="rect">
            <a:avLst/>
          </a:prstGeom>
        </p:spPr>
      </p:pic>
      <p:pic>
        <p:nvPicPr>
          <p:cNvPr id="8" name="Bild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74608" y="3083092"/>
            <a:ext cx="1921955" cy="2713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Bild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36454" y="3083092"/>
            <a:ext cx="1920794" cy="2713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Bild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97140" y="3083092"/>
            <a:ext cx="1923329" cy="2713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2613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Literaturempfehlungen</a:t>
            </a:r>
            <a:endParaRPr lang="de-DE" dirty="0"/>
          </a:p>
        </p:txBody>
      </p:sp>
      <p:sp>
        <p:nvSpPr>
          <p:cNvPr id="3" name="Inhaltsplatzhalter 2"/>
          <p:cNvSpPr>
            <a:spLocks noGrp="1"/>
          </p:cNvSpPr>
          <p:nvPr>
            <p:ph idx="1"/>
          </p:nvPr>
        </p:nvSpPr>
        <p:spPr>
          <a:xfrm>
            <a:off x="288759" y="1666686"/>
            <a:ext cx="8722894" cy="4269198"/>
          </a:xfrm>
        </p:spPr>
        <p:txBody>
          <a:bodyPr>
            <a:normAutofit/>
          </a:bodyPr>
          <a:lstStyle/>
          <a:p>
            <a:pPr marL="135000" indent="-135000">
              <a:spcBef>
                <a:spcPts val="0"/>
              </a:spcBef>
              <a:spcAft>
                <a:spcPts val="450"/>
              </a:spcAft>
            </a:pPr>
            <a:r>
              <a:rPr lang="de-DE" sz="1050" dirty="0">
                <a:solidFill>
                  <a:schemeClr val="tx1">
                    <a:lumMod val="85000"/>
                    <a:lumOff val="15000"/>
                  </a:schemeClr>
                </a:solidFill>
              </a:rPr>
              <a:t>Krisam M et al.: </a:t>
            </a:r>
            <a:r>
              <a:rPr lang="de-DE" sz="1050" i="1" dirty="0" err="1">
                <a:solidFill>
                  <a:schemeClr val="tx1">
                    <a:lumMod val="85000"/>
                    <a:lumOff val="15000"/>
                  </a:schemeClr>
                </a:solidFill>
              </a:rPr>
              <a:t>Nudging</a:t>
            </a:r>
            <a:r>
              <a:rPr lang="de-DE" sz="1050" i="1" dirty="0">
                <a:solidFill>
                  <a:schemeClr val="tx1">
                    <a:lumMod val="85000"/>
                    <a:lumOff val="15000"/>
                  </a:schemeClr>
                </a:solidFill>
              </a:rPr>
              <a:t> in der Primärprävention: Eine Übersicht und Perspektiven für Deutschland. </a:t>
            </a:r>
            <a:r>
              <a:rPr lang="de-DE" sz="1050" dirty="0">
                <a:solidFill>
                  <a:schemeClr val="tx1">
                    <a:lumMod val="85000"/>
                    <a:lumOff val="15000"/>
                  </a:schemeClr>
                </a:solidFill>
              </a:rPr>
              <a:t>Gesundheitswesen 79:117–123 (2017) doi:10.1055/s-0042-121598</a:t>
            </a:r>
          </a:p>
          <a:p>
            <a:pPr marL="135000" indent="-135000">
              <a:spcBef>
                <a:spcPts val="0"/>
              </a:spcBef>
              <a:spcAft>
                <a:spcPts val="450"/>
              </a:spcAft>
            </a:pPr>
            <a:r>
              <a:rPr lang="de-DE" sz="1050" dirty="0">
                <a:solidFill>
                  <a:schemeClr val="tx1">
                    <a:lumMod val="85000"/>
                    <a:lumOff val="15000"/>
                  </a:schemeClr>
                </a:solidFill>
              </a:rPr>
              <a:t>Holzmann SL et al.: </a:t>
            </a:r>
            <a:r>
              <a:rPr lang="de-DE" sz="1050" i="1" dirty="0" err="1">
                <a:solidFill>
                  <a:schemeClr val="tx1">
                    <a:lumMod val="85000"/>
                    <a:lumOff val="15000"/>
                  </a:schemeClr>
                </a:solidFill>
              </a:rPr>
              <a:t>Nudging</a:t>
            </a:r>
            <a:r>
              <a:rPr lang="de-DE" sz="1050" i="1" dirty="0">
                <a:solidFill>
                  <a:schemeClr val="tx1">
                    <a:lumMod val="85000"/>
                    <a:lumOff val="15000"/>
                  </a:schemeClr>
                </a:solidFill>
              </a:rPr>
              <a:t>-Maßnahmen im Bereich Ernährung zur Prävention von Übergewicht und Adipositas bei Kindern und Jugendlichen</a:t>
            </a:r>
            <a:r>
              <a:rPr lang="de-DE" sz="1050" dirty="0">
                <a:solidFill>
                  <a:schemeClr val="tx1">
                    <a:lumMod val="85000"/>
                    <a:lumOff val="15000"/>
                  </a:schemeClr>
                </a:solidFill>
              </a:rPr>
              <a:t>. Adipositas 12:17–23 (2018)</a:t>
            </a:r>
          </a:p>
          <a:p>
            <a:pPr marL="135000" indent="-135000">
              <a:spcBef>
                <a:spcPts val="0"/>
              </a:spcBef>
              <a:spcAft>
                <a:spcPts val="450"/>
              </a:spcAft>
            </a:pPr>
            <a:r>
              <a:rPr lang="de-DE" sz="1050" dirty="0" err="1">
                <a:solidFill>
                  <a:schemeClr val="tx1">
                    <a:lumMod val="85000"/>
                    <a:lumOff val="15000"/>
                  </a:schemeClr>
                </a:solidFill>
              </a:rPr>
              <a:t>Mörixbauer</a:t>
            </a:r>
            <a:r>
              <a:rPr lang="de-DE" sz="1050" dirty="0">
                <a:solidFill>
                  <a:schemeClr val="tx1">
                    <a:lumMod val="85000"/>
                    <a:lumOff val="15000"/>
                  </a:schemeClr>
                </a:solidFill>
              </a:rPr>
              <a:t> A: </a:t>
            </a:r>
            <a:r>
              <a:rPr lang="de-DE" sz="1050" i="1" dirty="0" err="1">
                <a:solidFill>
                  <a:schemeClr val="tx1">
                    <a:lumMod val="85000"/>
                    <a:lumOff val="15000"/>
                  </a:schemeClr>
                </a:solidFill>
              </a:rPr>
              <a:t>Nudging</a:t>
            </a:r>
            <a:r>
              <a:rPr lang="de-DE" sz="1050" i="1" dirty="0">
                <a:solidFill>
                  <a:schemeClr val="tx1">
                    <a:lumMod val="85000"/>
                    <a:lumOff val="15000"/>
                  </a:schemeClr>
                </a:solidFill>
              </a:rPr>
              <a:t>: </a:t>
            </a:r>
            <a:r>
              <a:rPr lang="de-DE" sz="1050" i="1" dirty="0" err="1">
                <a:solidFill>
                  <a:schemeClr val="tx1">
                    <a:lumMod val="85000"/>
                    <a:lumOff val="15000"/>
                  </a:schemeClr>
                </a:solidFill>
              </a:rPr>
              <a:t>Schubser</a:t>
            </a:r>
            <a:r>
              <a:rPr lang="de-DE" sz="1050" i="1" dirty="0">
                <a:solidFill>
                  <a:schemeClr val="tx1">
                    <a:lumMod val="85000"/>
                    <a:lumOff val="15000"/>
                  </a:schemeClr>
                </a:solidFill>
              </a:rPr>
              <a:t> in die richtige Richtung</a:t>
            </a:r>
            <a:r>
              <a:rPr lang="de-DE" sz="1050" dirty="0">
                <a:solidFill>
                  <a:schemeClr val="tx1">
                    <a:lumMod val="85000"/>
                    <a:lumOff val="15000"/>
                  </a:schemeClr>
                </a:solidFill>
              </a:rPr>
              <a:t>. </a:t>
            </a:r>
            <a:r>
              <a:rPr lang="de-DE" sz="1050" dirty="0" err="1">
                <a:solidFill>
                  <a:schemeClr val="tx1">
                    <a:lumMod val="85000"/>
                    <a:lumOff val="15000"/>
                  </a:schemeClr>
                </a:solidFill>
              </a:rPr>
              <a:t>ernährung</a:t>
            </a:r>
            <a:r>
              <a:rPr lang="de-DE" sz="1050" dirty="0">
                <a:solidFill>
                  <a:schemeClr val="tx1">
                    <a:lumMod val="85000"/>
                    <a:lumOff val="15000"/>
                  </a:schemeClr>
                </a:solidFill>
              </a:rPr>
              <a:t> heute 2/2016:10–13</a:t>
            </a:r>
          </a:p>
          <a:p>
            <a:pPr marL="135000" indent="-135000">
              <a:spcBef>
                <a:spcPts val="0"/>
              </a:spcBef>
              <a:spcAft>
                <a:spcPts val="450"/>
              </a:spcAft>
            </a:pPr>
            <a:r>
              <a:rPr lang="de-DE" sz="1050" dirty="0" err="1">
                <a:solidFill>
                  <a:schemeClr val="tx1">
                    <a:lumMod val="85000"/>
                    <a:lumOff val="15000"/>
                  </a:schemeClr>
                </a:solidFill>
              </a:rPr>
              <a:t>Loer</a:t>
            </a:r>
            <a:r>
              <a:rPr lang="de-DE" sz="1050" dirty="0">
                <a:solidFill>
                  <a:schemeClr val="tx1">
                    <a:lumMod val="85000"/>
                    <a:lumOff val="15000"/>
                  </a:schemeClr>
                </a:solidFill>
              </a:rPr>
              <a:t> K: </a:t>
            </a:r>
            <a:r>
              <a:rPr lang="de-DE" sz="1050" i="1" dirty="0" err="1">
                <a:solidFill>
                  <a:schemeClr val="tx1">
                    <a:lumMod val="85000"/>
                    <a:lumOff val="15000"/>
                  </a:schemeClr>
                </a:solidFill>
              </a:rPr>
              <a:t>Nudging</a:t>
            </a:r>
            <a:r>
              <a:rPr lang="de-DE" sz="1050" i="1" dirty="0">
                <a:solidFill>
                  <a:schemeClr val="tx1">
                    <a:lumMod val="85000"/>
                    <a:lumOff val="15000"/>
                  </a:schemeClr>
                </a:solidFill>
              </a:rPr>
              <a:t> individual </a:t>
            </a:r>
            <a:r>
              <a:rPr lang="de-DE" sz="1050" i="1" dirty="0" err="1">
                <a:solidFill>
                  <a:schemeClr val="tx1">
                    <a:lumMod val="85000"/>
                    <a:lumOff val="15000"/>
                  </a:schemeClr>
                </a:solidFill>
              </a:rPr>
              <a:t>health</a:t>
            </a:r>
            <a:r>
              <a:rPr lang="de-DE" sz="1050" i="1" dirty="0">
                <a:solidFill>
                  <a:schemeClr val="tx1">
                    <a:lumMod val="85000"/>
                    <a:lumOff val="15000"/>
                  </a:schemeClr>
                </a:solidFill>
              </a:rPr>
              <a:t>? </a:t>
            </a:r>
            <a:r>
              <a:rPr lang="de-DE" sz="1050" dirty="0">
                <a:solidFill>
                  <a:schemeClr val="tx1">
                    <a:lumMod val="85000"/>
                    <a:lumOff val="15000"/>
                  </a:schemeClr>
                </a:solidFill>
              </a:rPr>
              <a:t>Neue Perspektiven auf die Gesundheitspolitik, 2015</a:t>
            </a:r>
          </a:p>
          <a:p>
            <a:pPr marL="135000" indent="-135000">
              <a:spcBef>
                <a:spcPts val="0"/>
              </a:spcBef>
              <a:spcAft>
                <a:spcPts val="450"/>
              </a:spcAft>
            </a:pPr>
            <a:r>
              <a:rPr lang="de-DE" sz="1050" dirty="0" err="1">
                <a:solidFill>
                  <a:schemeClr val="tx1">
                    <a:lumMod val="85000"/>
                    <a:lumOff val="15000"/>
                  </a:schemeClr>
                </a:solidFill>
              </a:rPr>
              <a:t>Rajbhandari-Thapa</a:t>
            </a:r>
            <a:r>
              <a:rPr lang="de-DE" sz="1050" dirty="0">
                <a:solidFill>
                  <a:schemeClr val="tx1">
                    <a:lumMod val="85000"/>
                    <a:lumOff val="15000"/>
                  </a:schemeClr>
                </a:solidFill>
              </a:rPr>
              <a:t> J et al.: </a:t>
            </a:r>
            <a:r>
              <a:rPr lang="de-DE" sz="1050" dirty="0" err="1">
                <a:solidFill>
                  <a:schemeClr val="tx1">
                    <a:lumMod val="85000"/>
                    <a:lumOff val="15000"/>
                  </a:schemeClr>
                </a:solidFill>
              </a:rPr>
              <a:t>Effect</a:t>
            </a:r>
            <a:r>
              <a:rPr lang="de-DE" sz="1050" dirty="0">
                <a:solidFill>
                  <a:schemeClr val="tx1">
                    <a:lumMod val="85000"/>
                    <a:lumOff val="15000"/>
                  </a:schemeClr>
                </a:solidFill>
              </a:rPr>
              <a:t> </a:t>
            </a:r>
            <a:r>
              <a:rPr lang="de-DE" sz="1050" dirty="0" err="1">
                <a:solidFill>
                  <a:schemeClr val="tx1">
                    <a:lumMod val="85000"/>
                    <a:lumOff val="15000"/>
                  </a:schemeClr>
                </a:solidFill>
              </a:rPr>
              <a:t>of</a:t>
            </a:r>
            <a:r>
              <a:rPr lang="de-DE" sz="1050" dirty="0">
                <a:solidFill>
                  <a:schemeClr val="tx1">
                    <a:lumMod val="85000"/>
                    <a:lumOff val="15000"/>
                  </a:schemeClr>
                </a:solidFill>
              </a:rPr>
              <a:t> </a:t>
            </a:r>
            <a:r>
              <a:rPr lang="de-DE" sz="1050" dirty="0" err="1">
                <a:solidFill>
                  <a:schemeClr val="tx1">
                    <a:lumMod val="85000"/>
                    <a:lumOff val="15000"/>
                  </a:schemeClr>
                </a:solidFill>
              </a:rPr>
              <a:t>the</a:t>
            </a:r>
            <a:r>
              <a:rPr lang="de-DE" sz="1050" dirty="0">
                <a:solidFill>
                  <a:schemeClr val="tx1">
                    <a:lumMod val="85000"/>
                    <a:lumOff val="15000"/>
                  </a:schemeClr>
                </a:solidFill>
              </a:rPr>
              <a:t> Strong4Life School Nutrition </a:t>
            </a:r>
            <a:r>
              <a:rPr lang="de-DE" sz="1050" dirty="0" err="1">
                <a:solidFill>
                  <a:schemeClr val="tx1">
                    <a:lumMod val="85000"/>
                    <a:lumOff val="15000"/>
                  </a:schemeClr>
                </a:solidFill>
              </a:rPr>
              <a:t>Program</a:t>
            </a:r>
            <a:r>
              <a:rPr lang="de-DE" sz="1050" dirty="0">
                <a:solidFill>
                  <a:schemeClr val="tx1">
                    <a:lumMod val="85000"/>
                    <a:lumOff val="15000"/>
                  </a:schemeClr>
                </a:solidFill>
              </a:rPr>
              <a:t> on </a:t>
            </a:r>
            <a:r>
              <a:rPr lang="de-DE" sz="1050" dirty="0" err="1">
                <a:solidFill>
                  <a:schemeClr val="tx1">
                    <a:lumMod val="85000"/>
                    <a:lumOff val="15000"/>
                  </a:schemeClr>
                </a:solidFill>
              </a:rPr>
              <a:t>Cafeterias</a:t>
            </a:r>
            <a:r>
              <a:rPr lang="de-DE" sz="1050" dirty="0">
                <a:solidFill>
                  <a:schemeClr val="tx1">
                    <a:lumMod val="85000"/>
                    <a:lumOff val="15000"/>
                  </a:schemeClr>
                </a:solidFill>
              </a:rPr>
              <a:t> </a:t>
            </a:r>
            <a:r>
              <a:rPr lang="de-DE" sz="1050" dirty="0" err="1">
                <a:solidFill>
                  <a:schemeClr val="tx1">
                    <a:lumMod val="85000"/>
                    <a:lumOff val="15000"/>
                  </a:schemeClr>
                </a:solidFill>
              </a:rPr>
              <a:t>and</a:t>
            </a:r>
            <a:r>
              <a:rPr lang="de-DE" sz="1050" dirty="0">
                <a:solidFill>
                  <a:schemeClr val="tx1">
                    <a:lumMod val="85000"/>
                    <a:lumOff val="15000"/>
                  </a:schemeClr>
                </a:solidFill>
              </a:rPr>
              <a:t> on Manager </a:t>
            </a:r>
            <a:r>
              <a:rPr lang="de-DE" sz="1050" dirty="0" err="1">
                <a:solidFill>
                  <a:schemeClr val="tx1">
                    <a:lumMod val="85000"/>
                    <a:lumOff val="15000"/>
                  </a:schemeClr>
                </a:solidFill>
              </a:rPr>
              <a:t>and</a:t>
            </a:r>
            <a:r>
              <a:rPr lang="de-DE" sz="1050" dirty="0">
                <a:solidFill>
                  <a:schemeClr val="tx1">
                    <a:lumMod val="85000"/>
                    <a:lumOff val="15000"/>
                  </a:schemeClr>
                </a:solidFill>
              </a:rPr>
              <a:t> </a:t>
            </a:r>
            <a:r>
              <a:rPr lang="de-DE" sz="1050" dirty="0" err="1">
                <a:solidFill>
                  <a:schemeClr val="tx1">
                    <a:lumMod val="85000"/>
                    <a:lumOff val="15000"/>
                  </a:schemeClr>
                </a:solidFill>
              </a:rPr>
              <a:t>Staff</a:t>
            </a:r>
            <a:r>
              <a:rPr lang="de-DE" sz="1050" dirty="0">
                <a:solidFill>
                  <a:schemeClr val="tx1">
                    <a:lumMod val="85000"/>
                    <a:lumOff val="15000"/>
                  </a:schemeClr>
                </a:solidFill>
              </a:rPr>
              <a:t> Member Knowledge </a:t>
            </a:r>
            <a:r>
              <a:rPr lang="de-DE" sz="1050" dirty="0" err="1">
                <a:solidFill>
                  <a:schemeClr val="tx1">
                    <a:lumMod val="85000"/>
                    <a:lumOff val="15000"/>
                  </a:schemeClr>
                </a:solidFill>
              </a:rPr>
              <a:t>and</a:t>
            </a:r>
            <a:r>
              <a:rPr lang="de-DE" sz="1050" dirty="0">
                <a:solidFill>
                  <a:schemeClr val="tx1">
                    <a:lumMod val="85000"/>
                    <a:lumOff val="15000"/>
                  </a:schemeClr>
                </a:solidFill>
              </a:rPr>
              <a:t> Practice, Georgia, 2015. Public </a:t>
            </a:r>
            <a:r>
              <a:rPr lang="de-DE" sz="1050" dirty="0" err="1">
                <a:solidFill>
                  <a:schemeClr val="tx1">
                    <a:lumMod val="85000"/>
                    <a:lumOff val="15000"/>
                  </a:schemeClr>
                </a:solidFill>
              </a:rPr>
              <a:t>Health</a:t>
            </a:r>
            <a:r>
              <a:rPr lang="de-DE" sz="1050" dirty="0">
                <a:solidFill>
                  <a:schemeClr val="tx1">
                    <a:lumMod val="85000"/>
                    <a:lumOff val="15000"/>
                  </a:schemeClr>
                </a:solidFill>
              </a:rPr>
              <a:t> Reports 132(</a:t>
            </a:r>
            <a:r>
              <a:rPr lang="de-DE" sz="1050" dirty="0" err="1">
                <a:solidFill>
                  <a:schemeClr val="tx1">
                    <a:lumMod val="85000"/>
                    <a:lumOff val="15000"/>
                  </a:schemeClr>
                </a:solidFill>
              </a:rPr>
              <a:t>Suppl</a:t>
            </a:r>
            <a:r>
              <a:rPr lang="de-DE" sz="1050" dirty="0">
                <a:solidFill>
                  <a:schemeClr val="tx1">
                    <a:lumMod val="85000"/>
                    <a:lumOff val="15000"/>
                  </a:schemeClr>
                </a:solidFill>
              </a:rPr>
              <a:t>. 2):48S–56S (2017) doi:10.1177/0033354917723332</a:t>
            </a:r>
          </a:p>
          <a:p>
            <a:pPr marL="135000" indent="-135000">
              <a:spcBef>
                <a:spcPts val="0"/>
              </a:spcBef>
              <a:spcAft>
                <a:spcPts val="450"/>
              </a:spcAft>
            </a:pPr>
            <a:r>
              <a:rPr lang="de-DE" sz="1050" dirty="0">
                <a:solidFill>
                  <a:schemeClr val="tx1">
                    <a:lumMod val="85000"/>
                    <a:lumOff val="15000"/>
                  </a:schemeClr>
                </a:solidFill>
              </a:rPr>
              <a:t>Arno A, Thomas S: The </a:t>
            </a:r>
            <a:r>
              <a:rPr lang="de-DE" sz="1050" dirty="0" err="1">
                <a:solidFill>
                  <a:schemeClr val="tx1">
                    <a:lumMod val="85000"/>
                    <a:lumOff val="15000"/>
                  </a:schemeClr>
                </a:solidFill>
              </a:rPr>
              <a:t>efficacy</a:t>
            </a:r>
            <a:r>
              <a:rPr lang="de-DE" sz="1050" dirty="0">
                <a:solidFill>
                  <a:schemeClr val="tx1">
                    <a:lumMod val="85000"/>
                    <a:lumOff val="15000"/>
                  </a:schemeClr>
                </a:solidFill>
              </a:rPr>
              <a:t> </a:t>
            </a:r>
            <a:r>
              <a:rPr lang="de-DE" sz="1050" dirty="0" err="1">
                <a:solidFill>
                  <a:schemeClr val="tx1">
                    <a:lumMod val="85000"/>
                    <a:lumOff val="15000"/>
                  </a:schemeClr>
                </a:solidFill>
              </a:rPr>
              <a:t>of</a:t>
            </a:r>
            <a:r>
              <a:rPr lang="de-DE" sz="1050" dirty="0">
                <a:solidFill>
                  <a:schemeClr val="tx1">
                    <a:lumMod val="85000"/>
                    <a:lumOff val="15000"/>
                  </a:schemeClr>
                </a:solidFill>
              </a:rPr>
              <a:t> </a:t>
            </a:r>
            <a:r>
              <a:rPr lang="de-DE" sz="1050" dirty="0" err="1">
                <a:solidFill>
                  <a:schemeClr val="tx1">
                    <a:lumMod val="85000"/>
                    <a:lumOff val="15000"/>
                  </a:schemeClr>
                </a:solidFill>
              </a:rPr>
              <a:t>nudge</a:t>
            </a:r>
            <a:r>
              <a:rPr lang="de-DE" sz="1050" dirty="0">
                <a:solidFill>
                  <a:schemeClr val="tx1">
                    <a:lumMod val="85000"/>
                    <a:lumOff val="15000"/>
                  </a:schemeClr>
                </a:solidFill>
              </a:rPr>
              <a:t> </a:t>
            </a:r>
            <a:r>
              <a:rPr lang="de-DE" sz="1050" dirty="0" err="1">
                <a:solidFill>
                  <a:schemeClr val="tx1">
                    <a:lumMod val="85000"/>
                    <a:lumOff val="15000"/>
                  </a:schemeClr>
                </a:solidFill>
              </a:rPr>
              <a:t>theory</a:t>
            </a:r>
            <a:r>
              <a:rPr lang="de-DE" sz="1050" dirty="0">
                <a:solidFill>
                  <a:schemeClr val="tx1">
                    <a:lumMod val="85000"/>
                    <a:lumOff val="15000"/>
                  </a:schemeClr>
                </a:solidFill>
              </a:rPr>
              <a:t> </a:t>
            </a:r>
            <a:r>
              <a:rPr lang="de-DE" sz="1050" dirty="0" err="1">
                <a:solidFill>
                  <a:schemeClr val="tx1">
                    <a:lumMod val="85000"/>
                    <a:lumOff val="15000"/>
                  </a:schemeClr>
                </a:solidFill>
              </a:rPr>
              <a:t>strategies</a:t>
            </a:r>
            <a:r>
              <a:rPr lang="de-DE" sz="1050" dirty="0">
                <a:solidFill>
                  <a:schemeClr val="tx1">
                    <a:lumMod val="85000"/>
                    <a:lumOff val="15000"/>
                  </a:schemeClr>
                </a:solidFill>
              </a:rPr>
              <a:t> in </a:t>
            </a:r>
            <a:r>
              <a:rPr lang="de-DE" sz="1050" dirty="0" err="1">
                <a:solidFill>
                  <a:schemeClr val="tx1">
                    <a:lumMod val="85000"/>
                    <a:lumOff val="15000"/>
                  </a:schemeClr>
                </a:solidFill>
              </a:rPr>
              <a:t>influencing</a:t>
            </a:r>
            <a:r>
              <a:rPr lang="de-DE" sz="1050" dirty="0">
                <a:solidFill>
                  <a:schemeClr val="tx1">
                    <a:lumMod val="85000"/>
                    <a:lumOff val="15000"/>
                  </a:schemeClr>
                </a:solidFill>
              </a:rPr>
              <a:t> adult </a:t>
            </a:r>
            <a:r>
              <a:rPr lang="de-DE" sz="1050" dirty="0" err="1">
                <a:solidFill>
                  <a:schemeClr val="tx1">
                    <a:lumMod val="85000"/>
                    <a:lumOff val="15000"/>
                  </a:schemeClr>
                </a:solidFill>
              </a:rPr>
              <a:t>dietary</a:t>
            </a:r>
            <a:r>
              <a:rPr lang="de-DE" sz="1050" dirty="0">
                <a:solidFill>
                  <a:schemeClr val="tx1">
                    <a:lumMod val="85000"/>
                    <a:lumOff val="15000"/>
                  </a:schemeClr>
                </a:solidFill>
              </a:rPr>
              <a:t> </a:t>
            </a:r>
            <a:r>
              <a:rPr lang="de-DE" sz="1050" dirty="0" err="1">
                <a:solidFill>
                  <a:schemeClr val="tx1">
                    <a:lumMod val="85000"/>
                    <a:lumOff val="15000"/>
                  </a:schemeClr>
                </a:solidFill>
              </a:rPr>
              <a:t>behaviour</a:t>
            </a:r>
            <a:r>
              <a:rPr lang="de-DE" sz="1050" dirty="0">
                <a:solidFill>
                  <a:schemeClr val="tx1">
                    <a:lumMod val="85000"/>
                    <a:lumOff val="15000"/>
                  </a:schemeClr>
                </a:solidFill>
              </a:rPr>
              <a:t>: a </a:t>
            </a:r>
            <a:r>
              <a:rPr lang="de-DE" sz="1050" dirty="0" err="1">
                <a:solidFill>
                  <a:schemeClr val="tx1">
                    <a:lumMod val="85000"/>
                    <a:lumOff val="15000"/>
                  </a:schemeClr>
                </a:solidFill>
              </a:rPr>
              <a:t>systematic</a:t>
            </a:r>
            <a:r>
              <a:rPr lang="de-DE" sz="1050" dirty="0">
                <a:solidFill>
                  <a:schemeClr val="tx1">
                    <a:lumMod val="85000"/>
                    <a:lumOff val="15000"/>
                  </a:schemeClr>
                </a:solidFill>
              </a:rPr>
              <a:t> </a:t>
            </a:r>
            <a:r>
              <a:rPr lang="de-DE" sz="1050" dirty="0" err="1">
                <a:solidFill>
                  <a:schemeClr val="tx1">
                    <a:lumMod val="85000"/>
                    <a:lumOff val="15000"/>
                  </a:schemeClr>
                </a:solidFill>
              </a:rPr>
              <a:t>review</a:t>
            </a:r>
            <a:r>
              <a:rPr lang="de-DE" sz="1050" dirty="0">
                <a:solidFill>
                  <a:schemeClr val="tx1">
                    <a:lumMod val="85000"/>
                    <a:lumOff val="15000"/>
                  </a:schemeClr>
                </a:solidFill>
              </a:rPr>
              <a:t> </a:t>
            </a:r>
            <a:r>
              <a:rPr lang="de-DE" sz="1050" dirty="0" err="1">
                <a:solidFill>
                  <a:schemeClr val="tx1">
                    <a:lumMod val="85000"/>
                    <a:lumOff val="15000"/>
                  </a:schemeClr>
                </a:solidFill>
              </a:rPr>
              <a:t>and</a:t>
            </a:r>
            <a:r>
              <a:rPr lang="de-DE" sz="1050" dirty="0">
                <a:solidFill>
                  <a:schemeClr val="tx1">
                    <a:lumMod val="85000"/>
                    <a:lumOff val="15000"/>
                  </a:schemeClr>
                </a:solidFill>
              </a:rPr>
              <a:t> meta-analysis. BMC Public </a:t>
            </a:r>
            <a:r>
              <a:rPr lang="de-DE" sz="1050" dirty="0" err="1">
                <a:solidFill>
                  <a:schemeClr val="tx1">
                    <a:lumMod val="85000"/>
                    <a:lumOff val="15000"/>
                  </a:schemeClr>
                </a:solidFill>
              </a:rPr>
              <a:t>Health</a:t>
            </a:r>
            <a:r>
              <a:rPr lang="de-DE" sz="1050" dirty="0">
                <a:solidFill>
                  <a:schemeClr val="tx1">
                    <a:lumMod val="85000"/>
                    <a:lumOff val="15000"/>
                  </a:schemeClr>
                </a:solidFill>
              </a:rPr>
              <a:t> </a:t>
            </a:r>
            <a:r>
              <a:rPr lang="de-DE" sz="1050" dirty="0">
                <a:solidFill>
                  <a:schemeClr val="tx1">
                    <a:lumMod val="85000"/>
                    <a:lumOff val="15000"/>
                  </a:schemeClr>
                </a:solidFill>
              </a:rPr>
              <a:t>16:676 (2016) doi:10.1186/s12889-016-3272-x</a:t>
            </a:r>
          </a:p>
          <a:p>
            <a:pPr marL="135000" indent="-135000">
              <a:spcBef>
                <a:spcPts val="0"/>
              </a:spcBef>
              <a:spcAft>
                <a:spcPts val="450"/>
              </a:spcAft>
            </a:pPr>
            <a:r>
              <a:rPr lang="de-DE" sz="1050" dirty="0">
                <a:solidFill>
                  <a:schemeClr val="tx1">
                    <a:lumMod val="85000"/>
                    <a:lumOff val="15000"/>
                  </a:schemeClr>
                </a:solidFill>
              </a:rPr>
              <a:t>Zhou X et al.: A </a:t>
            </a:r>
            <a:r>
              <a:rPr lang="de-DE" sz="1050" dirty="0" err="1">
                <a:solidFill>
                  <a:schemeClr val="tx1">
                    <a:lumMod val="85000"/>
                    <a:lumOff val="15000"/>
                  </a:schemeClr>
                </a:solidFill>
              </a:rPr>
              <a:t>Systematic</a:t>
            </a:r>
            <a:r>
              <a:rPr lang="de-DE" sz="1050" dirty="0">
                <a:solidFill>
                  <a:schemeClr val="tx1">
                    <a:lumMod val="85000"/>
                    <a:lumOff val="15000"/>
                  </a:schemeClr>
                </a:solidFill>
              </a:rPr>
              <a:t> Review </a:t>
            </a:r>
            <a:r>
              <a:rPr lang="de-DE" sz="1050" dirty="0" err="1">
                <a:solidFill>
                  <a:schemeClr val="tx1">
                    <a:lumMod val="85000"/>
                    <a:lumOff val="15000"/>
                  </a:schemeClr>
                </a:solidFill>
              </a:rPr>
              <a:t>of</a:t>
            </a:r>
            <a:r>
              <a:rPr lang="de-DE" sz="1050" dirty="0">
                <a:solidFill>
                  <a:schemeClr val="tx1">
                    <a:lumMod val="85000"/>
                    <a:lumOff val="15000"/>
                  </a:schemeClr>
                </a:solidFill>
              </a:rPr>
              <a:t> </a:t>
            </a:r>
            <a:r>
              <a:rPr lang="de-DE" sz="1050" dirty="0" err="1">
                <a:solidFill>
                  <a:schemeClr val="tx1">
                    <a:lumMod val="85000"/>
                    <a:lumOff val="15000"/>
                  </a:schemeClr>
                </a:solidFill>
              </a:rPr>
              <a:t>Behavioural</a:t>
            </a:r>
            <a:r>
              <a:rPr lang="de-DE" sz="1050" dirty="0">
                <a:solidFill>
                  <a:schemeClr val="tx1">
                    <a:lumMod val="85000"/>
                    <a:lumOff val="15000"/>
                  </a:schemeClr>
                </a:solidFill>
              </a:rPr>
              <a:t> </a:t>
            </a:r>
            <a:r>
              <a:rPr lang="de-DE" sz="1050" dirty="0" err="1">
                <a:solidFill>
                  <a:schemeClr val="tx1">
                    <a:lumMod val="85000"/>
                    <a:lumOff val="15000"/>
                  </a:schemeClr>
                </a:solidFill>
              </a:rPr>
              <a:t>Interventions</a:t>
            </a:r>
            <a:r>
              <a:rPr lang="de-DE" sz="1050" dirty="0">
                <a:solidFill>
                  <a:schemeClr val="tx1">
                    <a:lumMod val="85000"/>
                    <a:lumOff val="15000"/>
                  </a:schemeClr>
                </a:solidFill>
              </a:rPr>
              <a:t> </a:t>
            </a:r>
            <a:r>
              <a:rPr lang="de-DE" sz="1050" dirty="0" err="1">
                <a:solidFill>
                  <a:schemeClr val="tx1">
                    <a:lumMod val="85000"/>
                    <a:lumOff val="15000"/>
                  </a:schemeClr>
                </a:solidFill>
              </a:rPr>
              <a:t>Promoting</a:t>
            </a:r>
            <a:r>
              <a:rPr lang="de-DE" sz="1050" dirty="0">
                <a:solidFill>
                  <a:schemeClr val="tx1">
                    <a:lumMod val="85000"/>
                    <a:lumOff val="15000"/>
                  </a:schemeClr>
                </a:solidFill>
              </a:rPr>
              <a:t> </a:t>
            </a:r>
            <a:r>
              <a:rPr lang="de-DE" sz="1050" dirty="0" err="1">
                <a:solidFill>
                  <a:schemeClr val="tx1">
                    <a:lumMod val="85000"/>
                    <a:lumOff val="15000"/>
                  </a:schemeClr>
                </a:solidFill>
              </a:rPr>
              <a:t>Healthy</a:t>
            </a:r>
            <a:r>
              <a:rPr lang="de-DE" sz="1050" dirty="0">
                <a:solidFill>
                  <a:schemeClr val="tx1">
                    <a:lumMod val="85000"/>
                    <a:lumOff val="15000"/>
                  </a:schemeClr>
                </a:solidFill>
              </a:rPr>
              <a:t> </a:t>
            </a:r>
            <a:r>
              <a:rPr lang="de-DE" sz="1050" dirty="0" err="1">
                <a:solidFill>
                  <a:schemeClr val="tx1">
                    <a:lumMod val="85000"/>
                    <a:lumOff val="15000"/>
                  </a:schemeClr>
                </a:solidFill>
              </a:rPr>
              <a:t>Eating</a:t>
            </a:r>
            <a:r>
              <a:rPr lang="de-DE" sz="1050" dirty="0">
                <a:solidFill>
                  <a:schemeClr val="tx1">
                    <a:lumMod val="85000"/>
                    <a:lumOff val="15000"/>
                  </a:schemeClr>
                </a:solidFill>
              </a:rPr>
              <a:t> </a:t>
            </a:r>
            <a:r>
              <a:rPr lang="de-DE" sz="1050" dirty="0" err="1">
                <a:solidFill>
                  <a:schemeClr val="tx1">
                    <a:lumMod val="85000"/>
                    <a:lumOff val="15000"/>
                  </a:schemeClr>
                </a:solidFill>
              </a:rPr>
              <a:t>among</a:t>
            </a:r>
            <a:r>
              <a:rPr lang="de-DE" sz="1050" dirty="0">
                <a:solidFill>
                  <a:schemeClr val="tx1">
                    <a:lumMod val="85000"/>
                    <a:lumOff val="15000"/>
                  </a:schemeClr>
                </a:solidFill>
              </a:rPr>
              <a:t> </a:t>
            </a:r>
            <a:r>
              <a:rPr lang="de-DE" sz="1050" dirty="0" err="1">
                <a:solidFill>
                  <a:schemeClr val="tx1">
                    <a:lumMod val="85000"/>
                    <a:lumOff val="15000"/>
                  </a:schemeClr>
                </a:solidFill>
              </a:rPr>
              <a:t>Older</a:t>
            </a:r>
            <a:r>
              <a:rPr lang="de-DE" sz="1050" dirty="0">
                <a:solidFill>
                  <a:schemeClr val="tx1">
                    <a:lumMod val="85000"/>
                    <a:lumOff val="15000"/>
                  </a:schemeClr>
                </a:solidFill>
              </a:rPr>
              <a:t> People. </a:t>
            </a:r>
            <a:r>
              <a:rPr lang="de-DE" sz="1050" dirty="0" err="1">
                <a:solidFill>
                  <a:schemeClr val="tx1">
                    <a:lumMod val="85000"/>
                    <a:lumOff val="15000"/>
                  </a:schemeClr>
                </a:solidFill>
              </a:rPr>
              <a:t>Nutrients</a:t>
            </a:r>
            <a:r>
              <a:rPr lang="de-DE" sz="1050" dirty="0">
                <a:solidFill>
                  <a:schemeClr val="tx1">
                    <a:lumMod val="85000"/>
                    <a:lumOff val="15000"/>
                  </a:schemeClr>
                </a:solidFill>
              </a:rPr>
              <a:t> 10:128 (2018) doi:10.3390/nu10020128</a:t>
            </a:r>
          </a:p>
          <a:p>
            <a:pPr marL="135000" indent="-135000">
              <a:spcBef>
                <a:spcPts val="0"/>
              </a:spcBef>
              <a:spcAft>
                <a:spcPts val="450"/>
              </a:spcAft>
            </a:pPr>
            <a:r>
              <a:rPr lang="de-DE" sz="1050" dirty="0">
                <a:solidFill>
                  <a:schemeClr val="tx1">
                    <a:lumMod val="85000"/>
                    <a:lumOff val="15000"/>
                  </a:schemeClr>
                </a:solidFill>
              </a:rPr>
              <a:t>Wilson NLW et al.: Food </a:t>
            </a:r>
            <a:r>
              <a:rPr lang="de-DE" sz="1050" dirty="0" err="1">
                <a:solidFill>
                  <a:schemeClr val="tx1">
                    <a:lumMod val="85000"/>
                    <a:lumOff val="15000"/>
                  </a:schemeClr>
                </a:solidFill>
              </a:rPr>
              <a:t>pantry</a:t>
            </a:r>
            <a:r>
              <a:rPr lang="de-DE" sz="1050" dirty="0">
                <a:solidFill>
                  <a:schemeClr val="tx1">
                    <a:lumMod val="85000"/>
                    <a:lumOff val="15000"/>
                  </a:schemeClr>
                </a:solidFill>
              </a:rPr>
              <a:t> </a:t>
            </a:r>
            <a:r>
              <a:rPr lang="de-DE" sz="1050" dirty="0" err="1">
                <a:solidFill>
                  <a:schemeClr val="tx1">
                    <a:lumMod val="85000"/>
                    <a:lumOff val="15000"/>
                  </a:schemeClr>
                </a:solidFill>
              </a:rPr>
              <a:t>selection</a:t>
            </a:r>
            <a:r>
              <a:rPr lang="de-DE" sz="1050" dirty="0">
                <a:solidFill>
                  <a:schemeClr val="tx1">
                    <a:lumMod val="85000"/>
                    <a:lumOff val="15000"/>
                  </a:schemeClr>
                </a:solidFill>
              </a:rPr>
              <a:t> </a:t>
            </a:r>
            <a:r>
              <a:rPr lang="de-DE" sz="1050" dirty="0" err="1">
                <a:solidFill>
                  <a:schemeClr val="tx1">
                    <a:lumMod val="85000"/>
                    <a:lumOff val="15000"/>
                  </a:schemeClr>
                </a:solidFill>
              </a:rPr>
              <a:t>solutions</a:t>
            </a:r>
            <a:r>
              <a:rPr lang="de-DE" sz="1050" dirty="0">
                <a:solidFill>
                  <a:schemeClr val="tx1">
                    <a:lumMod val="85000"/>
                    <a:lumOff val="15000"/>
                  </a:schemeClr>
                </a:solidFill>
              </a:rPr>
              <a:t>: a </a:t>
            </a:r>
            <a:r>
              <a:rPr lang="de-DE" sz="1050" dirty="0" err="1">
                <a:solidFill>
                  <a:schemeClr val="tx1">
                    <a:lumMod val="85000"/>
                    <a:lumOff val="15000"/>
                  </a:schemeClr>
                </a:solidFill>
              </a:rPr>
              <a:t>randomized</a:t>
            </a:r>
            <a:r>
              <a:rPr lang="de-DE" sz="1050" dirty="0">
                <a:solidFill>
                  <a:schemeClr val="tx1">
                    <a:lumMod val="85000"/>
                    <a:lumOff val="15000"/>
                  </a:schemeClr>
                </a:solidFill>
              </a:rPr>
              <a:t> </a:t>
            </a:r>
            <a:r>
              <a:rPr lang="de-DE" sz="1050" dirty="0" err="1">
                <a:solidFill>
                  <a:schemeClr val="tx1">
                    <a:lumMod val="85000"/>
                    <a:lumOff val="15000"/>
                  </a:schemeClr>
                </a:solidFill>
              </a:rPr>
              <a:t>controlled</a:t>
            </a:r>
            <a:r>
              <a:rPr lang="de-DE" sz="1050" dirty="0">
                <a:solidFill>
                  <a:schemeClr val="tx1">
                    <a:lumMod val="85000"/>
                    <a:lumOff val="15000"/>
                  </a:schemeClr>
                </a:solidFill>
              </a:rPr>
              <a:t> </a:t>
            </a:r>
            <a:r>
              <a:rPr lang="de-DE" sz="1050" dirty="0" err="1">
                <a:solidFill>
                  <a:schemeClr val="tx1">
                    <a:lumMod val="85000"/>
                    <a:lumOff val="15000"/>
                  </a:schemeClr>
                </a:solidFill>
              </a:rPr>
              <a:t>trial</a:t>
            </a:r>
            <a:r>
              <a:rPr lang="de-DE" sz="1050" dirty="0">
                <a:solidFill>
                  <a:schemeClr val="tx1">
                    <a:lumMod val="85000"/>
                    <a:lumOff val="15000"/>
                  </a:schemeClr>
                </a:solidFill>
              </a:rPr>
              <a:t> in client-</a:t>
            </a:r>
            <a:r>
              <a:rPr lang="de-DE" sz="1050" dirty="0" err="1">
                <a:solidFill>
                  <a:schemeClr val="tx1">
                    <a:lumMod val="85000"/>
                    <a:lumOff val="15000"/>
                  </a:schemeClr>
                </a:solidFill>
              </a:rPr>
              <a:t>choice</a:t>
            </a:r>
            <a:r>
              <a:rPr lang="de-DE" sz="1050" dirty="0">
                <a:solidFill>
                  <a:schemeClr val="tx1">
                    <a:lumMod val="85000"/>
                    <a:lumOff val="15000"/>
                  </a:schemeClr>
                </a:solidFill>
              </a:rPr>
              <a:t> </a:t>
            </a:r>
            <a:r>
              <a:rPr lang="de-DE" sz="1050" dirty="0" err="1">
                <a:solidFill>
                  <a:schemeClr val="tx1">
                    <a:lumMod val="85000"/>
                    <a:lumOff val="15000"/>
                  </a:schemeClr>
                </a:solidFill>
              </a:rPr>
              <a:t>food</a:t>
            </a:r>
            <a:r>
              <a:rPr lang="de-DE" sz="1050" dirty="0">
                <a:solidFill>
                  <a:schemeClr val="tx1">
                    <a:lumMod val="85000"/>
                    <a:lumOff val="15000"/>
                  </a:schemeClr>
                </a:solidFill>
              </a:rPr>
              <a:t> </a:t>
            </a:r>
            <a:r>
              <a:rPr lang="de-DE" sz="1050" dirty="0" err="1">
                <a:solidFill>
                  <a:schemeClr val="tx1">
                    <a:lumMod val="85000"/>
                    <a:lumOff val="15000"/>
                  </a:schemeClr>
                </a:solidFill>
              </a:rPr>
              <a:t>pantries</a:t>
            </a:r>
            <a:r>
              <a:rPr lang="de-DE" sz="1050" dirty="0">
                <a:solidFill>
                  <a:schemeClr val="tx1">
                    <a:lumMod val="85000"/>
                    <a:lumOff val="15000"/>
                  </a:schemeClr>
                </a:solidFill>
              </a:rPr>
              <a:t> </a:t>
            </a:r>
            <a:r>
              <a:rPr lang="de-DE" sz="1050" dirty="0" err="1">
                <a:solidFill>
                  <a:schemeClr val="tx1">
                    <a:lumMod val="85000"/>
                    <a:lumOff val="15000"/>
                  </a:schemeClr>
                </a:solidFill>
              </a:rPr>
              <a:t>to</a:t>
            </a:r>
            <a:r>
              <a:rPr lang="de-DE" sz="1050" dirty="0">
                <a:solidFill>
                  <a:schemeClr val="tx1">
                    <a:lumMod val="85000"/>
                    <a:lumOff val="15000"/>
                  </a:schemeClr>
                </a:solidFill>
              </a:rPr>
              <a:t> </a:t>
            </a:r>
            <a:r>
              <a:rPr lang="de-DE" sz="1050" dirty="0" err="1">
                <a:solidFill>
                  <a:schemeClr val="tx1">
                    <a:lumMod val="85000"/>
                    <a:lumOff val="15000"/>
                  </a:schemeClr>
                </a:solidFill>
              </a:rPr>
              <a:t>nudge</a:t>
            </a:r>
            <a:r>
              <a:rPr lang="de-DE" sz="1050" dirty="0">
                <a:solidFill>
                  <a:schemeClr val="tx1">
                    <a:lumMod val="85000"/>
                    <a:lumOff val="15000"/>
                  </a:schemeClr>
                </a:solidFill>
              </a:rPr>
              <a:t> </a:t>
            </a:r>
            <a:r>
              <a:rPr lang="de-DE" sz="1050" dirty="0" err="1">
                <a:solidFill>
                  <a:schemeClr val="tx1">
                    <a:lumMod val="85000"/>
                    <a:lumOff val="15000"/>
                  </a:schemeClr>
                </a:solidFill>
              </a:rPr>
              <a:t>clients</a:t>
            </a:r>
            <a:r>
              <a:rPr lang="de-DE" sz="1050" dirty="0">
                <a:solidFill>
                  <a:schemeClr val="tx1">
                    <a:lumMod val="85000"/>
                    <a:lumOff val="15000"/>
                  </a:schemeClr>
                </a:solidFill>
              </a:rPr>
              <a:t> </a:t>
            </a:r>
            <a:r>
              <a:rPr lang="de-DE" sz="1050" dirty="0" err="1">
                <a:solidFill>
                  <a:schemeClr val="tx1">
                    <a:lumMod val="85000"/>
                    <a:lumOff val="15000"/>
                  </a:schemeClr>
                </a:solidFill>
              </a:rPr>
              <a:t>to</a:t>
            </a:r>
            <a:r>
              <a:rPr lang="de-DE" sz="1050" dirty="0">
                <a:solidFill>
                  <a:schemeClr val="tx1">
                    <a:lumMod val="85000"/>
                    <a:lumOff val="15000"/>
                  </a:schemeClr>
                </a:solidFill>
              </a:rPr>
              <a:t> </a:t>
            </a:r>
            <a:r>
              <a:rPr lang="de-DE" sz="1050" dirty="0" err="1">
                <a:solidFill>
                  <a:schemeClr val="tx1">
                    <a:lumMod val="85000"/>
                    <a:lumOff val="15000"/>
                  </a:schemeClr>
                </a:solidFill>
              </a:rPr>
              <a:t>targeted</a:t>
            </a:r>
            <a:r>
              <a:rPr lang="de-DE" sz="1050" dirty="0">
                <a:solidFill>
                  <a:schemeClr val="tx1">
                    <a:lumMod val="85000"/>
                    <a:lumOff val="15000"/>
                  </a:schemeClr>
                </a:solidFill>
              </a:rPr>
              <a:t> </a:t>
            </a:r>
            <a:r>
              <a:rPr lang="de-DE" sz="1050" dirty="0" err="1">
                <a:solidFill>
                  <a:schemeClr val="tx1">
                    <a:lumMod val="85000"/>
                    <a:lumOff val="15000"/>
                  </a:schemeClr>
                </a:solidFill>
              </a:rPr>
              <a:t>foods</a:t>
            </a:r>
            <a:r>
              <a:rPr lang="de-DE" sz="1050" dirty="0">
                <a:solidFill>
                  <a:schemeClr val="tx1">
                    <a:lumMod val="85000"/>
                    <a:lumOff val="15000"/>
                  </a:schemeClr>
                </a:solidFill>
              </a:rPr>
              <a:t>. Journal </a:t>
            </a:r>
            <a:r>
              <a:rPr lang="de-DE" sz="1050" dirty="0" err="1">
                <a:solidFill>
                  <a:schemeClr val="tx1">
                    <a:lumMod val="85000"/>
                    <a:lumOff val="15000"/>
                  </a:schemeClr>
                </a:solidFill>
              </a:rPr>
              <a:t>of</a:t>
            </a:r>
            <a:r>
              <a:rPr lang="de-DE" sz="1050" dirty="0">
                <a:solidFill>
                  <a:schemeClr val="tx1">
                    <a:lumMod val="85000"/>
                    <a:lumOff val="15000"/>
                  </a:schemeClr>
                </a:solidFill>
              </a:rPr>
              <a:t> Public </a:t>
            </a:r>
            <a:r>
              <a:rPr lang="de-DE" sz="1050" dirty="0" err="1">
                <a:solidFill>
                  <a:schemeClr val="tx1">
                    <a:lumMod val="85000"/>
                    <a:lumOff val="15000"/>
                  </a:schemeClr>
                </a:solidFill>
              </a:rPr>
              <a:t>Health</a:t>
            </a:r>
            <a:r>
              <a:rPr lang="de-DE" sz="1050" dirty="0">
                <a:solidFill>
                  <a:schemeClr val="tx1">
                    <a:lumMod val="85000"/>
                    <a:lumOff val="15000"/>
                  </a:schemeClr>
                </a:solidFill>
              </a:rPr>
              <a:t> 39(2):366–372 (2016) doi:10.1093/</a:t>
            </a:r>
            <a:r>
              <a:rPr lang="de-DE" sz="1050" dirty="0" err="1">
                <a:solidFill>
                  <a:schemeClr val="tx1">
                    <a:lumMod val="85000"/>
                    <a:lumOff val="15000"/>
                  </a:schemeClr>
                </a:solidFill>
              </a:rPr>
              <a:t>pubmed</a:t>
            </a:r>
            <a:r>
              <a:rPr lang="de-DE" sz="1050" dirty="0">
                <a:solidFill>
                  <a:schemeClr val="tx1">
                    <a:lumMod val="85000"/>
                    <a:lumOff val="15000"/>
                  </a:schemeClr>
                </a:solidFill>
              </a:rPr>
              <a:t>/fdw043</a:t>
            </a:r>
          </a:p>
          <a:p>
            <a:pPr marL="135000" indent="-135000">
              <a:spcBef>
                <a:spcPts val="0"/>
              </a:spcBef>
              <a:spcAft>
                <a:spcPts val="450"/>
              </a:spcAft>
            </a:pPr>
            <a:r>
              <a:rPr lang="de-DE" sz="1050" dirty="0">
                <a:solidFill>
                  <a:schemeClr val="tx1">
                    <a:lumMod val="85000"/>
                    <a:lumOff val="15000"/>
                  </a:schemeClr>
                </a:solidFill>
              </a:rPr>
              <a:t>Bucher T et al.: </a:t>
            </a:r>
            <a:r>
              <a:rPr lang="de-DE" sz="1050" dirty="0" err="1">
                <a:solidFill>
                  <a:schemeClr val="tx1">
                    <a:lumMod val="85000"/>
                    <a:lumOff val="15000"/>
                  </a:schemeClr>
                </a:solidFill>
              </a:rPr>
              <a:t>Nudging</a:t>
            </a:r>
            <a:r>
              <a:rPr lang="de-DE" sz="1050" dirty="0">
                <a:solidFill>
                  <a:schemeClr val="tx1">
                    <a:lumMod val="85000"/>
                    <a:lumOff val="15000"/>
                  </a:schemeClr>
                </a:solidFill>
              </a:rPr>
              <a:t> </a:t>
            </a:r>
            <a:r>
              <a:rPr lang="de-DE" sz="1050" dirty="0" err="1">
                <a:solidFill>
                  <a:schemeClr val="tx1">
                    <a:lumMod val="85000"/>
                    <a:lumOff val="15000"/>
                  </a:schemeClr>
                </a:solidFill>
              </a:rPr>
              <a:t>consumers</a:t>
            </a:r>
            <a:r>
              <a:rPr lang="de-DE" sz="1050" dirty="0">
                <a:solidFill>
                  <a:schemeClr val="tx1">
                    <a:lumMod val="85000"/>
                    <a:lumOff val="15000"/>
                  </a:schemeClr>
                </a:solidFill>
              </a:rPr>
              <a:t> </a:t>
            </a:r>
            <a:r>
              <a:rPr lang="de-DE" sz="1050" dirty="0" err="1">
                <a:solidFill>
                  <a:schemeClr val="tx1">
                    <a:lumMod val="85000"/>
                    <a:lumOff val="15000"/>
                  </a:schemeClr>
                </a:solidFill>
              </a:rPr>
              <a:t>towards</a:t>
            </a:r>
            <a:r>
              <a:rPr lang="de-DE" sz="1050" dirty="0">
                <a:solidFill>
                  <a:schemeClr val="tx1">
                    <a:lumMod val="85000"/>
                    <a:lumOff val="15000"/>
                  </a:schemeClr>
                </a:solidFill>
              </a:rPr>
              <a:t> </a:t>
            </a:r>
            <a:r>
              <a:rPr lang="de-DE" sz="1050" dirty="0" err="1">
                <a:solidFill>
                  <a:schemeClr val="tx1">
                    <a:lumMod val="85000"/>
                    <a:lumOff val="15000"/>
                  </a:schemeClr>
                </a:solidFill>
              </a:rPr>
              <a:t>healthier</a:t>
            </a:r>
            <a:r>
              <a:rPr lang="de-DE" sz="1050" dirty="0">
                <a:solidFill>
                  <a:schemeClr val="tx1">
                    <a:lumMod val="85000"/>
                    <a:lumOff val="15000"/>
                  </a:schemeClr>
                </a:solidFill>
              </a:rPr>
              <a:t> </a:t>
            </a:r>
            <a:r>
              <a:rPr lang="de-DE" sz="1050" dirty="0" err="1">
                <a:solidFill>
                  <a:schemeClr val="tx1">
                    <a:lumMod val="85000"/>
                    <a:lumOff val="15000"/>
                  </a:schemeClr>
                </a:solidFill>
              </a:rPr>
              <a:t>choices</a:t>
            </a:r>
            <a:r>
              <a:rPr lang="de-DE" sz="1050" dirty="0">
                <a:solidFill>
                  <a:schemeClr val="tx1">
                    <a:lumMod val="85000"/>
                    <a:lumOff val="15000"/>
                  </a:schemeClr>
                </a:solidFill>
              </a:rPr>
              <a:t>: a </a:t>
            </a:r>
            <a:r>
              <a:rPr lang="de-DE" sz="1050" dirty="0" err="1">
                <a:solidFill>
                  <a:schemeClr val="tx1">
                    <a:lumMod val="85000"/>
                    <a:lumOff val="15000"/>
                  </a:schemeClr>
                </a:solidFill>
              </a:rPr>
              <a:t>systematic</a:t>
            </a:r>
            <a:r>
              <a:rPr lang="de-DE" sz="1050" dirty="0">
                <a:solidFill>
                  <a:schemeClr val="tx1">
                    <a:lumMod val="85000"/>
                    <a:lumOff val="15000"/>
                  </a:schemeClr>
                </a:solidFill>
              </a:rPr>
              <a:t> </a:t>
            </a:r>
            <a:r>
              <a:rPr lang="de-DE" sz="1050" dirty="0" err="1">
                <a:solidFill>
                  <a:schemeClr val="tx1">
                    <a:lumMod val="85000"/>
                    <a:lumOff val="15000"/>
                  </a:schemeClr>
                </a:solidFill>
              </a:rPr>
              <a:t>review</a:t>
            </a:r>
            <a:r>
              <a:rPr lang="de-DE" sz="1050" dirty="0">
                <a:solidFill>
                  <a:schemeClr val="tx1">
                    <a:lumMod val="85000"/>
                    <a:lumOff val="15000"/>
                  </a:schemeClr>
                </a:solidFill>
              </a:rPr>
              <a:t> </a:t>
            </a:r>
            <a:r>
              <a:rPr lang="de-DE" sz="1050" dirty="0" err="1">
                <a:solidFill>
                  <a:schemeClr val="tx1">
                    <a:lumMod val="85000"/>
                    <a:lumOff val="15000"/>
                  </a:schemeClr>
                </a:solidFill>
              </a:rPr>
              <a:t>of</a:t>
            </a:r>
            <a:r>
              <a:rPr lang="de-DE" sz="1050" dirty="0">
                <a:solidFill>
                  <a:schemeClr val="tx1">
                    <a:lumMod val="85000"/>
                    <a:lumOff val="15000"/>
                  </a:schemeClr>
                </a:solidFill>
              </a:rPr>
              <a:t> </a:t>
            </a:r>
            <a:r>
              <a:rPr lang="de-DE" sz="1050" dirty="0" err="1">
                <a:solidFill>
                  <a:schemeClr val="tx1">
                    <a:lumMod val="85000"/>
                    <a:lumOff val="15000"/>
                  </a:schemeClr>
                </a:solidFill>
              </a:rPr>
              <a:t>positional</a:t>
            </a:r>
            <a:r>
              <a:rPr lang="de-DE" sz="1050" dirty="0">
                <a:solidFill>
                  <a:schemeClr val="tx1">
                    <a:lumMod val="85000"/>
                    <a:lumOff val="15000"/>
                  </a:schemeClr>
                </a:solidFill>
              </a:rPr>
              <a:t> </a:t>
            </a:r>
            <a:r>
              <a:rPr lang="de-DE" sz="1050" dirty="0" err="1">
                <a:solidFill>
                  <a:schemeClr val="tx1">
                    <a:lumMod val="85000"/>
                    <a:lumOff val="15000"/>
                  </a:schemeClr>
                </a:solidFill>
              </a:rPr>
              <a:t>influences</a:t>
            </a:r>
            <a:r>
              <a:rPr lang="de-DE" sz="1050" dirty="0">
                <a:solidFill>
                  <a:schemeClr val="tx1">
                    <a:lumMod val="85000"/>
                    <a:lumOff val="15000"/>
                  </a:schemeClr>
                </a:solidFill>
              </a:rPr>
              <a:t> on </a:t>
            </a:r>
            <a:r>
              <a:rPr lang="de-DE" sz="1050" dirty="0" err="1">
                <a:solidFill>
                  <a:schemeClr val="tx1">
                    <a:lumMod val="85000"/>
                    <a:lumOff val="15000"/>
                  </a:schemeClr>
                </a:solidFill>
              </a:rPr>
              <a:t>food</a:t>
            </a:r>
            <a:r>
              <a:rPr lang="de-DE" sz="1050" dirty="0">
                <a:solidFill>
                  <a:schemeClr val="tx1">
                    <a:lumMod val="85000"/>
                    <a:lumOff val="15000"/>
                  </a:schemeClr>
                </a:solidFill>
              </a:rPr>
              <a:t> </a:t>
            </a:r>
            <a:r>
              <a:rPr lang="de-DE" sz="1050" dirty="0" err="1">
                <a:solidFill>
                  <a:schemeClr val="tx1">
                    <a:lumMod val="85000"/>
                    <a:lumOff val="15000"/>
                  </a:schemeClr>
                </a:solidFill>
              </a:rPr>
              <a:t>choice</a:t>
            </a:r>
            <a:r>
              <a:rPr lang="de-DE" sz="1050" dirty="0">
                <a:solidFill>
                  <a:schemeClr val="tx1">
                    <a:lumMod val="85000"/>
                    <a:lumOff val="15000"/>
                  </a:schemeClr>
                </a:solidFill>
              </a:rPr>
              <a:t>. British Journal </a:t>
            </a:r>
            <a:r>
              <a:rPr lang="de-DE" sz="1050" dirty="0" err="1">
                <a:solidFill>
                  <a:schemeClr val="tx1">
                    <a:lumMod val="85000"/>
                    <a:lumOff val="15000"/>
                  </a:schemeClr>
                </a:solidFill>
              </a:rPr>
              <a:t>of</a:t>
            </a:r>
            <a:r>
              <a:rPr lang="de-DE" sz="1050" dirty="0">
                <a:solidFill>
                  <a:schemeClr val="tx1">
                    <a:lumMod val="85000"/>
                    <a:lumOff val="15000"/>
                  </a:schemeClr>
                </a:solidFill>
              </a:rPr>
              <a:t> Nutrition 115:2252–2263 (2016) doi:10.1017/S0007114516001653</a:t>
            </a:r>
          </a:p>
          <a:p>
            <a:pPr marL="135000" indent="-135000">
              <a:spcBef>
                <a:spcPts val="0"/>
              </a:spcBef>
              <a:spcAft>
                <a:spcPts val="450"/>
              </a:spcAft>
            </a:pPr>
            <a:r>
              <a:rPr lang="de-DE" sz="1050" dirty="0">
                <a:solidFill>
                  <a:schemeClr val="tx1">
                    <a:lumMod val="85000"/>
                    <a:lumOff val="15000"/>
                  </a:schemeClr>
                </a:solidFill>
              </a:rPr>
              <a:t>Hanks AS et al.: </a:t>
            </a:r>
            <a:r>
              <a:rPr lang="de-DE" sz="1050" dirty="0" err="1">
                <a:solidFill>
                  <a:schemeClr val="tx1">
                    <a:lumMod val="85000"/>
                    <a:lumOff val="15000"/>
                  </a:schemeClr>
                </a:solidFill>
              </a:rPr>
              <a:t>Healthy</a:t>
            </a:r>
            <a:r>
              <a:rPr lang="de-DE" sz="1050" dirty="0">
                <a:solidFill>
                  <a:schemeClr val="tx1">
                    <a:lumMod val="85000"/>
                    <a:lumOff val="15000"/>
                  </a:schemeClr>
                </a:solidFill>
              </a:rPr>
              <a:t> </a:t>
            </a:r>
            <a:r>
              <a:rPr lang="de-DE" sz="1050" dirty="0" err="1">
                <a:solidFill>
                  <a:schemeClr val="tx1">
                    <a:lumMod val="85000"/>
                    <a:lumOff val="15000"/>
                  </a:schemeClr>
                </a:solidFill>
              </a:rPr>
              <a:t>convenience</a:t>
            </a:r>
            <a:r>
              <a:rPr lang="de-DE" sz="1050" dirty="0">
                <a:solidFill>
                  <a:schemeClr val="tx1">
                    <a:lumMod val="85000"/>
                    <a:lumOff val="15000"/>
                  </a:schemeClr>
                </a:solidFill>
              </a:rPr>
              <a:t>: </a:t>
            </a:r>
            <a:r>
              <a:rPr lang="de-DE" sz="1050" dirty="0" err="1">
                <a:solidFill>
                  <a:schemeClr val="tx1">
                    <a:lumMod val="85000"/>
                    <a:lumOff val="15000"/>
                  </a:schemeClr>
                </a:solidFill>
              </a:rPr>
              <a:t>nudging</a:t>
            </a:r>
            <a:r>
              <a:rPr lang="de-DE" sz="1050" dirty="0">
                <a:solidFill>
                  <a:schemeClr val="tx1">
                    <a:lumMod val="85000"/>
                    <a:lumOff val="15000"/>
                  </a:schemeClr>
                </a:solidFill>
              </a:rPr>
              <a:t> </a:t>
            </a:r>
            <a:r>
              <a:rPr lang="de-DE" sz="1050" dirty="0" err="1">
                <a:solidFill>
                  <a:schemeClr val="tx1">
                    <a:lumMod val="85000"/>
                    <a:lumOff val="15000"/>
                  </a:schemeClr>
                </a:solidFill>
              </a:rPr>
              <a:t>students</a:t>
            </a:r>
            <a:r>
              <a:rPr lang="de-DE" sz="1050" dirty="0">
                <a:solidFill>
                  <a:schemeClr val="tx1">
                    <a:lumMod val="85000"/>
                    <a:lumOff val="15000"/>
                  </a:schemeClr>
                </a:solidFill>
              </a:rPr>
              <a:t> </a:t>
            </a:r>
            <a:r>
              <a:rPr lang="de-DE" sz="1050" dirty="0" err="1">
                <a:solidFill>
                  <a:schemeClr val="tx1">
                    <a:lumMod val="85000"/>
                    <a:lumOff val="15000"/>
                  </a:schemeClr>
                </a:solidFill>
              </a:rPr>
              <a:t>toward</a:t>
            </a:r>
            <a:r>
              <a:rPr lang="de-DE" sz="1050" dirty="0">
                <a:solidFill>
                  <a:schemeClr val="tx1">
                    <a:lumMod val="85000"/>
                    <a:lumOff val="15000"/>
                  </a:schemeClr>
                </a:solidFill>
              </a:rPr>
              <a:t> </a:t>
            </a:r>
            <a:r>
              <a:rPr lang="de-DE" sz="1050" dirty="0" err="1">
                <a:solidFill>
                  <a:schemeClr val="tx1">
                    <a:lumMod val="85000"/>
                    <a:lumOff val="15000"/>
                  </a:schemeClr>
                </a:solidFill>
              </a:rPr>
              <a:t>healthier</a:t>
            </a:r>
            <a:r>
              <a:rPr lang="de-DE" sz="1050" dirty="0">
                <a:solidFill>
                  <a:schemeClr val="tx1">
                    <a:lumMod val="85000"/>
                    <a:lumOff val="15000"/>
                  </a:schemeClr>
                </a:solidFill>
              </a:rPr>
              <a:t> </a:t>
            </a:r>
            <a:r>
              <a:rPr lang="de-DE" sz="1050" dirty="0" err="1">
                <a:solidFill>
                  <a:schemeClr val="tx1">
                    <a:lumMod val="85000"/>
                    <a:lumOff val="15000"/>
                  </a:schemeClr>
                </a:solidFill>
              </a:rPr>
              <a:t>choices</a:t>
            </a:r>
            <a:r>
              <a:rPr lang="de-DE" sz="1050" dirty="0">
                <a:solidFill>
                  <a:schemeClr val="tx1">
                    <a:lumMod val="85000"/>
                    <a:lumOff val="15000"/>
                  </a:schemeClr>
                </a:solidFill>
              </a:rPr>
              <a:t> in </a:t>
            </a:r>
            <a:r>
              <a:rPr lang="de-DE" sz="1050" dirty="0" err="1">
                <a:solidFill>
                  <a:schemeClr val="tx1">
                    <a:lumMod val="85000"/>
                    <a:lumOff val="15000"/>
                  </a:schemeClr>
                </a:solidFill>
              </a:rPr>
              <a:t>the</a:t>
            </a:r>
            <a:r>
              <a:rPr lang="de-DE" sz="1050" dirty="0">
                <a:solidFill>
                  <a:schemeClr val="tx1">
                    <a:lumMod val="85000"/>
                    <a:lumOff val="15000"/>
                  </a:schemeClr>
                </a:solidFill>
              </a:rPr>
              <a:t> </a:t>
            </a:r>
            <a:r>
              <a:rPr lang="de-DE" sz="1050" dirty="0" err="1">
                <a:solidFill>
                  <a:schemeClr val="tx1">
                    <a:lumMod val="85000"/>
                    <a:lumOff val="15000"/>
                  </a:schemeClr>
                </a:solidFill>
              </a:rPr>
              <a:t>lunchroom</a:t>
            </a:r>
            <a:r>
              <a:rPr lang="de-DE" sz="1050" dirty="0">
                <a:solidFill>
                  <a:schemeClr val="tx1">
                    <a:lumMod val="85000"/>
                    <a:lumOff val="15000"/>
                  </a:schemeClr>
                </a:solidFill>
              </a:rPr>
              <a:t>. Journal </a:t>
            </a:r>
            <a:r>
              <a:rPr lang="de-DE" sz="1050" dirty="0" err="1">
                <a:solidFill>
                  <a:schemeClr val="tx1">
                    <a:lumMod val="85000"/>
                    <a:lumOff val="15000"/>
                  </a:schemeClr>
                </a:solidFill>
              </a:rPr>
              <a:t>of</a:t>
            </a:r>
            <a:r>
              <a:rPr lang="de-DE" sz="1050" dirty="0">
                <a:solidFill>
                  <a:schemeClr val="tx1">
                    <a:lumMod val="85000"/>
                    <a:lumOff val="15000"/>
                  </a:schemeClr>
                </a:solidFill>
              </a:rPr>
              <a:t> Public </a:t>
            </a:r>
            <a:r>
              <a:rPr lang="de-DE" sz="1050" dirty="0" err="1">
                <a:solidFill>
                  <a:schemeClr val="tx1">
                    <a:lumMod val="85000"/>
                    <a:lumOff val="15000"/>
                  </a:schemeClr>
                </a:solidFill>
              </a:rPr>
              <a:t>Health</a:t>
            </a:r>
            <a:r>
              <a:rPr lang="de-DE" sz="1050" dirty="0">
                <a:solidFill>
                  <a:schemeClr val="tx1">
                    <a:lumMod val="85000"/>
                    <a:lumOff val="15000"/>
                  </a:schemeClr>
                </a:solidFill>
              </a:rPr>
              <a:t> 34(3):370–376 (2012) doi:10.1093/</a:t>
            </a:r>
            <a:r>
              <a:rPr lang="de-DE" sz="1050" dirty="0" err="1">
                <a:solidFill>
                  <a:schemeClr val="tx1">
                    <a:lumMod val="85000"/>
                    <a:lumOff val="15000"/>
                  </a:schemeClr>
                </a:solidFill>
              </a:rPr>
              <a:t>pubmed</a:t>
            </a:r>
            <a:r>
              <a:rPr lang="de-DE" sz="1050" dirty="0">
                <a:solidFill>
                  <a:schemeClr val="tx1">
                    <a:lumMod val="85000"/>
                    <a:lumOff val="15000"/>
                  </a:schemeClr>
                </a:solidFill>
              </a:rPr>
              <a:t>/fds003</a:t>
            </a:r>
          </a:p>
          <a:p>
            <a:pPr marL="135000" indent="-135000">
              <a:spcBef>
                <a:spcPts val="0"/>
              </a:spcBef>
              <a:spcAft>
                <a:spcPts val="450"/>
              </a:spcAft>
            </a:pPr>
            <a:r>
              <a:rPr lang="de-DE" sz="1050" dirty="0">
                <a:solidFill>
                  <a:schemeClr val="tx1">
                    <a:lumMod val="85000"/>
                    <a:lumOff val="15000"/>
                  </a:schemeClr>
                </a:solidFill>
              </a:rPr>
              <a:t>Winkler G: Gesund essen und trinken </a:t>
            </a:r>
            <a:r>
              <a:rPr lang="de-DE" sz="1050" dirty="0" err="1">
                <a:solidFill>
                  <a:schemeClr val="tx1">
                    <a:lumMod val="85000"/>
                    <a:lumOff val="15000"/>
                  </a:schemeClr>
                </a:solidFill>
              </a:rPr>
              <a:t>anstupsen</a:t>
            </a:r>
            <a:r>
              <a:rPr lang="de-DE" sz="1050" dirty="0">
                <a:solidFill>
                  <a:schemeClr val="tx1">
                    <a:lumMod val="85000"/>
                    <a:lumOff val="15000"/>
                  </a:schemeClr>
                </a:solidFill>
              </a:rPr>
              <a:t> – Chancen des </a:t>
            </a:r>
            <a:r>
              <a:rPr lang="de-DE" sz="1050" dirty="0" err="1">
                <a:solidFill>
                  <a:schemeClr val="tx1">
                    <a:lumMod val="85000"/>
                    <a:lumOff val="15000"/>
                  </a:schemeClr>
                </a:solidFill>
              </a:rPr>
              <a:t>Nudging</a:t>
            </a:r>
            <a:r>
              <a:rPr lang="de-DE" sz="1050" dirty="0">
                <a:solidFill>
                  <a:schemeClr val="tx1">
                    <a:lumMod val="85000"/>
                    <a:lumOff val="15000"/>
                  </a:schemeClr>
                </a:solidFill>
              </a:rPr>
              <a:t> in der Gemeinschaftsverpflegung. </a:t>
            </a:r>
            <a:r>
              <a:rPr lang="de-DE" sz="1050" dirty="0" err="1">
                <a:solidFill>
                  <a:schemeClr val="tx1">
                    <a:lumMod val="85000"/>
                    <a:lumOff val="15000"/>
                  </a:schemeClr>
                </a:solidFill>
              </a:rPr>
              <a:t>Ernährungs</a:t>
            </a:r>
            <a:r>
              <a:rPr lang="de-DE" sz="1050" dirty="0">
                <a:solidFill>
                  <a:schemeClr val="tx1">
                    <a:lumMod val="85000"/>
                    <a:lumOff val="15000"/>
                  </a:schemeClr>
                </a:solidFill>
              </a:rPr>
              <a:t> Umschau 63(3): M162–M167 (2016) doi:10.4455/eu.2016.015</a:t>
            </a:r>
          </a:p>
          <a:p>
            <a:pPr marL="135000" indent="-135000">
              <a:spcBef>
                <a:spcPts val="0"/>
              </a:spcBef>
              <a:spcAft>
                <a:spcPts val="450"/>
              </a:spcAft>
            </a:pPr>
            <a:r>
              <a:rPr lang="de-DE" sz="1050" dirty="0">
                <a:solidFill>
                  <a:schemeClr val="tx1">
                    <a:lumMod val="85000"/>
                    <a:lumOff val="15000"/>
                  </a:schemeClr>
                </a:solidFill>
              </a:rPr>
              <a:t>Vogel T: </a:t>
            </a:r>
            <a:r>
              <a:rPr lang="de-DE" sz="1050" dirty="0" err="1">
                <a:solidFill>
                  <a:schemeClr val="tx1">
                    <a:lumMod val="85000"/>
                    <a:lumOff val="15000"/>
                  </a:schemeClr>
                </a:solidFill>
              </a:rPr>
              <a:t>Nudging</a:t>
            </a:r>
            <a:r>
              <a:rPr lang="de-DE" sz="1050" dirty="0">
                <a:solidFill>
                  <a:schemeClr val="tx1">
                    <a:lumMod val="85000"/>
                    <a:lumOff val="15000"/>
                  </a:schemeClr>
                </a:solidFill>
              </a:rPr>
              <a:t> – Dürfen Institutionen Verbraucher zu ihrem Glück zwingen? </a:t>
            </a:r>
            <a:r>
              <a:rPr lang="de-DE" sz="1050" dirty="0" err="1">
                <a:solidFill>
                  <a:schemeClr val="tx1">
                    <a:lumMod val="85000"/>
                    <a:lumOff val="15000"/>
                  </a:schemeClr>
                </a:solidFill>
              </a:rPr>
              <a:t>Ernährungs</a:t>
            </a:r>
            <a:r>
              <a:rPr lang="de-DE" sz="1050" dirty="0">
                <a:solidFill>
                  <a:schemeClr val="tx1">
                    <a:lumMod val="85000"/>
                    <a:lumOff val="15000"/>
                  </a:schemeClr>
                </a:solidFill>
              </a:rPr>
              <a:t> Umschau 63(3): M157–M161 (2016) doi:10.4455/eu.2016.014</a:t>
            </a:r>
          </a:p>
          <a:p>
            <a:pPr marL="135000" indent="-135000">
              <a:spcBef>
                <a:spcPts val="0"/>
              </a:spcBef>
              <a:spcAft>
                <a:spcPts val="450"/>
              </a:spcAft>
            </a:pPr>
            <a:r>
              <a:rPr lang="de-DE" sz="1050" dirty="0">
                <a:solidFill>
                  <a:schemeClr val="tx1">
                    <a:lumMod val="85000"/>
                    <a:lumOff val="15000"/>
                  </a:schemeClr>
                </a:solidFill>
              </a:rPr>
              <a:t>Winkler G et al.: </a:t>
            </a:r>
            <a:r>
              <a:rPr lang="de-DE" sz="1050" dirty="0" err="1">
                <a:solidFill>
                  <a:schemeClr val="tx1">
                    <a:lumMod val="85000"/>
                    <a:lumOff val="15000"/>
                  </a:schemeClr>
                </a:solidFill>
              </a:rPr>
              <a:t>Nudging</a:t>
            </a:r>
            <a:r>
              <a:rPr lang="de-DE" sz="1050" dirty="0">
                <a:solidFill>
                  <a:schemeClr val="tx1">
                    <a:lumMod val="85000"/>
                    <a:lumOff val="15000"/>
                  </a:schemeClr>
                </a:solidFill>
              </a:rPr>
              <a:t> in der Truppenküche. </a:t>
            </a:r>
            <a:r>
              <a:rPr lang="de-DE" sz="1050" dirty="0" err="1">
                <a:solidFill>
                  <a:schemeClr val="tx1">
                    <a:lumMod val="85000"/>
                    <a:lumOff val="15000"/>
                  </a:schemeClr>
                </a:solidFill>
              </a:rPr>
              <a:t>Ernährungs</a:t>
            </a:r>
            <a:r>
              <a:rPr lang="de-DE" sz="1050" dirty="0">
                <a:solidFill>
                  <a:schemeClr val="tx1">
                    <a:lumMod val="85000"/>
                    <a:lumOff val="15000"/>
                  </a:schemeClr>
                </a:solidFill>
              </a:rPr>
              <a:t> Umschau 63(3):M143–M145</a:t>
            </a:r>
            <a:r>
              <a:rPr lang="de-DE" sz="1050" dirty="0">
                <a:solidFill>
                  <a:schemeClr val="tx1">
                    <a:lumMod val="85000"/>
                    <a:lumOff val="15000"/>
                  </a:schemeClr>
                </a:solidFill>
              </a:rPr>
              <a:t> </a:t>
            </a:r>
            <a:r>
              <a:rPr lang="de-DE" sz="1050" dirty="0">
                <a:solidFill>
                  <a:schemeClr val="tx1">
                    <a:lumMod val="85000"/>
                    <a:lumOff val="15000"/>
                  </a:schemeClr>
                </a:solidFill>
              </a:rPr>
              <a:t>(2016) doi:10.4455/eu.2016.013</a:t>
            </a:r>
          </a:p>
          <a:p>
            <a:pPr marL="135000" indent="-135000">
              <a:spcBef>
                <a:spcPts val="0"/>
              </a:spcBef>
              <a:spcAft>
                <a:spcPts val="450"/>
              </a:spcAft>
            </a:pPr>
            <a:r>
              <a:rPr lang="de-DE" sz="1050" dirty="0">
                <a:solidFill>
                  <a:schemeClr val="tx1">
                    <a:lumMod val="85000"/>
                    <a:lumOff val="15000"/>
                  </a:schemeClr>
                </a:solidFill>
                <a:hlinkClick r:id="rId3"/>
              </a:rPr>
              <a:t>www.smarterlunchrooms.org</a:t>
            </a:r>
            <a:endParaRPr lang="de-DE" sz="1050" dirty="0">
              <a:solidFill>
                <a:schemeClr val="tx1">
                  <a:lumMod val="85000"/>
                  <a:lumOff val="15000"/>
                </a:schemeClr>
              </a:solidFill>
            </a:endParaRPr>
          </a:p>
        </p:txBody>
      </p:sp>
      <p:pic>
        <p:nvPicPr>
          <p:cNvPr id="4" name="Bild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41" y="971000"/>
            <a:ext cx="1073819" cy="266709"/>
          </a:xfrm>
          <a:prstGeom prst="rect">
            <a:avLst/>
          </a:prstGeom>
        </p:spPr>
      </p:pic>
    </p:spTree>
    <p:extLst>
      <p:ext uri="{BB962C8B-B14F-4D97-AF65-F5344CB8AC3E}">
        <p14:creationId xmlns:p14="http://schemas.microsoft.com/office/powerpoint/2010/main" val="2132323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A92769-13AE-492A-98E8-7195A24B76E7}"/>
              </a:ext>
            </a:extLst>
          </p:cNvPr>
          <p:cNvSpPr>
            <a:spLocks noGrp="1"/>
          </p:cNvSpPr>
          <p:nvPr>
            <p:ph type="title"/>
          </p:nvPr>
        </p:nvSpPr>
        <p:spPr/>
        <p:txBody>
          <a:bodyPr/>
          <a:lstStyle/>
          <a:p>
            <a:pPr>
              <a:defRPr/>
            </a:pPr>
            <a:r>
              <a:rPr lang="de-DE" kern="0" dirty="0">
                <a:effectLst/>
                <a:latin typeface="Arial" panose="020B0604020202020204" pitchFamily="34" charset="0"/>
                <a:cs typeface="Arial" panose="020B0604020202020204" pitchFamily="34" charset="0"/>
              </a:rPr>
              <a:t>Über SIPCAN</a:t>
            </a:r>
            <a:endParaRPr lang="de-AT" dirty="0">
              <a:effectLst/>
            </a:endParaRPr>
          </a:p>
        </p:txBody>
      </p:sp>
      <p:grpSp>
        <p:nvGrpSpPr>
          <p:cNvPr id="44035" name="Group 1"/>
          <p:cNvGrpSpPr>
            <a:grpSpLocks/>
          </p:cNvGrpSpPr>
          <p:nvPr/>
        </p:nvGrpSpPr>
        <p:grpSpPr bwMode="auto">
          <a:xfrm>
            <a:off x="1804988" y="1198562"/>
            <a:ext cx="5534025" cy="4994276"/>
            <a:chOff x="2067255" y="1579050"/>
            <a:chExt cx="4536000" cy="4536001"/>
          </a:xfrm>
        </p:grpSpPr>
        <p:sp>
          <p:nvSpPr>
            <p:cNvPr id="14" name="Flowchart: Merge 12">
              <a:extLst>
                <a:ext uri="{FF2B5EF4-FFF2-40B4-BE49-F238E27FC236}">
                  <a16:creationId xmlns:a16="http://schemas.microsoft.com/office/drawing/2014/main" id="{BA578153-FB14-4627-AFFF-FC5D6A01A4C1}"/>
                </a:ext>
              </a:extLst>
            </p:cNvPr>
            <p:cNvSpPr/>
            <p:nvPr/>
          </p:nvSpPr>
          <p:spPr>
            <a:xfrm>
              <a:off x="3201906" y="3847051"/>
              <a:ext cx="2268000" cy="2268000"/>
            </a:xfrm>
            <a:prstGeom prst="flowChartMerge">
              <a:avLst/>
            </a:prstGeom>
            <a:blipFill>
              <a:blip r:embed="rId2" cstate="print">
                <a:alphaModFix amt="40000"/>
              </a:blip>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hangingPunct="0">
                <a:defRPr/>
              </a:pPr>
              <a:endParaRPr lang="de-DE" dirty="0">
                <a:solidFill>
                  <a:prstClr val="white"/>
                </a:solidFill>
                <a:latin typeface="Arial" panose="020B0604020202020204" pitchFamily="34" charset="0"/>
                <a:cs typeface="Arial" panose="020B0604020202020204" pitchFamily="34" charset="0"/>
              </a:endParaRPr>
            </a:p>
            <a:p>
              <a:pPr algn="ctr" eaLnBrk="0" hangingPunct="0">
                <a:defRPr/>
              </a:pPr>
              <a:endParaRPr lang="de-DE" sz="3600" b="1" dirty="0">
                <a:solidFill>
                  <a:srgbClr val="091649"/>
                </a:solidFill>
                <a:latin typeface="Arial" panose="020B0604020202020204" pitchFamily="34" charset="0"/>
                <a:cs typeface="Arial" panose="020B0604020202020204" pitchFamily="34" charset="0"/>
              </a:endParaRPr>
            </a:p>
            <a:p>
              <a:pPr algn="ctr" eaLnBrk="0" hangingPunct="0">
                <a:defRPr/>
              </a:pPr>
              <a:r>
                <a:rPr lang="de-DE" sz="2000" b="1" dirty="0">
                  <a:solidFill>
                    <a:srgbClr val="091649"/>
                  </a:solidFill>
                  <a:latin typeface="Arial" panose="020B0604020202020204" pitchFamily="34" charset="0"/>
                  <a:cs typeface="Arial" panose="020B0604020202020204" pitchFamily="34" charset="0"/>
                </a:rPr>
                <a:t>Zucker</a:t>
              </a:r>
            </a:p>
            <a:p>
              <a:pPr algn="ctr" eaLnBrk="0" hangingPunct="0">
                <a:defRPr/>
              </a:pPr>
              <a:r>
                <a:rPr lang="de-DE" sz="2000" b="1" dirty="0">
                  <a:solidFill>
                    <a:srgbClr val="091649"/>
                  </a:solidFill>
                  <a:latin typeface="Arial" panose="020B0604020202020204" pitchFamily="34" charset="0"/>
                  <a:cs typeface="Arial" panose="020B0604020202020204" pitchFamily="34" charset="0"/>
                </a:rPr>
                <a:t>Reduktion </a:t>
              </a:r>
              <a:endParaRPr lang="de-DE" sz="1600" dirty="0">
                <a:solidFill>
                  <a:srgbClr val="091649"/>
                </a:solidFill>
                <a:latin typeface="Arial" panose="020B0604020202020204" pitchFamily="34" charset="0"/>
                <a:cs typeface="Arial" panose="020B0604020202020204" pitchFamily="34" charset="0"/>
              </a:endParaRPr>
            </a:p>
          </p:txBody>
        </p:sp>
        <p:sp>
          <p:nvSpPr>
            <p:cNvPr id="15" name="Flowchart: Merge 13">
              <a:extLst>
                <a:ext uri="{FF2B5EF4-FFF2-40B4-BE49-F238E27FC236}">
                  <a16:creationId xmlns:a16="http://schemas.microsoft.com/office/drawing/2014/main" id="{709C353A-46B0-4840-A7BD-D09E73B1955C}"/>
                </a:ext>
              </a:extLst>
            </p:cNvPr>
            <p:cNvSpPr/>
            <p:nvPr/>
          </p:nvSpPr>
          <p:spPr>
            <a:xfrm>
              <a:off x="2067255" y="1579050"/>
              <a:ext cx="2268000" cy="2452248"/>
            </a:xfrm>
            <a:prstGeom prst="flowChartMerge">
              <a:avLst/>
            </a:prstGeom>
            <a:blipFill>
              <a:blip r:embed="rId3" cstate="print">
                <a:alphaModFix amt="40000"/>
                <a:extLst/>
              </a:blip>
              <a:srcRect/>
              <a:stretch>
                <a:fillRect t="-12706" b="-12706"/>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hangingPunct="0">
                <a:defRPr/>
              </a:pPr>
              <a:endParaRPr lang="de-DE" sz="1600" dirty="0">
                <a:solidFill>
                  <a:prstClr val="white"/>
                </a:solidFill>
                <a:latin typeface="Arial" panose="020B0604020202020204" pitchFamily="34" charset="0"/>
                <a:cs typeface="Arial" panose="020B0604020202020204" pitchFamily="34" charset="0"/>
              </a:endParaRPr>
            </a:p>
            <a:p>
              <a:pPr algn="ctr" eaLnBrk="0" hangingPunct="0">
                <a:defRPr/>
              </a:pPr>
              <a:endParaRPr lang="de-DE" sz="1600" b="1" dirty="0">
                <a:solidFill>
                  <a:srgbClr val="091649"/>
                </a:solidFill>
                <a:latin typeface="Arial" panose="020B0604020202020204" pitchFamily="34" charset="0"/>
                <a:cs typeface="Arial" panose="020B0604020202020204" pitchFamily="34" charset="0"/>
              </a:endParaRPr>
            </a:p>
            <a:p>
              <a:pPr algn="ctr" eaLnBrk="0" hangingPunct="0">
                <a:defRPr/>
              </a:pPr>
              <a:endParaRPr lang="de-DE" sz="1600" b="1" dirty="0">
                <a:solidFill>
                  <a:srgbClr val="091649"/>
                </a:solidFill>
                <a:latin typeface="Arial" panose="020B0604020202020204" pitchFamily="34" charset="0"/>
                <a:cs typeface="Arial" panose="020B0604020202020204" pitchFamily="34" charset="0"/>
              </a:endParaRPr>
            </a:p>
            <a:p>
              <a:pPr algn="ctr" eaLnBrk="0" hangingPunct="0">
                <a:defRPr/>
              </a:pPr>
              <a:r>
                <a:rPr lang="de-DE" sz="2000" b="1" dirty="0">
                  <a:solidFill>
                    <a:srgbClr val="091649"/>
                  </a:solidFill>
                  <a:latin typeface="Arial" panose="020B0604020202020204" pitchFamily="34" charset="0"/>
                  <a:cs typeface="Arial" panose="020B0604020202020204" pitchFamily="34" charset="0"/>
                </a:rPr>
                <a:t>Schule</a:t>
              </a:r>
              <a:endParaRPr lang="de-DE" sz="1600" dirty="0">
                <a:solidFill>
                  <a:srgbClr val="091649"/>
                </a:solidFill>
                <a:latin typeface="Arial" panose="020B0604020202020204" pitchFamily="34" charset="0"/>
                <a:cs typeface="Arial" panose="020B0604020202020204" pitchFamily="34" charset="0"/>
              </a:endParaRPr>
            </a:p>
          </p:txBody>
        </p:sp>
        <p:sp>
          <p:nvSpPr>
            <p:cNvPr id="16" name="Flowchart: Merge 14">
              <a:extLst>
                <a:ext uri="{FF2B5EF4-FFF2-40B4-BE49-F238E27FC236}">
                  <a16:creationId xmlns:a16="http://schemas.microsoft.com/office/drawing/2014/main" id="{18476CEA-289C-4B09-83A1-53D1EDBD721A}"/>
                </a:ext>
              </a:extLst>
            </p:cNvPr>
            <p:cNvSpPr/>
            <p:nvPr/>
          </p:nvSpPr>
          <p:spPr>
            <a:xfrm>
              <a:off x="4335255" y="1579051"/>
              <a:ext cx="2268000" cy="2268000"/>
            </a:xfrm>
            <a:prstGeom prst="flowChartMerge">
              <a:avLst/>
            </a:prstGeom>
            <a:blipFill dpi="0" rotWithShape="1">
              <a:blip r:embed="rId4" cstate="print">
                <a:alphaModFix amt="40000"/>
                <a:extLst/>
              </a:blip>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hangingPunct="0">
                <a:defRPr/>
              </a:pPr>
              <a:endParaRPr lang="de-DE" sz="1600" dirty="0">
                <a:solidFill>
                  <a:prstClr val="white"/>
                </a:solidFill>
                <a:latin typeface="Arial" panose="020B0604020202020204" pitchFamily="34" charset="0"/>
                <a:cs typeface="Arial" panose="020B0604020202020204" pitchFamily="34" charset="0"/>
              </a:endParaRPr>
            </a:p>
            <a:p>
              <a:pPr algn="ctr" eaLnBrk="0" hangingPunct="0">
                <a:defRPr/>
              </a:pPr>
              <a:endParaRPr lang="de-DE" sz="1600" b="1" dirty="0">
                <a:solidFill>
                  <a:srgbClr val="091649"/>
                </a:solidFill>
                <a:latin typeface="Arial" panose="020B0604020202020204" pitchFamily="34" charset="0"/>
                <a:cs typeface="Arial" panose="020B0604020202020204" pitchFamily="34" charset="0"/>
              </a:endParaRPr>
            </a:p>
            <a:p>
              <a:pPr algn="ctr" eaLnBrk="0" hangingPunct="0">
                <a:defRPr/>
              </a:pPr>
              <a:r>
                <a:rPr lang="de-DE" sz="2000" b="1" dirty="0">
                  <a:solidFill>
                    <a:srgbClr val="091649"/>
                  </a:solidFill>
                  <a:latin typeface="Arial" panose="020B0604020202020204" pitchFamily="34" charset="0"/>
                  <a:cs typeface="Arial" panose="020B0604020202020204" pitchFamily="34" charset="0"/>
                </a:rPr>
                <a:t>Arbeits-platz</a:t>
              </a:r>
              <a:endParaRPr lang="de-DE" sz="1600" dirty="0">
                <a:solidFill>
                  <a:srgbClr val="091649"/>
                </a:solidFill>
                <a:latin typeface="Arial" panose="020B0604020202020204" pitchFamily="34" charset="0"/>
                <a:cs typeface="Arial" panose="020B0604020202020204" pitchFamily="34" charset="0"/>
              </a:endParaRPr>
            </a:p>
          </p:txBody>
        </p:sp>
        <p:sp>
          <p:nvSpPr>
            <p:cNvPr id="17" name="Isosceles Triangle 2">
              <a:extLst>
                <a:ext uri="{FF2B5EF4-FFF2-40B4-BE49-F238E27FC236}">
                  <a16:creationId xmlns:a16="http://schemas.microsoft.com/office/drawing/2014/main" id="{4FAAD0FF-A389-47BC-A73B-6B16C3D38106}"/>
                </a:ext>
              </a:extLst>
            </p:cNvPr>
            <p:cNvSpPr/>
            <p:nvPr/>
          </p:nvSpPr>
          <p:spPr>
            <a:xfrm>
              <a:off x="3201906" y="1579051"/>
              <a:ext cx="2268000" cy="2268000"/>
            </a:xfrm>
            <a:prstGeom prst="triangle">
              <a:avLst/>
            </a:prstGeom>
            <a:solidFill>
              <a:srgbClr val="91A40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hangingPunct="0">
                <a:defRPr/>
              </a:pPr>
              <a:r>
                <a:rPr lang="de-AT" sz="2000" b="1" dirty="0">
                  <a:solidFill>
                    <a:prstClr val="white"/>
                  </a:solidFill>
                  <a:latin typeface="Arial" panose="020B0604020202020204" pitchFamily="34" charset="0"/>
                  <a:cs typeface="Arial" panose="020B0604020202020204" pitchFamily="34" charset="0"/>
                </a:rPr>
                <a:t>Forschung</a:t>
              </a:r>
            </a:p>
            <a:p>
              <a:pPr algn="ctr" eaLnBrk="0" hangingPunct="0">
                <a:defRPr/>
              </a:pPr>
              <a:endParaRPr lang="de-DE" sz="2000"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875991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Bild 3" descr="A4_PowerPoint_Vorlage-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87" y="393700"/>
            <a:ext cx="9127013"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Inhaltsplatzhalter 2"/>
          <p:cNvSpPr>
            <a:spLocks noGrp="1"/>
          </p:cNvSpPr>
          <p:nvPr>
            <p:ph idx="1"/>
          </p:nvPr>
        </p:nvSpPr>
        <p:spPr>
          <a:xfrm>
            <a:off x="457200" y="1419225"/>
            <a:ext cx="8229600" cy="4746625"/>
          </a:xfrm>
        </p:spPr>
        <p:txBody>
          <a:bodyPr/>
          <a:lstStyle/>
          <a:p>
            <a:pPr marL="0" indent="0" algn="ctr" eaLnBrk="1" hangingPunct="1">
              <a:buFont typeface="Arial" panose="020B0604020202020204" pitchFamily="34" charset="0"/>
              <a:buNone/>
            </a:pPr>
            <a:endParaRPr lang="de-DE" altLang="de-DE" sz="5400" b="1" smtClean="0">
              <a:solidFill>
                <a:srgbClr val="C00000"/>
              </a:solidFill>
              <a:cs typeface="Gisha" pitchFamily="34" charset="0"/>
            </a:endParaRPr>
          </a:p>
          <a:p>
            <a:pPr marL="0" indent="0" algn="ctr" eaLnBrk="1" hangingPunct="1">
              <a:buFont typeface="Arial" panose="020B0604020202020204" pitchFamily="34" charset="0"/>
              <a:buNone/>
            </a:pPr>
            <a:endParaRPr lang="de-DE" altLang="de-DE" sz="2800" smtClean="0">
              <a:cs typeface="Gisha" pitchFamily="34" charset="0"/>
            </a:endParaRPr>
          </a:p>
          <a:p>
            <a:pPr marL="0" indent="0" algn="ctr" eaLnBrk="1" hangingPunct="1">
              <a:buFont typeface="Arial" panose="020B0604020202020204" pitchFamily="34" charset="0"/>
              <a:buNone/>
            </a:pPr>
            <a:endParaRPr lang="de-DE" altLang="de-DE" sz="3600" smtClean="0">
              <a:cs typeface="Gisha" pitchFamily="34" charset="0"/>
            </a:endParaRPr>
          </a:p>
          <a:p>
            <a:pPr marL="0" indent="0">
              <a:buFont typeface="Arial" panose="020B0604020202020204" pitchFamily="34" charset="0"/>
              <a:buNone/>
            </a:pPr>
            <a:endParaRPr lang="de-AT" altLang="de-DE" sz="800" smtClean="0"/>
          </a:p>
        </p:txBody>
      </p:sp>
      <p:sp>
        <p:nvSpPr>
          <p:cNvPr id="6148" name="Rechteck 3"/>
          <p:cNvSpPr>
            <a:spLocks noChangeArrowheads="1"/>
          </p:cNvSpPr>
          <p:nvPr/>
        </p:nvSpPr>
        <p:spPr bwMode="auto">
          <a:xfrm>
            <a:off x="441088" y="333898"/>
            <a:ext cx="8208963"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de-AT" altLang="de-DE" sz="1200" b="1" i="1" dirty="0">
              <a:solidFill>
                <a:srgbClr val="C9D652"/>
              </a:solidFill>
              <a:latin typeface="Century Gothic" panose="020B0502020202020204" pitchFamily="34" charset="0"/>
              <a:ea typeface="ＭＳ Ｐゴシック" panose="020B0600070205080204" pitchFamily="34" charset="-128"/>
            </a:endParaRPr>
          </a:p>
          <a:p>
            <a:pPr algn="ctr" eaLnBrk="1" hangingPunct="1">
              <a:spcBef>
                <a:spcPct val="0"/>
              </a:spcBef>
              <a:buFontTx/>
              <a:buNone/>
            </a:pPr>
            <a:r>
              <a:rPr lang="de-DE" altLang="de-DE" sz="2800" b="1" dirty="0" err="1">
                <a:latin typeface="Century Gothic" panose="020B0502020202020204" pitchFamily="34" charset="0"/>
                <a:ea typeface="ＭＳ Ｐゴシック" panose="020B0600070205080204" pitchFamily="34" charset="-128"/>
              </a:rPr>
              <a:t>Good</a:t>
            </a:r>
            <a:r>
              <a:rPr lang="de-DE" altLang="de-DE" sz="2800" b="1" dirty="0">
                <a:latin typeface="Century Gothic" panose="020B0502020202020204" pitchFamily="34" charset="0"/>
                <a:ea typeface="ＭＳ Ｐゴシック" panose="020B0600070205080204" pitchFamily="34" charset="-128"/>
              </a:rPr>
              <a:t> </a:t>
            </a:r>
            <a:r>
              <a:rPr lang="de-DE" altLang="de-DE" sz="2800" b="1" dirty="0" err="1" smtClean="0">
                <a:latin typeface="Century Gothic" panose="020B0502020202020204" pitchFamily="34" charset="0"/>
                <a:ea typeface="ＭＳ Ｐゴシック" panose="020B0600070205080204" pitchFamily="34" charset="-128"/>
              </a:rPr>
              <a:t>practice</a:t>
            </a:r>
            <a:endParaRPr lang="de-AT" altLang="de-DE" sz="2800" b="1" dirty="0">
              <a:latin typeface="Century Gothic" panose="020B0502020202020204" pitchFamily="34" charset="0"/>
              <a:ea typeface="ＭＳ Ｐゴシック" panose="020B0600070205080204" pitchFamily="34" charset="-128"/>
            </a:endParaRPr>
          </a:p>
          <a:p>
            <a:pPr algn="ctr" eaLnBrk="1" hangingPunct="1">
              <a:spcBef>
                <a:spcPct val="0"/>
              </a:spcBef>
              <a:buFontTx/>
              <a:buNone/>
            </a:pPr>
            <a:endParaRPr lang="de-AT" altLang="de-DE" sz="1800" b="1" i="1" dirty="0" smtClean="0">
              <a:solidFill>
                <a:srgbClr val="4C8296"/>
              </a:solidFill>
              <a:latin typeface="Century Gothic" panose="020B0502020202020204" pitchFamily="34" charset="0"/>
              <a:ea typeface="ＭＳ Ｐゴシック" panose="020B0600070205080204" pitchFamily="34" charset="-128"/>
            </a:endParaRPr>
          </a:p>
          <a:p>
            <a:pPr algn="ctr" eaLnBrk="1" hangingPunct="1">
              <a:spcBef>
                <a:spcPct val="0"/>
              </a:spcBef>
              <a:buFontTx/>
              <a:buNone/>
            </a:pPr>
            <a:r>
              <a:rPr lang="de-AT" altLang="de-DE" sz="1800" b="1" i="1" dirty="0" err="1" smtClean="0">
                <a:solidFill>
                  <a:srgbClr val="4C8296"/>
                </a:solidFill>
                <a:latin typeface="Century Gothic" panose="020B0502020202020204" pitchFamily="34" charset="0"/>
                <a:ea typeface="ＭＳ Ｐゴシック" panose="020B0600070205080204" pitchFamily="34" charset="-128"/>
              </a:rPr>
              <a:t>Frizztea</a:t>
            </a:r>
            <a:r>
              <a:rPr lang="de-AT" altLang="de-DE" sz="1800" b="1" i="1" dirty="0" smtClean="0">
                <a:solidFill>
                  <a:srgbClr val="4C8296"/>
                </a:solidFill>
                <a:latin typeface="Century Gothic" panose="020B0502020202020204" pitchFamily="34" charset="0"/>
                <a:ea typeface="ＭＳ Ｐゴシック" panose="020B0600070205080204" pitchFamily="34" charset="-128"/>
              </a:rPr>
              <a:t>: Getränk </a:t>
            </a:r>
            <a:r>
              <a:rPr lang="de-AT" altLang="de-DE" sz="1800" b="1" i="1" dirty="0">
                <a:solidFill>
                  <a:srgbClr val="4C8296"/>
                </a:solidFill>
                <a:latin typeface="Century Gothic" panose="020B0502020202020204" pitchFamily="34" charset="0"/>
                <a:ea typeface="ＭＳ Ｐゴシック" panose="020B0600070205080204" pitchFamily="34" charset="-128"/>
              </a:rPr>
              <a:t>als Tool zur </a:t>
            </a:r>
            <a:r>
              <a:rPr lang="de-AT" altLang="de-DE" sz="1800" b="1" i="1" dirty="0" smtClean="0">
                <a:solidFill>
                  <a:srgbClr val="4C8296"/>
                </a:solidFill>
                <a:latin typeface="Century Gothic" panose="020B0502020202020204" pitchFamily="34" charset="0"/>
                <a:ea typeface="ＭＳ Ｐゴシック" panose="020B0600070205080204" pitchFamily="34" charset="-128"/>
              </a:rPr>
              <a:t>Gesundheitskommunikation</a:t>
            </a:r>
            <a:br>
              <a:rPr lang="de-AT" altLang="de-DE" sz="1800" b="1" i="1" dirty="0" smtClean="0">
                <a:solidFill>
                  <a:srgbClr val="4C8296"/>
                </a:solidFill>
                <a:latin typeface="Century Gothic" panose="020B0502020202020204" pitchFamily="34" charset="0"/>
                <a:ea typeface="ＭＳ Ｐゴシック" panose="020B0600070205080204" pitchFamily="34" charset="-128"/>
              </a:rPr>
            </a:br>
            <a:r>
              <a:rPr lang="de-AT" altLang="de-DE" sz="1800" i="1" dirty="0" smtClean="0">
                <a:latin typeface="Century Gothic" panose="020B0502020202020204" pitchFamily="34" charset="0"/>
                <a:ea typeface="ＭＳ Ｐゴシック" panose="020B0600070205080204" pitchFamily="34" charset="-128"/>
              </a:rPr>
              <a:t>Elisabeth </a:t>
            </a:r>
            <a:r>
              <a:rPr lang="de-AT" altLang="de-DE" sz="1800" i="1" dirty="0" err="1">
                <a:latin typeface="Century Gothic" panose="020B0502020202020204" pitchFamily="34" charset="0"/>
                <a:ea typeface="ＭＳ Ｐゴシック" panose="020B0600070205080204" pitchFamily="34" charset="-128"/>
              </a:rPr>
              <a:t>Höld</a:t>
            </a:r>
            <a:r>
              <a:rPr lang="de-AT" altLang="de-DE" sz="1800" i="1" dirty="0">
                <a:latin typeface="Century Gothic" panose="020B0502020202020204" pitchFamily="34" charset="0"/>
                <a:ea typeface="ＭＳ Ｐゴシック" panose="020B0600070205080204" pitchFamily="34" charset="-128"/>
              </a:rPr>
              <a:t>, Institut für Gesundheitswissenschaften, FH St. Pölten</a:t>
            </a:r>
          </a:p>
          <a:p>
            <a:pPr algn="ctr" eaLnBrk="1" hangingPunct="1">
              <a:spcBef>
                <a:spcPct val="0"/>
              </a:spcBef>
              <a:buFontTx/>
              <a:buNone/>
            </a:pPr>
            <a:r>
              <a:rPr lang="de-AT" altLang="de-DE" sz="1800" i="1" dirty="0">
                <a:latin typeface="Century Gothic" panose="020B0502020202020204" pitchFamily="34" charset="0"/>
                <a:ea typeface="ＭＳ Ｐゴシック" panose="020B0600070205080204" pitchFamily="34" charset="-128"/>
              </a:rPr>
              <a:t>Department Gesundheit</a:t>
            </a:r>
          </a:p>
          <a:p>
            <a:pPr algn="ctr" eaLnBrk="1" hangingPunct="1">
              <a:spcBef>
                <a:spcPct val="0"/>
              </a:spcBef>
              <a:buFontTx/>
              <a:buNone/>
            </a:pPr>
            <a:endParaRPr lang="de-AT" altLang="de-DE" sz="1800" i="1" dirty="0" smtClean="0">
              <a:latin typeface="Century Gothic" panose="020B0502020202020204" pitchFamily="34" charset="0"/>
              <a:ea typeface="ＭＳ Ｐゴシック" panose="020B0600070205080204" pitchFamily="34" charset="-128"/>
            </a:endParaRPr>
          </a:p>
          <a:p>
            <a:pPr algn="ctr" eaLnBrk="1" hangingPunct="1">
              <a:spcBef>
                <a:spcPct val="0"/>
              </a:spcBef>
              <a:buNone/>
            </a:pPr>
            <a:r>
              <a:rPr lang="de-AT" altLang="de-DE" sz="1800" b="1" i="1" dirty="0">
                <a:solidFill>
                  <a:srgbClr val="4C8296"/>
                </a:solidFill>
                <a:latin typeface="Century Gothic" panose="020B0502020202020204" pitchFamily="34" charset="0"/>
                <a:ea typeface="ＭＳ Ｐゴシック" panose="020B0600070205080204" pitchFamily="34" charset="-128"/>
              </a:rPr>
              <a:t>Getränkeautomaten-Check: Initiative zur Optimierung des Angebots in Getränkeautomaten</a:t>
            </a:r>
            <a:r>
              <a:rPr lang="de-AT" altLang="de-DE" sz="1800" b="1" i="1" dirty="0" smtClean="0">
                <a:latin typeface="Century Gothic" panose="020B0502020202020204" pitchFamily="34" charset="0"/>
                <a:ea typeface="ＭＳ Ｐゴシック" panose="020B0600070205080204" pitchFamily="34" charset="-128"/>
              </a:rPr>
              <a:t/>
            </a:r>
            <a:br>
              <a:rPr lang="de-AT" altLang="de-DE" sz="1800" b="1" i="1" dirty="0" smtClean="0">
                <a:latin typeface="Century Gothic" panose="020B0502020202020204" pitchFamily="34" charset="0"/>
                <a:ea typeface="ＭＳ Ｐゴシック" panose="020B0600070205080204" pitchFamily="34" charset="-128"/>
              </a:rPr>
            </a:br>
            <a:r>
              <a:rPr lang="de-AT" altLang="de-DE" sz="1800" i="1" dirty="0">
                <a:latin typeface="Century Gothic" panose="020B0502020202020204" pitchFamily="34" charset="0"/>
                <a:ea typeface="ＭＳ Ｐゴシック" panose="020B0600070205080204" pitchFamily="34" charset="-128"/>
              </a:rPr>
              <a:t>Nadine Moser, SIPCAN</a:t>
            </a:r>
          </a:p>
          <a:p>
            <a:pPr algn="ctr" eaLnBrk="1" hangingPunct="1">
              <a:spcBef>
                <a:spcPct val="0"/>
              </a:spcBef>
              <a:buFontTx/>
              <a:buNone/>
            </a:pPr>
            <a:endParaRPr lang="de-AT" altLang="de-DE" sz="1800" b="1" i="1" dirty="0">
              <a:latin typeface="Century Gothic" panose="020B0502020202020204" pitchFamily="34" charset="0"/>
              <a:ea typeface="ＭＳ Ｐゴシック" panose="020B0600070205080204" pitchFamily="34" charset="-128"/>
            </a:endParaRPr>
          </a:p>
          <a:p>
            <a:pPr algn="ctr" eaLnBrk="1" hangingPunct="1">
              <a:spcBef>
                <a:spcPct val="0"/>
              </a:spcBef>
              <a:buFontTx/>
              <a:buNone/>
            </a:pPr>
            <a:r>
              <a:rPr lang="de-AT" altLang="de-DE" sz="1800" b="1" i="1" dirty="0">
                <a:solidFill>
                  <a:srgbClr val="4C8296"/>
                </a:solidFill>
                <a:latin typeface="Century Gothic" panose="020B0502020202020204" pitchFamily="34" charset="0"/>
                <a:ea typeface="ＭＳ Ｐゴシック" panose="020B0600070205080204" pitchFamily="34" charset="-128"/>
              </a:rPr>
              <a:t>PROST! MAHLZEIT! Leitfaden für nachhaltige und regionalorientierte Barkultur</a:t>
            </a:r>
          </a:p>
          <a:p>
            <a:pPr algn="ctr" eaLnBrk="1" hangingPunct="1">
              <a:spcBef>
                <a:spcPct val="0"/>
              </a:spcBef>
              <a:buNone/>
            </a:pPr>
            <a:r>
              <a:rPr lang="de-AT" altLang="de-DE" sz="1800" i="1" dirty="0">
                <a:latin typeface="Century Gothic" panose="020B0502020202020204" pitchFamily="34" charset="0"/>
                <a:ea typeface="ＭＳ Ｐゴシック" panose="020B0600070205080204" pitchFamily="34" charset="-128"/>
              </a:rPr>
              <a:t>Florian Arlt, Steirischer Dachverband der Offenen Jugendarbeit</a:t>
            </a:r>
          </a:p>
          <a:p>
            <a:pPr algn="ctr" eaLnBrk="1" hangingPunct="1">
              <a:spcBef>
                <a:spcPct val="0"/>
              </a:spcBef>
              <a:buFontTx/>
              <a:buNone/>
            </a:pPr>
            <a:endParaRPr lang="de-AT" altLang="de-DE" sz="1800" b="1" dirty="0" smtClean="0">
              <a:latin typeface="Century Gothic" panose="020B0502020202020204" pitchFamily="34" charset="0"/>
              <a:ea typeface="ＭＳ Ｐゴシック" panose="020B0600070205080204" pitchFamily="34" charset="-128"/>
            </a:endParaRPr>
          </a:p>
          <a:p>
            <a:pPr algn="ctr" eaLnBrk="1" hangingPunct="1">
              <a:spcBef>
                <a:spcPct val="0"/>
              </a:spcBef>
              <a:buFontTx/>
              <a:buNone/>
            </a:pPr>
            <a:r>
              <a:rPr lang="de-AT" altLang="de-DE" sz="1800" b="1" i="1" dirty="0" err="1" smtClean="0">
                <a:solidFill>
                  <a:srgbClr val="4C8296"/>
                </a:solidFill>
                <a:latin typeface="Century Gothic" panose="020B0502020202020204" pitchFamily="34" charset="0"/>
                <a:ea typeface="ＭＳ Ｐゴシック" panose="020B0600070205080204" pitchFamily="34" charset="-128"/>
              </a:rPr>
              <a:t>Coolinarisch</a:t>
            </a:r>
            <a:r>
              <a:rPr lang="de-AT" altLang="de-DE" sz="1800" b="1" i="1" dirty="0" smtClean="0">
                <a:solidFill>
                  <a:srgbClr val="4C8296"/>
                </a:solidFill>
                <a:latin typeface="Century Gothic" panose="020B0502020202020204" pitchFamily="34" charset="0"/>
                <a:ea typeface="ＭＳ Ｐゴシック" panose="020B0600070205080204" pitchFamily="34" charset="-128"/>
              </a:rPr>
              <a:t> - Schwerpunktthema der Pfadfinder und Pfadfinderinnen Österreichs</a:t>
            </a:r>
            <a:br>
              <a:rPr lang="de-AT" altLang="de-DE" sz="1800" b="1" i="1" dirty="0" smtClean="0">
                <a:solidFill>
                  <a:srgbClr val="4C8296"/>
                </a:solidFill>
                <a:latin typeface="Century Gothic" panose="020B0502020202020204" pitchFamily="34" charset="0"/>
                <a:ea typeface="ＭＳ Ｐゴシック" panose="020B0600070205080204" pitchFamily="34" charset="-128"/>
              </a:rPr>
            </a:br>
            <a:r>
              <a:rPr lang="de-AT" altLang="de-DE" sz="1800" i="1" dirty="0">
                <a:latin typeface="Century Gothic" panose="020B0502020202020204" pitchFamily="34" charset="0"/>
                <a:ea typeface="ＭＳ Ｐゴシック" panose="020B0600070205080204" pitchFamily="34" charset="-128"/>
              </a:rPr>
              <a:t>Brigitte Stockinger-Hofer, Pfadfinder und Pfadfinderinnen </a:t>
            </a:r>
            <a:r>
              <a:rPr lang="de-AT" altLang="de-DE" sz="1800" i="1" dirty="0" smtClean="0">
                <a:latin typeface="Century Gothic" panose="020B0502020202020204" pitchFamily="34" charset="0"/>
                <a:ea typeface="ＭＳ Ｐゴシック" panose="020B0600070205080204" pitchFamily="34" charset="-128"/>
              </a:rPr>
              <a:t>Österreichs</a:t>
            </a:r>
            <a:br>
              <a:rPr lang="de-AT" altLang="de-DE" sz="1800" i="1" dirty="0" smtClean="0">
                <a:latin typeface="Century Gothic" panose="020B0502020202020204" pitchFamily="34" charset="0"/>
                <a:ea typeface="ＭＳ Ｐゴシック" panose="020B0600070205080204" pitchFamily="34" charset="-128"/>
              </a:rPr>
            </a:br>
            <a:endParaRPr lang="de-AT" altLang="de-DE" sz="1800" b="1" dirty="0" smtClean="0">
              <a:latin typeface="Century Gothic" panose="020B0502020202020204" pitchFamily="34" charset="0"/>
              <a:ea typeface="ＭＳ Ｐゴシック" panose="020B0600070205080204" pitchFamily="34" charset="-128"/>
            </a:endParaRPr>
          </a:p>
          <a:p>
            <a:pPr algn="ctr" eaLnBrk="1" hangingPunct="1">
              <a:spcBef>
                <a:spcPct val="0"/>
              </a:spcBef>
              <a:buFontTx/>
              <a:buNone/>
            </a:pPr>
            <a:endParaRPr lang="de-DE" altLang="de-DE" sz="1200" dirty="0">
              <a:latin typeface="Century Gothic" panose="020B0502020202020204" pitchFamily="34" charset="0"/>
              <a:ea typeface="ＭＳ Ｐゴシック" panose="020B0600070205080204" pitchFamily="34" charset="-128"/>
            </a:endParaRPr>
          </a:p>
          <a:p>
            <a:pPr algn="ctr" eaLnBrk="1" hangingPunct="1">
              <a:spcBef>
                <a:spcPct val="0"/>
              </a:spcBef>
              <a:buFontTx/>
              <a:buNone/>
            </a:pPr>
            <a:endParaRPr lang="de-DE" altLang="de-DE" sz="1400" b="1" dirty="0">
              <a:latin typeface="Century Gothic" panose="020B0502020202020204" pitchFamily="34" charset="0"/>
              <a:ea typeface="ＭＳ Ｐゴシック" panose="020B0600070205080204" pitchFamily="34" charset="-128"/>
            </a:endParaRPr>
          </a:p>
          <a:p>
            <a:pPr algn="ctr" eaLnBrk="1" hangingPunct="1">
              <a:spcBef>
                <a:spcPct val="0"/>
              </a:spcBef>
              <a:buFontTx/>
              <a:buNone/>
            </a:pPr>
            <a:endParaRPr lang="de-DE" altLang="de-DE" sz="1600" b="1" dirty="0">
              <a:latin typeface="Century Gothic" panose="020B0502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33889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liennummernplatzhalter 4"/>
          <p:cNvSpPr>
            <a:spLocks noGrp="1"/>
          </p:cNvSpPr>
          <p:nvPr>
            <p:ph type="sldNum" sz="quarter" idx="11"/>
          </p:nvPr>
        </p:nvSpPr>
        <p:spPr>
          <a:xfrm>
            <a:off x="8001000" y="6248400"/>
            <a:ext cx="457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48879A3-A408-4F96-B08B-0CB264B338DF}" type="slidenum">
              <a:rPr lang="de-DE" altLang="de-DE" sz="1400">
                <a:solidFill>
                  <a:srgbClr val="000000"/>
                </a:solidFill>
                <a:latin typeface="Arial" pitchFamily="34" charset="0"/>
              </a:rPr>
              <a:pPr/>
              <a:t>41</a:t>
            </a:fld>
            <a:endParaRPr lang="de-DE" altLang="de-DE" sz="1400">
              <a:solidFill>
                <a:srgbClr val="000000"/>
              </a:solidFill>
            </a:endParaRPr>
          </a:p>
        </p:txBody>
      </p:sp>
      <p:sp>
        <p:nvSpPr>
          <p:cNvPr id="15362" name="Rectangle 2"/>
          <p:cNvSpPr>
            <a:spLocks noGrp="1" noChangeArrowheads="1"/>
          </p:cNvSpPr>
          <p:nvPr>
            <p:ph type="subTitle" idx="1"/>
          </p:nvPr>
        </p:nvSpPr>
        <p:spPr>
          <a:xfrm>
            <a:off x="900113" y="1557338"/>
            <a:ext cx="7534275" cy="2111375"/>
          </a:xfrm>
        </p:spPr>
        <p:txBody>
          <a:bodyPr/>
          <a:lstStyle/>
          <a:p>
            <a:pPr algn="l" eaLnBrk="1" hangingPunct="1"/>
            <a:endParaRPr lang="de-DE" altLang="de-DE" sz="2200" b="1" smtClean="0"/>
          </a:p>
          <a:p>
            <a:pPr algn="l" eaLnBrk="1" hangingPunct="1"/>
            <a:r>
              <a:rPr lang="de-DE" altLang="de-DE" b="1" smtClean="0">
                <a:solidFill>
                  <a:srgbClr val="3C8C93"/>
                </a:solidFill>
              </a:rPr>
              <a:t>Gesundheitskompetente Offene Jugendarbeit im kommunalen Setting</a:t>
            </a:r>
          </a:p>
          <a:p>
            <a:pPr algn="l" eaLnBrk="1" hangingPunct="1"/>
            <a:endParaRPr lang="de-DE" altLang="de-DE" sz="900" b="1" smtClean="0">
              <a:solidFill>
                <a:srgbClr val="3C8C93"/>
              </a:solidFill>
            </a:endParaRPr>
          </a:p>
          <a:p>
            <a:pPr algn="l" eaLnBrk="1" hangingPunct="1"/>
            <a:r>
              <a:rPr lang="de-DE" altLang="de-DE" sz="2400" b="1" smtClean="0">
                <a:solidFill>
                  <a:srgbClr val="3C8C93"/>
                </a:solidFill>
              </a:rPr>
              <a:t>Ergebnisse der Online-Befragung der Netzwerkpartner_innen</a:t>
            </a:r>
          </a:p>
          <a:p>
            <a:pPr algn="l" eaLnBrk="1" hangingPunct="1"/>
            <a:endParaRPr lang="de-DE" altLang="de-DE" sz="2400" b="1" smtClean="0">
              <a:solidFill>
                <a:schemeClr val="hlink"/>
              </a:solidFill>
            </a:endParaRPr>
          </a:p>
          <a:p>
            <a:pPr algn="l" eaLnBrk="1" hangingPunct="1"/>
            <a:r>
              <a:rPr lang="de-DE" altLang="de-DE" sz="1800" b="1" smtClean="0">
                <a:solidFill>
                  <a:srgbClr val="000000"/>
                </a:solidFill>
              </a:rPr>
              <a:t>Juni 2018</a:t>
            </a:r>
          </a:p>
          <a:p>
            <a:pPr algn="l" eaLnBrk="1" hangingPunct="1"/>
            <a:endParaRPr lang="de-DE" altLang="de-DE" sz="1800" b="1" smtClean="0"/>
          </a:p>
          <a:p>
            <a:pPr algn="l" eaLnBrk="1" hangingPunct="1"/>
            <a:endParaRPr lang="de-DE" altLang="de-DE" sz="1800" smtClean="0"/>
          </a:p>
        </p:txBody>
      </p:sp>
      <p:sp>
        <p:nvSpPr>
          <p:cNvPr id="15363" name="Rectangle 4"/>
          <p:cNvSpPr>
            <a:spLocks noChangeArrowheads="1"/>
          </p:cNvSpPr>
          <p:nvPr/>
        </p:nvSpPr>
        <p:spPr bwMode="auto">
          <a:xfrm>
            <a:off x="2917825" y="4225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eaLnBrk="0" hangingPunct="0"/>
            <a:endParaRPr lang="de-DE" altLang="de-DE" smtClean="0">
              <a:solidFill>
                <a:srgbClr val="000000"/>
              </a:solidFill>
              <a:cs typeface="+mn-cs"/>
            </a:endParaRPr>
          </a:p>
        </p:txBody>
      </p:sp>
      <p:sp>
        <p:nvSpPr>
          <p:cNvPr id="15364" name="Rectangle 10"/>
          <p:cNvSpPr>
            <a:spLocks noChangeArrowheads="1"/>
          </p:cNvSpPr>
          <p:nvPr/>
        </p:nvSpPr>
        <p:spPr bwMode="auto">
          <a:xfrm>
            <a:off x="3933825" y="60420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ctr" eaLnBrk="0" hangingPunct="0"/>
            <a:endParaRPr lang="de-DE" altLang="de-DE" smtClean="0">
              <a:solidFill>
                <a:srgbClr val="000000"/>
              </a:solidFill>
              <a:cs typeface="+mn-cs"/>
            </a:endParaRPr>
          </a:p>
        </p:txBody>
      </p:sp>
      <p:sp>
        <p:nvSpPr>
          <p:cNvPr id="15365" name="Rectangle 11"/>
          <p:cNvSpPr>
            <a:spLocks noChangeArrowheads="1"/>
          </p:cNvSpPr>
          <p:nvPr/>
        </p:nvSpPr>
        <p:spPr bwMode="auto">
          <a:xfrm>
            <a:off x="3578225" y="6207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ctr" eaLnBrk="0" hangingPunct="0"/>
            <a:endParaRPr lang="de-DE" altLang="de-DE" smtClean="0">
              <a:solidFill>
                <a:srgbClr val="000000"/>
              </a:solidFill>
              <a:cs typeface="+mn-cs"/>
            </a:endParaRPr>
          </a:p>
        </p:txBody>
      </p:sp>
      <p:sp>
        <p:nvSpPr>
          <p:cNvPr id="15366" name="Rectangle 12"/>
          <p:cNvSpPr>
            <a:spLocks noChangeArrowheads="1"/>
          </p:cNvSpPr>
          <p:nvPr/>
        </p:nvSpPr>
        <p:spPr bwMode="auto">
          <a:xfrm>
            <a:off x="6473825" y="5048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ctr" eaLnBrk="0" hangingPunct="0"/>
            <a:endParaRPr lang="de-DE" altLang="de-DE" smtClean="0">
              <a:solidFill>
                <a:srgbClr val="000000"/>
              </a:solidFill>
              <a:cs typeface="+mn-cs"/>
            </a:endParaRPr>
          </a:p>
        </p:txBody>
      </p:sp>
    </p:spTree>
    <p:extLst>
      <p:ext uri="{BB962C8B-B14F-4D97-AF65-F5344CB8AC3E}">
        <p14:creationId xmlns:p14="http://schemas.microsoft.com/office/powerpoint/2010/main" val="7353826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5F84D436-F3B6-436B-926E-0F231ADC92BB}" type="slidenum">
              <a:rPr lang="de-DE" altLang="de-DE" sz="1400">
                <a:solidFill>
                  <a:srgbClr val="000000"/>
                </a:solidFill>
                <a:latin typeface="Arial" pitchFamily="34" charset="0"/>
              </a:rPr>
              <a:pPr/>
              <a:t>42</a:t>
            </a:fld>
            <a:endParaRPr lang="de-DE" altLang="de-DE" sz="1400">
              <a:solidFill>
                <a:srgbClr val="000000"/>
              </a:solidFill>
            </a:endParaRPr>
          </a:p>
        </p:txBody>
      </p:sp>
      <p:sp>
        <p:nvSpPr>
          <p:cNvPr id="19458" name="Rectangle 2"/>
          <p:cNvSpPr>
            <a:spLocks noGrp="1" noChangeArrowheads="1"/>
          </p:cNvSpPr>
          <p:nvPr>
            <p:ph type="subTitle" idx="1"/>
          </p:nvPr>
        </p:nvSpPr>
        <p:spPr>
          <a:xfrm>
            <a:off x="395288" y="1844675"/>
            <a:ext cx="8280400" cy="3744913"/>
          </a:xfrm>
        </p:spPr>
        <p:txBody>
          <a:bodyPr/>
          <a:lstStyle/>
          <a:p>
            <a:pPr marL="1066800" lvl="1" indent="-609600" algn="l" eaLnBrk="1" hangingPunct="1">
              <a:lnSpc>
                <a:spcPct val="110000"/>
              </a:lnSpc>
              <a:spcBef>
                <a:spcPct val="45000"/>
              </a:spcBef>
              <a:buFontTx/>
              <a:buAutoNum type="arabicPeriod"/>
            </a:pPr>
            <a:r>
              <a:rPr lang="de-DE" altLang="de-DE" sz="2000" smtClean="0"/>
              <a:t>Hintergrund zur Befragung der Netzwerkpartner_innen und Ziele der Erhebung</a:t>
            </a:r>
          </a:p>
          <a:p>
            <a:pPr marL="1066800" lvl="1" indent="-609600" algn="l" eaLnBrk="1" hangingPunct="1">
              <a:lnSpc>
                <a:spcPct val="110000"/>
              </a:lnSpc>
              <a:spcBef>
                <a:spcPct val="45000"/>
              </a:spcBef>
              <a:buFontTx/>
              <a:buAutoNum type="arabicPeriod"/>
            </a:pPr>
            <a:r>
              <a:rPr lang="de-DE" altLang="de-DE" sz="2000" smtClean="0"/>
              <a:t>Darstellung der Ergebnisse</a:t>
            </a:r>
          </a:p>
          <a:p>
            <a:pPr marL="1066800" lvl="1" indent="-609600" algn="l" eaLnBrk="1" hangingPunct="1">
              <a:lnSpc>
                <a:spcPct val="110000"/>
              </a:lnSpc>
              <a:spcBef>
                <a:spcPct val="45000"/>
              </a:spcBef>
              <a:buFontTx/>
              <a:buAutoNum type="arabicPeriod"/>
            </a:pPr>
            <a:r>
              <a:rPr lang="de-DE" altLang="de-DE" sz="2000" smtClean="0"/>
              <a:t>Schlussfolgerungen</a:t>
            </a:r>
            <a:endParaRPr lang="de-DE" altLang="de-DE" sz="2400" smtClean="0"/>
          </a:p>
        </p:txBody>
      </p:sp>
      <p:sp>
        <p:nvSpPr>
          <p:cNvPr id="19459" name="Rectangle 3"/>
          <p:cNvSpPr>
            <a:spLocks noGrp="1" noChangeArrowheads="1"/>
          </p:cNvSpPr>
          <p:nvPr>
            <p:ph type="ctrTitle"/>
          </p:nvPr>
        </p:nvSpPr>
        <p:spPr>
          <a:xfrm>
            <a:off x="684213" y="333375"/>
            <a:ext cx="7772400" cy="1143000"/>
          </a:xfrm>
        </p:spPr>
        <p:txBody>
          <a:bodyPr/>
          <a:lstStyle/>
          <a:p>
            <a:pPr eaLnBrk="1" hangingPunct="1"/>
            <a:r>
              <a:rPr lang="de-DE" altLang="de-DE" sz="2800" b="1" smtClean="0">
                <a:solidFill>
                  <a:srgbClr val="3C8C93"/>
                </a:solidFill>
              </a:rPr>
              <a:t>Inhalt</a:t>
            </a:r>
            <a:endParaRPr lang="de-DE" altLang="de-DE" sz="2800" smtClean="0">
              <a:solidFill>
                <a:srgbClr val="3C8C93"/>
              </a:solidFill>
            </a:endParaRPr>
          </a:p>
        </p:txBody>
      </p:sp>
      <p:sp>
        <p:nvSpPr>
          <p:cNvPr id="19460" name="Textfeld 1"/>
          <p:cNvSpPr txBox="1">
            <a:spLocks noChangeArrowheads="1"/>
          </p:cNvSpPr>
          <p:nvPr/>
        </p:nvSpPr>
        <p:spPr bwMode="auto">
          <a:xfrm>
            <a:off x="7910513" y="-176213"/>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ctr" eaLnBrk="0" hangingPunct="0"/>
            <a:endParaRPr lang="de-DE" altLang="de-DE" smtClean="0">
              <a:solidFill>
                <a:srgbClr val="000000"/>
              </a:solidFill>
              <a:cs typeface="+mn-cs"/>
            </a:endParaRPr>
          </a:p>
        </p:txBody>
      </p:sp>
    </p:spTree>
    <p:extLst>
      <p:ext uri="{BB962C8B-B14F-4D97-AF65-F5344CB8AC3E}">
        <p14:creationId xmlns:p14="http://schemas.microsoft.com/office/powerpoint/2010/main" val="17616186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6FCA24BF-6355-448E-8045-487FE59BA7BF}" type="slidenum">
              <a:rPr lang="de-DE" altLang="de-DE" sz="1400">
                <a:solidFill>
                  <a:srgbClr val="000000"/>
                </a:solidFill>
                <a:latin typeface="Arial" pitchFamily="34" charset="0"/>
              </a:rPr>
              <a:pPr/>
              <a:t>43</a:t>
            </a:fld>
            <a:endParaRPr lang="de-DE" altLang="de-DE" sz="1400">
              <a:solidFill>
                <a:srgbClr val="000000"/>
              </a:solidFill>
            </a:endParaRPr>
          </a:p>
        </p:txBody>
      </p:sp>
      <p:sp>
        <p:nvSpPr>
          <p:cNvPr id="21506" name="Rectangle 2"/>
          <p:cNvSpPr>
            <a:spLocks noGrp="1" noChangeArrowheads="1"/>
          </p:cNvSpPr>
          <p:nvPr>
            <p:ph type="subTitle" idx="1"/>
          </p:nvPr>
        </p:nvSpPr>
        <p:spPr>
          <a:xfrm>
            <a:off x="539750" y="1484313"/>
            <a:ext cx="8280400" cy="4465637"/>
          </a:xfrm>
        </p:spPr>
        <p:txBody>
          <a:bodyPr/>
          <a:lstStyle/>
          <a:p>
            <a:pPr marL="609600" indent="-609600" algn="l" eaLnBrk="1" hangingPunct="1">
              <a:lnSpc>
                <a:spcPct val="80000"/>
              </a:lnSpc>
              <a:spcBef>
                <a:spcPct val="45000"/>
              </a:spcBef>
            </a:pPr>
            <a:r>
              <a:rPr lang="de-DE" altLang="de-DE" sz="1800" b="1" smtClean="0">
                <a:solidFill>
                  <a:srgbClr val="3C8C93"/>
                </a:solidFill>
              </a:rPr>
              <a:t>Ziele</a:t>
            </a:r>
          </a:p>
          <a:p>
            <a:pPr marL="609600" indent="-609600" algn="l" eaLnBrk="1" hangingPunct="1">
              <a:lnSpc>
                <a:spcPct val="80000"/>
              </a:lnSpc>
              <a:spcBef>
                <a:spcPct val="45000"/>
              </a:spcBef>
            </a:pPr>
            <a:r>
              <a:rPr lang="de-DE" altLang="de-DE" sz="1800" smtClean="0"/>
              <a:t>Einholen der Perspektive der Netzwerkpartner_innen in Bezug auf...</a:t>
            </a:r>
          </a:p>
          <a:p>
            <a:pPr marL="742950" lvl="2" indent="-285750" algn="l" eaLnBrk="1" hangingPunct="1">
              <a:lnSpc>
                <a:spcPct val="130000"/>
              </a:lnSpc>
              <a:spcBef>
                <a:spcPct val="0"/>
              </a:spcBef>
              <a:buClr>
                <a:srgbClr val="3C8C93"/>
              </a:buClr>
              <a:buFont typeface="Wingdings" pitchFamily="2" charset="2"/>
              <a:buChar char="§"/>
            </a:pPr>
            <a:r>
              <a:rPr lang="de-DE" altLang="de-DE" sz="1800" smtClean="0"/>
              <a:t>... Erwartungen an das Netzwerk.</a:t>
            </a:r>
          </a:p>
          <a:p>
            <a:pPr marL="742950" lvl="2" indent="-285750" algn="l" eaLnBrk="1" hangingPunct="1">
              <a:lnSpc>
                <a:spcPct val="130000"/>
              </a:lnSpc>
              <a:spcBef>
                <a:spcPct val="0"/>
              </a:spcBef>
              <a:buClr>
                <a:srgbClr val="3C8C93"/>
              </a:buClr>
              <a:buFont typeface="Wingdings" pitchFamily="2" charset="2"/>
              <a:buChar char="§"/>
            </a:pPr>
            <a:r>
              <a:rPr lang="de-DE" altLang="de-DE" sz="1800" smtClean="0"/>
              <a:t>... Zufriedenheit mit der Organisation des Netzwerkes.</a:t>
            </a:r>
          </a:p>
          <a:p>
            <a:pPr marL="742950" lvl="2" indent="-285750" algn="l" eaLnBrk="1" hangingPunct="1">
              <a:lnSpc>
                <a:spcPct val="130000"/>
              </a:lnSpc>
              <a:spcBef>
                <a:spcPct val="0"/>
              </a:spcBef>
              <a:buClr>
                <a:srgbClr val="3C8C93"/>
              </a:buClr>
              <a:buFont typeface="Wingdings" pitchFamily="2" charset="2"/>
              <a:buChar char="§"/>
            </a:pPr>
            <a:r>
              <a:rPr lang="de-DE" altLang="de-DE" sz="1800" smtClean="0"/>
              <a:t>... Wünsche für zukünftige Themen.</a:t>
            </a:r>
          </a:p>
          <a:p>
            <a:pPr marL="742950" lvl="2" indent="-285750" algn="l" eaLnBrk="1" hangingPunct="1">
              <a:lnSpc>
                <a:spcPct val="130000"/>
              </a:lnSpc>
              <a:spcBef>
                <a:spcPct val="0"/>
              </a:spcBef>
              <a:buClr>
                <a:srgbClr val="3C8C93"/>
              </a:buClr>
              <a:buFont typeface="Wingdings" pitchFamily="2" charset="2"/>
              <a:buChar char="§"/>
            </a:pPr>
            <a:r>
              <a:rPr lang="de-DE" altLang="de-DE" sz="1800" smtClean="0"/>
              <a:t>... Ideen für die zukünftige Website. </a:t>
            </a:r>
          </a:p>
          <a:p>
            <a:pPr lvl="1" algn="l" eaLnBrk="1" hangingPunct="1">
              <a:lnSpc>
                <a:spcPct val="90000"/>
              </a:lnSpc>
              <a:spcBef>
                <a:spcPct val="45000"/>
              </a:spcBef>
              <a:buClr>
                <a:srgbClr val="3C8C93"/>
              </a:buClr>
            </a:pPr>
            <a:endParaRPr lang="de-DE" altLang="de-DE" sz="1800" smtClean="0"/>
          </a:p>
          <a:p>
            <a:pPr lvl="1" algn="l" eaLnBrk="1" hangingPunct="1">
              <a:lnSpc>
                <a:spcPct val="90000"/>
              </a:lnSpc>
              <a:spcBef>
                <a:spcPct val="45000"/>
              </a:spcBef>
              <a:buClr>
                <a:srgbClr val="3C8C93"/>
              </a:buClr>
            </a:pPr>
            <a:endParaRPr lang="de-DE" altLang="de-DE" sz="1000" b="1" smtClean="0">
              <a:solidFill>
                <a:schemeClr val="hlink"/>
              </a:solidFill>
            </a:endParaRPr>
          </a:p>
          <a:p>
            <a:pPr marL="609600" indent="-609600" algn="l" eaLnBrk="1" hangingPunct="1">
              <a:lnSpc>
                <a:spcPct val="80000"/>
              </a:lnSpc>
              <a:spcBef>
                <a:spcPct val="45000"/>
              </a:spcBef>
            </a:pPr>
            <a:r>
              <a:rPr lang="de-DE" altLang="de-DE" sz="1800" b="1" smtClean="0">
                <a:solidFill>
                  <a:srgbClr val="3C8C93"/>
                </a:solidFill>
              </a:rPr>
              <a:t>Methode</a:t>
            </a:r>
          </a:p>
          <a:p>
            <a:pPr lvl="1" algn="l" eaLnBrk="1" hangingPunct="1">
              <a:lnSpc>
                <a:spcPct val="130000"/>
              </a:lnSpc>
              <a:spcBef>
                <a:spcPct val="0"/>
              </a:spcBef>
              <a:buClr>
                <a:srgbClr val="3C8C93"/>
              </a:buClr>
              <a:buFont typeface="Wingdings" pitchFamily="2" charset="2"/>
              <a:buChar char="§"/>
            </a:pPr>
            <a:r>
              <a:rPr lang="de-DE" altLang="de-DE" sz="1800" smtClean="0"/>
              <a:t>Online-Umfrage über den E-Mail-Verteiler aller Netzwerkpartner_innen zwischen dem 11. April und dem 9. Mai 2018</a:t>
            </a:r>
          </a:p>
          <a:p>
            <a:pPr lvl="1" algn="l" eaLnBrk="1" hangingPunct="1">
              <a:lnSpc>
                <a:spcPct val="90000"/>
              </a:lnSpc>
              <a:spcBef>
                <a:spcPct val="45000"/>
              </a:spcBef>
              <a:buClr>
                <a:srgbClr val="3C8C93"/>
              </a:buClr>
            </a:pPr>
            <a:endParaRPr lang="de-DE" altLang="de-DE" sz="1000" smtClean="0"/>
          </a:p>
          <a:p>
            <a:pPr lvl="1" algn="l" eaLnBrk="1" hangingPunct="1">
              <a:lnSpc>
                <a:spcPct val="90000"/>
              </a:lnSpc>
              <a:spcBef>
                <a:spcPct val="45000"/>
              </a:spcBef>
              <a:buClr>
                <a:srgbClr val="3C8C93"/>
              </a:buClr>
              <a:buFont typeface="Wingdings" pitchFamily="2" charset="2"/>
              <a:buChar char="§"/>
            </a:pPr>
            <a:endParaRPr lang="de-DE" altLang="de-DE" sz="1800" smtClean="0"/>
          </a:p>
          <a:p>
            <a:pPr marL="609600" indent="-609600" algn="l" eaLnBrk="1" hangingPunct="1">
              <a:lnSpc>
                <a:spcPct val="90000"/>
              </a:lnSpc>
            </a:pPr>
            <a:endParaRPr lang="de-DE" altLang="de-DE" sz="2400" smtClean="0"/>
          </a:p>
        </p:txBody>
      </p:sp>
      <p:sp>
        <p:nvSpPr>
          <p:cNvPr id="22531" name="Rectangle 3"/>
          <p:cNvSpPr>
            <a:spLocks noGrp="1" noChangeArrowheads="1"/>
          </p:cNvSpPr>
          <p:nvPr>
            <p:ph type="ctrTitle"/>
          </p:nvPr>
        </p:nvSpPr>
        <p:spPr>
          <a:xfrm>
            <a:off x="684213" y="188913"/>
            <a:ext cx="7772400" cy="1143000"/>
          </a:xfrm>
        </p:spPr>
        <p:txBody>
          <a:bodyPr/>
          <a:lstStyle/>
          <a:p>
            <a:pPr lvl="1" eaLnBrk="1" hangingPunct="1">
              <a:defRPr/>
            </a:pPr>
            <a:r>
              <a:rPr lang="de-DE" sz="2800" b="1" dirty="0">
                <a:solidFill>
                  <a:schemeClr val="accent1">
                    <a:lumMod val="50000"/>
                  </a:schemeClr>
                </a:solidFill>
                <a:latin typeface="Arial" charset="0"/>
                <a:ea typeface="ＭＳ Ｐゴシック" charset="0"/>
                <a:cs typeface="ＭＳ Ｐゴシック" charset="0"/>
              </a:rPr>
              <a:t>Hintergrund zur Befragung der </a:t>
            </a:r>
            <a:r>
              <a:rPr lang="de-DE" sz="2800" b="1" dirty="0" err="1" smtClean="0">
                <a:solidFill>
                  <a:schemeClr val="accent1">
                    <a:lumMod val="50000"/>
                  </a:schemeClr>
                </a:solidFill>
                <a:latin typeface="Arial" charset="0"/>
                <a:ea typeface="ＭＳ Ｐゴシック" charset="0"/>
                <a:cs typeface="ＭＳ Ｐゴシック" charset="0"/>
              </a:rPr>
              <a:t>Netzwerkpartner_innen</a:t>
            </a:r>
            <a:endParaRPr lang="de-DE" sz="2800" dirty="0">
              <a:solidFill>
                <a:schemeClr val="accent1">
                  <a:lumMod val="50000"/>
                </a:schemeClr>
              </a:solidFill>
              <a:latin typeface="Arial" charset="0"/>
              <a:ea typeface="ＭＳ Ｐゴシック" charset="0"/>
              <a:cs typeface="ＭＳ Ｐゴシック" charset="0"/>
            </a:endParaRPr>
          </a:p>
        </p:txBody>
      </p:sp>
      <p:sp>
        <p:nvSpPr>
          <p:cNvPr id="21508" name="Textfeld 1"/>
          <p:cNvSpPr txBox="1">
            <a:spLocks noChangeArrowheads="1"/>
          </p:cNvSpPr>
          <p:nvPr/>
        </p:nvSpPr>
        <p:spPr bwMode="auto">
          <a:xfrm>
            <a:off x="7910513" y="-176213"/>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ctr" eaLnBrk="0" hangingPunct="0"/>
            <a:endParaRPr lang="de-DE" altLang="de-DE" smtClean="0">
              <a:solidFill>
                <a:srgbClr val="000000"/>
              </a:solidFill>
              <a:cs typeface="+mn-cs"/>
            </a:endParaRPr>
          </a:p>
        </p:txBody>
      </p:sp>
    </p:spTree>
    <p:extLst>
      <p:ext uri="{BB962C8B-B14F-4D97-AF65-F5344CB8AC3E}">
        <p14:creationId xmlns:p14="http://schemas.microsoft.com/office/powerpoint/2010/main" val="19264378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F1DCBB48-E05A-4DFA-BCB4-CABCDBB3668F}" type="slidenum">
              <a:rPr lang="de-DE" altLang="de-DE" sz="1400">
                <a:solidFill>
                  <a:srgbClr val="000000"/>
                </a:solidFill>
                <a:latin typeface="Arial" pitchFamily="34" charset="0"/>
              </a:rPr>
              <a:pPr/>
              <a:t>44</a:t>
            </a:fld>
            <a:endParaRPr lang="de-DE" altLang="de-DE" sz="1400">
              <a:solidFill>
                <a:srgbClr val="000000"/>
              </a:solidFill>
            </a:endParaRPr>
          </a:p>
        </p:txBody>
      </p:sp>
      <p:sp>
        <p:nvSpPr>
          <p:cNvPr id="23554" name="Rectangle 2"/>
          <p:cNvSpPr>
            <a:spLocks noGrp="1" noChangeArrowheads="1"/>
          </p:cNvSpPr>
          <p:nvPr>
            <p:ph type="subTitle" idx="1"/>
          </p:nvPr>
        </p:nvSpPr>
        <p:spPr>
          <a:xfrm>
            <a:off x="539750" y="5013325"/>
            <a:ext cx="8280400" cy="936625"/>
          </a:xfrm>
        </p:spPr>
        <p:txBody>
          <a:bodyPr/>
          <a:lstStyle/>
          <a:p>
            <a:pPr marL="812800" lvl="1" indent="-355600" algn="l" eaLnBrk="1" hangingPunct="1">
              <a:lnSpc>
                <a:spcPct val="90000"/>
              </a:lnSpc>
              <a:spcBef>
                <a:spcPct val="45000"/>
              </a:spcBef>
              <a:buClr>
                <a:srgbClr val="3C8C93"/>
              </a:buClr>
              <a:buFont typeface="Wingdings" pitchFamily="2" charset="2"/>
              <a:buChar char="§"/>
            </a:pPr>
            <a:endParaRPr lang="de-DE" altLang="de-DE" sz="1800" smtClean="0"/>
          </a:p>
          <a:p>
            <a:pPr marL="609600" indent="-609600" algn="l" eaLnBrk="1" hangingPunct="1">
              <a:lnSpc>
                <a:spcPct val="90000"/>
              </a:lnSpc>
            </a:pPr>
            <a:endParaRPr lang="de-DE" altLang="de-DE" sz="2400" smtClean="0"/>
          </a:p>
        </p:txBody>
      </p:sp>
      <p:sp>
        <p:nvSpPr>
          <p:cNvPr id="22531" name="Rectangle 3"/>
          <p:cNvSpPr>
            <a:spLocks noGrp="1" noChangeArrowheads="1"/>
          </p:cNvSpPr>
          <p:nvPr>
            <p:ph type="ctrTitle"/>
          </p:nvPr>
        </p:nvSpPr>
        <p:spPr>
          <a:xfrm>
            <a:off x="684213" y="188913"/>
            <a:ext cx="7772400" cy="1143000"/>
          </a:xfrm>
        </p:spPr>
        <p:txBody>
          <a:bodyPr/>
          <a:lstStyle/>
          <a:p>
            <a:pPr lvl="1" eaLnBrk="1" hangingPunct="1">
              <a:defRPr/>
            </a:pPr>
            <a:r>
              <a:rPr lang="de-DE" sz="2800" b="1" dirty="0" smtClean="0">
                <a:solidFill>
                  <a:schemeClr val="accent1">
                    <a:lumMod val="50000"/>
                  </a:schemeClr>
                </a:solidFill>
                <a:latin typeface="Arial" charset="0"/>
                <a:ea typeface="ＭＳ Ｐゴシック" charset="0"/>
                <a:cs typeface="ＭＳ Ｐゴシック" charset="0"/>
              </a:rPr>
              <a:t>Wer hat sich an der Umfrage beteiligt?</a:t>
            </a:r>
            <a:endParaRPr lang="de-DE" sz="2800" dirty="0">
              <a:solidFill>
                <a:schemeClr val="accent1">
                  <a:lumMod val="50000"/>
                </a:schemeClr>
              </a:solidFill>
              <a:latin typeface="Arial" charset="0"/>
              <a:ea typeface="ＭＳ Ｐゴシック" charset="0"/>
              <a:cs typeface="ＭＳ Ｐゴシック" charset="0"/>
            </a:endParaRPr>
          </a:p>
        </p:txBody>
      </p:sp>
      <p:sp>
        <p:nvSpPr>
          <p:cNvPr id="23556" name="Textfeld 1"/>
          <p:cNvSpPr txBox="1">
            <a:spLocks noChangeArrowheads="1"/>
          </p:cNvSpPr>
          <p:nvPr/>
        </p:nvSpPr>
        <p:spPr bwMode="auto">
          <a:xfrm>
            <a:off x="7910513" y="-176213"/>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ctr" eaLnBrk="0" hangingPunct="0"/>
            <a:endParaRPr lang="de-DE" altLang="de-DE" smtClean="0">
              <a:solidFill>
                <a:srgbClr val="000000"/>
              </a:solidFill>
              <a:cs typeface="+mn-cs"/>
            </a:endParaRPr>
          </a:p>
        </p:txBody>
      </p:sp>
      <p:pic>
        <p:nvPicPr>
          <p:cNvPr id="23557"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981075"/>
            <a:ext cx="7113587" cy="567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7836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33F2C4A-5254-4289-A6C8-9BA337955D0A}" type="slidenum">
              <a:rPr lang="de-DE" altLang="de-DE" sz="1400">
                <a:solidFill>
                  <a:srgbClr val="000000"/>
                </a:solidFill>
                <a:latin typeface="Arial" pitchFamily="34" charset="0"/>
              </a:rPr>
              <a:pPr/>
              <a:t>45</a:t>
            </a:fld>
            <a:endParaRPr lang="de-DE" altLang="de-DE" sz="1400">
              <a:solidFill>
                <a:srgbClr val="000000"/>
              </a:solidFill>
            </a:endParaRPr>
          </a:p>
        </p:txBody>
      </p:sp>
      <p:sp>
        <p:nvSpPr>
          <p:cNvPr id="25602" name="Rectangle 3"/>
          <p:cNvSpPr>
            <a:spLocks noGrp="1" noChangeArrowheads="1"/>
          </p:cNvSpPr>
          <p:nvPr>
            <p:ph type="ctrTitle"/>
          </p:nvPr>
        </p:nvSpPr>
        <p:spPr>
          <a:xfrm>
            <a:off x="755650" y="115888"/>
            <a:ext cx="7772400" cy="1143000"/>
          </a:xfrm>
        </p:spPr>
        <p:txBody>
          <a:bodyPr/>
          <a:lstStyle/>
          <a:p>
            <a:pPr eaLnBrk="1" hangingPunct="1"/>
            <a:r>
              <a:rPr lang="de-DE" altLang="de-DE" sz="2800" b="1" smtClean="0">
                <a:solidFill>
                  <a:srgbClr val="3C8C93"/>
                </a:solidFill>
              </a:rPr>
              <a:t>Erwartungen an das Netzwerk</a:t>
            </a:r>
            <a:endParaRPr lang="de-DE" altLang="de-DE" sz="2800" smtClean="0">
              <a:solidFill>
                <a:srgbClr val="3C8C93"/>
              </a:solidFill>
            </a:endParaRPr>
          </a:p>
        </p:txBody>
      </p:sp>
      <p:pic>
        <p:nvPicPr>
          <p:cNvPr id="25603" name="Bild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992188"/>
            <a:ext cx="912495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604" name="Gerade Verbindung 4"/>
          <p:cNvCxnSpPr>
            <a:cxnSpLocks noChangeShapeType="1"/>
          </p:cNvCxnSpPr>
          <p:nvPr/>
        </p:nvCxnSpPr>
        <p:spPr bwMode="auto">
          <a:xfrm>
            <a:off x="7308850" y="1484313"/>
            <a:ext cx="0" cy="431800"/>
          </a:xfrm>
          <a:prstGeom prst="line">
            <a:avLst/>
          </a:prstGeom>
          <a:noFill/>
          <a:ln w="38100">
            <a:solidFill>
              <a:schemeClr val="bg2"/>
            </a:solidFill>
            <a:round/>
            <a:headEnd/>
            <a:tailEnd/>
          </a:ln>
        </p:spPr>
      </p:cxnSp>
      <p:cxnSp>
        <p:nvCxnSpPr>
          <p:cNvPr id="25605" name="Gerade Verbindung 10"/>
          <p:cNvCxnSpPr>
            <a:cxnSpLocks noChangeShapeType="1"/>
          </p:cNvCxnSpPr>
          <p:nvPr/>
        </p:nvCxnSpPr>
        <p:spPr bwMode="auto">
          <a:xfrm>
            <a:off x="7164388" y="1989138"/>
            <a:ext cx="0" cy="431800"/>
          </a:xfrm>
          <a:prstGeom prst="line">
            <a:avLst/>
          </a:prstGeom>
          <a:noFill/>
          <a:ln w="38100">
            <a:solidFill>
              <a:srgbClr val="808080"/>
            </a:solidFill>
            <a:round/>
            <a:headEnd/>
            <a:tailEnd/>
          </a:ln>
        </p:spPr>
      </p:cxnSp>
      <p:cxnSp>
        <p:nvCxnSpPr>
          <p:cNvPr id="25606" name="Gerade Verbindung 11"/>
          <p:cNvCxnSpPr>
            <a:cxnSpLocks noChangeShapeType="1"/>
          </p:cNvCxnSpPr>
          <p:nvPr/>
        </p:nvCxnSpPr>
        <p:spPr bwMode="auto">
          <a:xfrm>
            <a:off x="7164388" y="2492375"/>
            <a:ext cx="0" cy="431800"/>
          </a:xfrm>
          <a:prstGeom prst="line">
            <a:avLst/>
          </a:prstGeom>
          <a:noFill/>
          <a:ln w="38100">
            <a:solidFill>
              <a:srgbClr val="808080"/>
            </a:solidFill>
            <a:round/>
            <a:headEnd/>
            <a:tailEnd/>
          </a:ln>
        </p:spPr>
      </p:cxnSp>
      <p:cxnSp>
        <p:nvCxnSpPr>
          <p:cNvPr id="25607" name="Gerade Verbindung 12"/>
          <p:cNvCxnSpPr>
            <a:cxnSpLocks noChangeShapeType="1"/>
          </p:cNvCxnSpPr>
          <p:nvPr/>
        </p:nvCxnSpPr>
        <p:spPr bwMode="auto">
          <a:xfrm>
            <a:off x="7092950" y="2924175"/>
            <a:ext cx="0" cy="433388"/>
          </a:xfrm>
          <a:prstGeom prst="line">
            <a:avLst/>
          </a:prstGeom>
          <a:noFill/>
          <a:ln w="38100">
            <a:solidFill>
              <a:srgbClr val="808080"/>
            </a:solidFill>
            <a:round/>
            <a:headEnd/>
            <a:tailEnd/>
          </a:ln>
        </p:spPr>
      </p:cxnSp>
      <p:cxnSp>
        <p:nvCxnSpPr>
          <p:cNvPr id="25608" name="Gerade Verbindung 13"/>
          <p:cNvCxnSpPr>
            <a:cxnSpLocks noChangeShapeType="1"/>
          </p:cNvCxnSpPr>
          <p:nvPr/>
        </p:nvCxnSpPr>
        <p:spPr bwMode="auto">
          <a:xfrm>
            <a:off x="7019925" y="3357563"/>
            <a:ext cx="0" cy="431800"/>
          </a:xfrm>
          <a:prstGeom prst="line">
            <a:avLst/>
          </a:prstGeom>
          <a:noFill/>
          <a:ln w="38100">
            <a:solidFill>
              <a:srgbClr val="808080"/>
            </a:solidFill>
            <a:round/>
            <a:headEnd/>
            <a:tailEnd/>
          </a:ln>
        </p:spPr>
      </p:cxnSp>
      <p:cxnSp>
        <p:nvCxnSpPr>
          <p:cNvPr id="25609" name="Gerade Verbindung 14"/>
          <p:cNvCxnSpPr>
            <a:cxnSpLocks noChangeShapeType="1"/>
          </p:cNvCxnSpPr>
          <p:nvPr/>
        </p:nvCxnSpPr>
        <p:spPr bwMode="auto">
          <a:xfrm>
            <a:off x="7019925" y="3860800"/>
            <a:ext cx="0" cy="431800"/>
          </a:xfrm>
          <a:prstGeom prst="line">
            <a:avLst/>
          </a:prstGeom>
          <a:noFill/>
          <a:ln w="38100">
            <a:solidFill>
              <a:srgbClr val="808080"/>
            </a:solidFill>
            <a:round/>
            <a:headEnd/>
            <a:tailEnd/>
          </a:ln>
        </p:spPr>
      </p:cxnSp>
      <p:cxnSp>
        <p:nvCxnSpPr>
          <p:cNvPr id="25610" name="Gerade Verbindung 15"/>
          <p:cNvCxnSpPr>
            <a:cxnSpLocks noChangeShapeType="1"/>
          </p:cNvCxnSpPr>
          <p:nvPr/>
        </p:nvCxnSpPr>
        <p:spPr bwMode="auto">
          <a:xfrm>
            <a:off x="6804025" y="4365625"/>
            <a:ext cx="0" cy="431800"/>
          </a:xfrm>
          <a:prstGeom prst="line">
            <a:avLst/>
          </a:prstGeom>
          <a:noFill/>
          <a:ln w="38100">
            <a:solidFill>
              <a:srgbClr val="808080"/>
            </a:solidFill>
            <a:round/>
            <a:headEnd/>
            <a:tailEnd/>
          </a:ln>
        </p:spPr>
      </p:cxnSp>
      <p:cxnSp>
        <p:nvCxnSpPr>
          <p:cNvPr id="25611" name="Gerade Verbindung 16"/>
          <p:cNvCxnSpPr>
            <a:cxnSpLocks noChangeShapeType="1"/>
          </p:cNvCxnSpPr>
          <p:nvPr/>
        </p:nvCxnSpPr>
        <p:spPr bwMode="auto">
          <a:xfrm>
            <a:off x="6443663" y="4868863"/>
            <a:ext cx="0" cy="431800"/>
          </a:xfrm>
          <a:prstGeom prst="line">
            <a:avLst/>
          </a:prstGeom>
          <a:noFill/>
          <a:ln w="38100">
            <a:solidFill>
              <a:srgbClr val="808080"/>
            </a:solidFill>
            <a:round/>
            <a:headEnd/>
            <a:tailEnd/>
          </a:ln>
        </p:spPr>
      </p:cxnSp>
      <p:cxnSp>
        <p:nvCxnSpPr>
          <p:cNvPr id="25612" name="Gerade Verbindung 17"/>
          <p:cNvCxnSpPr>
            <a:cxnSpLocks noChangeShapeType="1"/>
          </p:cNvCxnSpPr>
          <p:nvPr/>
        </p:nvCxnSpPr>
        <p:spPr bwMode="auto">
          <a:xfrm>
            <a:off x="6156325" y="5373688"/>
            <a:ext cx="0" cy="431800"/>
          </a:xfrm>
          <a:prstGeom prst="line">
            <a:avLst/>
          </a:prstGeom>
          <a:noFill/>
          <a:ln w="38100">
            <a:solidFill>
              <a:srgbClr val="808080"/>
            </a:solidFill>
            <a:round/>
            <a:headEnd/>
            <a:tailEnd/>
          </a:ln>
        </p:spPr>
      </p:cxnSp>
    </p:spTree>
    <p:extLst>
      <p:ext uri="{BB962C8B-B14F-4D97-AF65-F5344CB8AC3E}">
        <p14:creationId xmlns:p14="http://schemas.microsoft.com/office/powerpoint/2010/main" val="23614782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3A441ACF-A5A8-455A-B4D0-077E48003F83}" type="slidenum">
              <a:rPr lang="de-DE" altLang="de-DE" sz="1400">
                <a:solidFill>
                  <a:srgbClr val="000000"/>
                </a:solidFill>
                <a:latin typeface="Arial" pitchFamily="34" charset="0"/>
              </a:rPr>
              <a:pPr/>
              <a:t>46</a:t>
            </a:fld>
            <a:endParaRPr lang="de-DE" altLang="de-DE" sz="1400">
              <a:solidFill>
                <a:srgbClr val="000000"/>
              </a:solidFill>
            </a:endParaRPr>
          </a:p>
        </p:txBody>
      </p:sp>
      <p:sp>
        <p:nvSpPr>
          <p:cNvPr id="27650" name="Rectangle 3"/>
          <p:cNvSpPr>
            <a:spLocks noGrp="1" noChangeArrowheads="1"/>
          </p:cNvSpPr>
          <p:nvPr>
            <p:ph type="ctrTitle"/>
          </p:nvPr>
        </p:nvSpPr>
        <p:spPr>
          <a:xfrm>
            <a:off x="755650" y="115888"/>
            <a:ext cx="7772400" cy="1143000"/>
          </a:xfrm>
        </p:spPr>
        <p:txBody>
          <a:bodyPr/>
          <a:lstStyle/>
          <a:p>
            <a:pPr eaLnBrk="1" hangingPunct="1"/>
            <a:r>
              <a:rPr lang="de-DE" altLang="de-DE" sz="2800" b="1" smtClean="0">
                <a:solidFill>
                  <a:srgbClr val="3C8C93"/>
                </a:solidFill>
              </a:rPr>
              <a:t>Zufriedenheit mit der Koordination und Organisation des Netzwerkes</a:t>
            </a:r>
            <a:endParaRPr lang="de-DE" altLang="de-DE" sz="2800" smtClean="0">
              <a:solidFill>
                <a:srgbClr val="3C8C93"/>
              </a:solidFill>
            </a:endParaRPr>
          </a:p>
        </p:txBody>
      </p:sp>
      <p:pic>
        <p:nvPicPr>
          <p:cNvPr id="27651"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268413"/>
            <a:ext cx="66294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0704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AFE66D13-B79D-4E94-AEF3-23442FC9309D}" type="slidenum">
              <a:rPr lang="de-DE" altLang="de-DE" sz="1400">
                <a:solidFill>
                  <a:srgbClr val="000000"/>
                </a:solidFill>
                <a:latin typeface="Arial" pitchFamily="34" charset="0"/>
              </a:rPr>
              <a:pPr/>
              <a:t>47</a:t>
            </a:fld>
            <a:endParaRPr lang="de-DE" altLang="de-DE" sz="1400">
              <a:solidFill>
                <a:srgbClr val="000000"/>
              </a:solidFill>
            </a:endParaRPr>
          </a:p>
        </p:txBody>
      </p:sp>
      <p:sp>
        <p:nvSpPr>
          <p:cNvPr id="29698" name="Rectangle 3"/>
          <p:cNvSpPr txBox="1">
            <a:spLocks noChangeArrowheads="1"/>
          </p:cNvSpPr>
          <p:nvPr/>
        </p:nvSpPr>
        <p:spPr bwMode="auto">
          <a:xfrm>
            <a:off x="323850" y="333375"/>
            <a:ext cx="8496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de-DE" altLang="de-DE" sz="2800" b="1" smtClean="0">
                <a:solidFill>
                  <a:srgbClr val="3C8C93"/>
                </a:solidFill>
                <a:latin typeface="Arial" pitchFamily="34" charset="0"/>
                <a:cs typeface="+mn-cs"/>
              </a:rPr>
              <a:t>Zufriedenheit mit der Koordination und Organisation des Netzwerkes</a:t>
            </a:r>
          </a:p>
        </p:txBody>
      </p:sp>
      <p:sp>
        <p:nvSpPr>
          <p:cNvPr id="6" name="Rectangle 2"/>
          <p:cNvSpPr txBox="1">
            <a:spLocks noChangeArrowheads="1"/>
          </p:cNvSpPr>
          <p:nvPr/>
        </p:nvSpPr>
        <p:spPr bwMode="auto">
          <a:xfrm>
            <a:off x="611188" y="1700213"/>
            <a:ext cx="78486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2400">
                <a:solidFill>
                  <a:schemeClr val="tx1"/>
                </a:solidFill>
                <a:latin typeface="Times" charset="0"/>
                <a:ea typeface="MS PGothic" pitchFamily="34" charset="-128"/>
              </a:defRPr>
            </a:lvl1pPr>
            <a:lvl2pPr>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eaLnBrk="0" hangingPunct="0">
              <a:spcBef>
                <a:spcPct val="20000"/>
              </a:spcBef>
            </a:pPr>
            <a:r>
              <a:rPr lang="de-DE" altLang="de-DE" sz="1800" smtClean="0">
                <a:solidFill>
                  <a:srgbClr val="000000"/>
                </a:solidFill>
                <a:latin typeface="Arial" pitchFamily="34" charset="0"/>
                <a:cs typeface="+mn-cs"/>
              </a:rPr>
              <a:t>16 Antworten auf die offene Frage, warum man zufrieden bzw. unzufrieden ist</a:t>
            </a:r>
          </a:p>
          <a:p>
            <a:pPr marL="0" lvl="1">
              <a:lnSpc>
                <a:spcPct val="130000"/>
              </a:lnSpc>
              <a:buClr>
                <a:srgbClr val="3C8C93"/>
              </a:buClr>
            </a:pPr>
            <a:r>
              <a:rPr lang="de-DE" altLang="de-DE" sz="1800" b="1" smtClean="0">
                <a:solidFill>
                  <a:srgbClr val="000000"/>
                </a:solidFill>
                <a:latin typeface="Arial" pitchFamily="34" charset="0"/>
                <a:cs typeface="+mn-cs"/>
              </a:rPr>
              <a:t>Wahrgenommenes Verbesserungspotenzial</a:t>
            </a:r>
            <a:r>
              <a:rPr lang="de-DE" altLang="de-DE" sz="1800" smtClean="0">
                <a:solidFill>
                  <a:srgbClr val="000000"/>
                </a:solidFill>
                <a:latin typeface="Arial" pitchFamily="34" charset="0"/>
                <a:cs typeface="+mn-cs"/>
              </a:rPr>
              <a:t>: </a:t>
            </a:r>
          </a:p>
          <a:p>
            <a:pPr marL="0" lvl="1">
              <a:lnSpc>
                <a:spcPct val="130000"/>
              </a:lnSpc>
              <a:buClr>
                <a:srgbClr val="3C8C93"/>
              </a:buClr>
              <a:buFont typeface="Wingdings" pitchFamily="2" charset="2"/>
              <a:buChar char="§"/>
            </a:pPr>
            <a:r>
              <a:rPr lang="de-DE" altLang="de-DE" sz="1800" smtClean="0">
                <a:solidFill>
                  <a:srgbClr val="000000"/>
                </a:solidFill>
                <a:latin typeface="Arial" pitchFamily="34" charset="0"/>
                <a:cs typeface="+mn-cs"/>
              </a:rPr>
              <a:t>aktiverer Austausch außerhalb der Netzwerktreffen</a:t>
            </a:r>
          </a:p>
          <a:p>
            <a:pPr marL="0" lvl="1">
              <a:lnSpc>
                <a:spcPct val="130000"/>
              </a:lnSpc>
              <a:buClr>
                <a:srgbClr val="3C8C93"/>
              </a:buClr>
              <a:buFont typeface="Wingdings" pitchFamily="2" charset="2"/>
              <a:buChar char="§"/>
            </a:pPr>
            <a:r>
              <a:rPr lang="de-DE" altLang="de-DE" sz="1800" smtClean="0">
                <a:solidFill>
                  <a:srgbClr val="000000"/>
                </a:solidFill>
                <a:latin typeface="Arial" pitchFamily="34" charset="0"/>
                <a:cs typeface="+mn-cs"/>
              </a:rPr>
              <a:t>Treffen früher bekannt geben</a:t>
            </a:r>
          </a:p>
          <a:p>
            <a:pPr marL="0" lvl="1">
              <a:lnSpc>
                <a:spcPct val="130000"/>
              </a:lnSpc>
              <a:buClr>
                <a:srgbClr val="3C8C93"/>
              </a:buClr>
              <a:buFont typeface="Wingdings" pitchFamily="2" charset="2"/>
              <a:buChar char="§"/>
            </a:pPr>
            <a:r>
              <a:rPr lang="de-DE" altLang="de-DE" sz="1800" smtClean="0">
                <a:solidFill>
                  <a:srgbClr val="000000"/>
                </a:solidFill>
                <a:latin typeface="Arial" pitchFamily="34" charset="0"/>
                <a:cs typeface="+mn-cs"/>
              </a:rPr>
              <a:t>Treffen vermehrt in den Bundesländern verteilen </a:t>
            </a:r>
          </a:p>
          <a:p>
            <a:pPr marL="0" lvl="1">
              <a:lnSpc>
                <a:spcPct val="130000"/>
              </a:lnSpc>
              <a:buClr>
                <a:srgbClr val="3C8C93"/>
              </a:buClr>
              <a:buFont typeface="Wingdings" pitchFamily="2" charset="2"/>
              <a:buChar char="§"/>
            </a:pPr>
            <a:r>
              <a:rPr lang="de-DE" altLang="de-DE" sz="1800" smtClean="0">
                <a:solidFill>
                  <a:srgbClr val="000000"/>
                </a:solidFill>
                <a:latin typeface="Arial" pitchFamily="34" charset="0"/>
                <a:cs typeface="+mn-cs"/>
              </a:rPr>
              <a:t>Wunsch nach E-Mail-Infos &amp; Reminder</a:t>
            </a:r>
          </a:p>
          <a:p>
            <a:pPr marL="0" lvl="1">
              <a:lnSpc>
                <a:spcPct val="130000"/>
              </a:lnSpc>
              <a:buClr>
                <a:srgbClr val="3C8C93"/>
              </a:buClr>
              <a:buFont typeface="Wingdings" pitchFamily="2" charset="2"/>
              <a:buChar char="§"/>
            </a:pPr>
            <a:r>
              <a:rPr lang="de-DE" altLang="de-DE" sz="1800" smtClean="0">
                <a:solidFill>
                  <a:srgbClr val="000000"/>
                </a:solidFill>
                <a:latin typeface="Arial" pitchFamily="34" charset="0"/>
                <a:cs typeface="+mn-cs"/>
              </a:rPr>
              <a:t>virtuelle Lern- und Vernetzungsplattform einrichten </a:t>
            </a:r>
          </a:p>
          <a:p>
            <a:pPr marL="0" lvl="1">
              <a:lnSpc>
                <a:spcPct val="130000"/>
              </a:lnSpc>
              <a:buClr>
                <a:srgbClr val="3C8C93"/>
              </a:buClr>
            </a:pPr>
            <a:endParaRPr lang="de-DE" altLang="de-DE" sz="1800" smtClean="0">
              <a:solidFill>
                <a:srgbClr val="000000"/>
              </a:solidFill>
              <a:latin typeface="Arial" pitchFamily="34" charset="0"/>
              <a:cs typeface="+mn-cs"/>
            </a:endParaRPr>
          </a:p>
          <a:p>
            <a:pPr eaLnBrk="0" hangingPunct="0">
              <a:spcBef>
                <a:spcPct val="20000"/>
              </a:spcBef>
            </a:pPr>
            <a:r>
              <a:rPr lang="de-DE" altLang="de-DE" sz="1800" smtClean="0">
                <a:solidFill>
                  <a:srgbClr val="000000"/>
                </a:solidFill>
                <a:latin typeface="Arial" pitchFamily="34" charset="0"/>
                <a:cs typeface="+mn-cs"/>
              </a:rPr>
              <a:t> </a:t>
            </a:r>
          </a:p>
        </p:txBody>
      </p:sp>
    </p:spTree>
    <p:extLst>
      <p:ext uri="{BB962C8B-B14F-4D97-AF65-F5344CB8AC3E}">
        <p14:creationId xmlns:p14="http://schemas.microsoft.com/office/powerpoint/2010/main" val="36723879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BDEF894C-E8BF-4AE6-98BE-1F7173DF6A5B}" type="slidenum">
              <a:rPr lang="de-DE" altLang="de-DE" sz="1400">
                <a:solidFill>
                  <a:srgbClr val="000000"/>
                </a:solidFill>
                <a:latin typeface="Arial" pitchFamily="34" charset="0"/>
              </a:rPr>
              <a:pPr/>
              <a:t>48</a:t>
            </a:fld>
            <a:endParaRPr lang="de-DE" altLang="de-DE" sz="1400">
              <a:solidFill>
                <a:srgbClr val="000000"/>
              </a:solidFill>
            </a:endParaRPr>
          </a:p>
        </p:txBody>
      </p:sp>
      <p:sp>
        <p:nvSpPr>
          <p:cNvPr id="31746" name="Rectangle 3"/>
          <p:cNvSpPr txBox="1">
            <a:spLocks noChangeArrowheads="1"/>
          </p:cNvSpPr>
          <p:nvPr/>
        </p:nvSpPr>
        <p:spPr bwMode="auto">
          <a:xfrm>
            <a:off x="323850" y="333375"/>
            <a:ext cx="8496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de-DE" altLang="de-DE" sz="2800" b="1" smtClean="0">
                <a:solidFill>
                  <a:srgbClr val="3C8C93"/>
                </a:solidFill>
                <a:latin typeface="Arial" pitchFamily="34" charset="0"/>
                <a:cs typeface="+mn-cs"/>
              </a:rPr>
              <a:t>Zufriedenheit mit der Koordination und Organisation des Netzwerkes</a:t>
            </a:r>
          </a:p>
        </p:txBody>
      </p:sp>
      <p:sp>
        <p:nvSpPr>
          <p:cNvPr id="6" name="Rectangle 2"/>
          <p:cNvSpPr txBox="1">
            <a:spLocks noChangeArrowheads="1"/>
          </p:cNvSpPr>
          <p:nvPr/>
        </p:nvSpPr>
        <p:spPr bwMode="auto">
          <a:xfrm>
            <a:off x="611188" y="1700213"/>
            <a:ext cx="78486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2400">
                <a:solidFill>
                  <a:schemeClr val="tx1"/>
                </a:solidFill>
                <a:latin typeface="Times" charset="0"/>
                <a:ea typeface="MS PGothic" pitchFamily="34" charset="-128"/>
              </a:defRPr>
            </a:lvl1pPr>
            <a:lvl2pPr>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lvl="1">
              <a:lnSpc>
                <a:spcPct val="130000"/>
              </a:lnSpc>
              <a:buClr>
                <a:srgbClr val="3C8C93"/>
              </a:buClr>
            </a:pPr>
            <a:endParaRPr lang="de-DE" altLang="de-DE" sz="1800" b="1" smtClean="0">
              <a:solidFill>
                <a:srgbClr val="000000"/>
              </a:solidFill>
              <a:latin typeface="Arial" pitchFamily="34" charset="0"/>
              <a:cs typeface="+mn-cs"/>
            </a:endParaRPr>
          </a:p>
          <a:p>
            <a:pPr marL="0" lvl="1">
              <a:lnSpc>
                <a:spcPct val="130000"/>
              </a:lnSpc>
              <a:buClr>
                <a:srgbClr val="3C8C93"/>
              </a:buClr>
            </a:pPr>
            <a:r>
              <a:rPr lang="de-DE" altLang="de-DE" sz="1800" b="1" smtClean="0">
                <a:solidFill>
                  <a:srgbClr val="000000"/>
                </a:solidFill>
                <a:latin typeface="Arial" pitchFamily="34" charset="0"/>
                <a:cs typeface="+mn-cs"/>
              </a:rPr>
              <a:t>Hohe Zufriedenheit:</a:t>
            </a:r>
          </a:p>
          <a:p>
            <a:pPr marL="0" lvl="1">
              <a:lnSpc>
                <a:spcPct val="130000"/>
              </a:lnSpc>
              <a:buClr>
                <a:srgbClr val="3C8C93"/>
              </a:buClr>
              <a:buFont typeface="Wingdings" pitchFamily="2" charset="2"/>
              <a:buChar char="§"/>
            </a:pPr>
            <a:r>
              <a:rPr lang="de-DE" altLang="de-DE" sz="1800" smtClean="0">
                <a:solidFill>
                  <a:srgbClr val="000000"/>
                </a:solidFill>
                <a:latin typeface="Arial" pitchFamily="34" charset="0"/>
                <a:cs typeface="+mn-cs"/>
              </a:rPr>
              <a:t>mit der regelmäßigen Informationsvermittlung seitens des Projektteams</a:t>
            </a:r>
          </a:p>
          <a:p>
            <a:pPr marL="0" lvl="1">
              <a:lnSpc>
                <a:spcPct val="130000"/>
              </a:lnSpc>
              <a:buClr>
                <a:srgbClr val="3C8C93"/>
              </a:buClr>
              <a:buFont typeface="Wingdings" pitchFamily="2" charset="2"/>
              <a:buChar char="§"/>
            </a:pPr>
            <a:r>
              <a:rPr lang="de-DE" altLang="de-DE" sz="1800" smtClean="0">
                <a:solidFill>
                  <a:srgbClr val="000000"/>
                </a:solidFill>
                <a:latin typeface="Arial" pitchFamily="34" charset="0"/>
                <a:cs typeface="+mn-cs"/>
              </a:rPr>
              <a:t>mit der Organisation durch das Projektteam</a:t>
            </a:r>
          </a:p>
          <a:p>
            <a:pPr marL="0" lvl="1">
              <a:lnSpc>
                <a:spcPct val="130000"/>
              </a:lnSpc>
              <a:buClr>
                <a:srgbClr val="3C8C93"/>
              </a:buClr>
              <a:buFont typeface="Wingdings" pitchFamily="2" charset="2"/>
              <a:buChar char="§"/>
            </a:pPr>
            <a:r>
              <a:rPr lang="de-DE" altLang="de-DE" sz="1800" smtClean="0">
                <a:solidFill>
                  <a:srgbClr val="000000"/>
                </a:solidFill>
                <a:latin typeface="Arial" pitchFamily="34" charset="0"/>
                <a:cs typeface="+mn-cs"/>
              </a:rPr>
              <a:t>mit der Regelmäßigkeit der Treffen</a:t>
            </a:r>
          </a:p>
          <a:p>
            <a:pPr marL="0" lvl="1">
              <a:lnSpc>
                <a:spcPct val="130000"/>
              </a:lnSpc>
              <a:buClr>
                <a:srgbClr val="3C8C93"/>
              </a:buClr>
              <a:buFont typeface="Wingdings" pitchFamily="2" charset="2"/>
              <a:buChar char="§"/>
            </a:pPr>
            <a:r>
              <a:rPr lang="de-DE" altLang="de-DE" sz="1800" smtClean="0">
                <a:solidFill>
                  <a:srgbClr val="000000"/>
                </a:solidFill>
                <a:latin typeface="Arial" pitchFamily="34" charset="0"/>
                <a:cs typeface="+mn-cs"/>
              </a:rPr>
              <a:t>mit der Vermittlung der Veranstaltung nach außen</a:t>
            </a:r>
          </a:p>
          <a:p>
            <a:pPr eaLnBrk="0" hangingPunct="0">
              <a:spcBef>
                <a:spcPct val="20000"/>
              </a:spcBef>
            </a:pPr>
            <a:r>
              <a:rPr lang="de-DE" altLang="de-DE" sz="1800" smtClean="0">
                <a:solidFill>
                  <a:srgbClr val="000000"/>
                </a:solidFill>
                <a:latin typeface="Arial" pitchFamily="34" charset="0"/>
                <a:cs typeface="+mn-cs"/>
              </a:rPr>
              <a:t> </a:t>
            </a:r>
          </a:p>
        </p:txBody>
      </p:sp>
    </p:spTree>
    <p:extLst>
      <p:ext uri="{BB962C8B-B14F-4D97-AF65-F5344CB8AC3E}">
        <p14:creationId xmlns:p14="http://schemas.microsoft.com/office/powerpoint/2010/main" val="38294757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A92CB8A4-C9E8-4ABB-ABA0-FAA83A678450}" type="slidenum">
              <a:rPr lang="de-DE" altLang="de-DE" sz="1400">
                <a:solidFill>
                  <a:srgbClr val="000000"/>
                </a:solidFill>
                <a:latin typeface="Arial" pitchFamily="34" charset="0"/>
              </a:rPr>
              <a:pPr/>
              <a:t>49</a:t>
            </a:fld>
            <a:endParaRPr lang="de-DE" altLang="de-DE" sz="1400">
              <a:solidFill>
                <a:srgbClr val="000000"/>
              </a:solidFill>
            </a:endParaRPr>
          </a:p>
        </p:txBody>
      </p:sp>
      <p:sp>
        <p:nvSpPr>
          <p:cNvPr id="33794" name="Rectangle 3"/>
          <p:cNvSpPr txBox="1">
            <a:spLocks noChangeArrowheads="1"/>
          </p:cNvSpPr>
          <p:nvPr/>
        </p:nvSpPr>
        <p:spPr bwMode="auto">
          <a:xfrm>
            <a:off x="323850" y="3175"/>
            <a:ext cx="8496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de-DE" altLang="de-DE" sz="2800" b="1" smtClean="0">
                <a:solidFill>
                  <a:srgbClr val="3C8C93"/>
                </a:solidFill>
                <a:latin typeface="Arial" pitchFamily="34" charset="0"/>
                <a:cs typeface="+mn-cs"/>
              </a:rPr>
              <a:t>Mitgestaltung und Verbindlichkeit</a:t>
            </a:r>
          </a:p>
        </p:txBody>
      </p:sp>
      <p:sp>
        <p:nvSpPr>
          <p:cNvPr id="6" name="Rectangle 2"/>
          <p:cNvSpPr txBox="1">
            <a:spLocks noChangeArrowheads="1"/>
          </p:cNvSpPr>
          <p:nvPr/>
        </p:nvSpPr>
        <p:spPr bwMode="auto">
          <a:xfrm>
            <a:off x="611188" y="1125538"/>
            <a:ext cx="78486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2400">
                <a:solidFill>
                  <a:schemeClr val="tx1"/>
                </a:solidFill>
                <a:latin typeface="Times" charset="0"/>
                <a:ea typeface="MS PGothic" pitchFamily="34" charset="-128"/>
              </a:defRPr>
            </a:lvl1pPr>
            <a:lvl2pPr marL="285750" indent="-285750">
              <a:defRPr sz="2400">
                <a:solidFill>
                  <a:schemeClr val="tx1"/>
                </a:solidFill>
                <a:latin typeface="Times" charset="0"/>
                <a:ea typeface="MS PGothic" pitchFamily="34" charset="-128"/>
              </a:defRPr>
            </a:lvl2pPr>
            <a:lvl3pPr marL="742950" indent="-28575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eaLnBrk="0" hangingPunct="0">
              <a:spcBef>
                <a:spcPct val="20000"/>
              </a:spcBef>
            </a:pPr>
            <a:r>
              <a:rPr lang="de-DE" altLang="de-DE" sz="1800" smtClean="0">
                <a:solidFill>
                  <a:srgbClr val="000000"/>
                </a:solidFill>
                <a:latin typeface="Arial" pitchFamily="34" charset="0"/>
                <a:cs typeface="+mn-cs"/>
              </a:rPr>
              <a:t>66 Antworten auf die Frage </a:t>
            </a:r>
            <a:r>
              <a:rPr lang="de-DE" altLang="de-DE" sz="1800" i="1" smtClean="0">
                <a:solidFill>
                  <a:srgbClr val="000000"/>
                </a:solidFill>
                <a:latin typeface="Arial" pitchFamily="34" charset="0"/>
                <a:cs typeface="+mn-cs"/>
              </a:rPr>
              <a:t>„Ich wünsche mir mehr Möglichkeiten zur Mitgestaltung im Rahmen des Netzwerkes“</a:t>
            </a:r>
            <a:endParaRPr lang="de-DE" altLang="ja-JP" sz="1800" i="1" smtClean="0">
              <a:solidFill>
                <a:srgbClr val="000000"/>
              </a:solidFill>
              <a:latin typeface="Arial" pitchFamily="34" charset="0"/>
              <a:cs typeface="+mn-cs"/>
            </a:endParaRPr>
          </a:p>
          <a:p>
            <a:pPr lvl="1">
              <a:lnSpc>
                <a:spcPct val="130000"/>
              </a:lnSpc>
              <a:buClr>
                <a:srgbClr val="3C8C93"/>
              </a:buClr>
              <a:buFont typeface="Wingdings" pitchFamily="2" charset="2"/>
              <a:buChar char="§"/>
            </a:pPr>
            <a:r>
              <a:rPr lang="de-DE" altLang="de-DE" sz="1800" b="1" smtClean="0">
                <a:solidFill>
                  <a:srgbClr val="000000"/>
                </a:solidFill>
                <a:latin typeface="Arial" pitchFamily="34" charset="0"/>
                <a:cs typeface="+mn-cs"/>
              </a:rPr>
              <a:t>60 Personen antworteten mit </a:t>
            </a:r>
            <a:r>
              <a:rPr lang="de-DE" altLang="de-DE" sz="1800" b="1" i="1" smtClean="0">
                <a:solidFill>
                  <a:srgbClr val="000000"/>
                </a:solidFill>
                <a:latin typeface="Arial" pitchFamily="34" charset="0"/>
                <a:cs typeface="+mn-cs"/>
              </a:rPr>
              <a:t>„nein“</a:t>
            </a:r>
            <a:r>
              <a:rPr lang="de-DE" altLang="ja-JP" sz="1800" smtClean="0">
                <a:solidFill>
                  <a:srgbClr val="000000"/>
                </a:solidFill>
                <a:latin typeface="Arial" pitchFamily="34" charset="0"/>
                <a:cs typeface="+mn-cs"/>
              </a:rPr>
              <a:t>, sechs Personen mit </a:t>
            </a:r>
            <a:r>
              <a:rPr lang="de-DE" altLang="ja-JP" sz="1800" i="1" smtClean="0">
                <a:solidFill>
                  <a:srgbClr val="000000"/>
                </a:solidFill>
                <a:latin typeface="Arial" pitchFamily="34" charset="0"/>
                <a:cs typeface="+mn-cs"/>
              </a:rPr>
              <a:t>„ja</a:t>
            </a:r>
            <a:r>
              <a:rPr lang="de-DE" altLang="de-DE" sz="1800" i="1" smtClean="0">
                <a:solidFill>
                  <a:srgbClr val="000000"/>
                </a:solidFill>
                <a:latin typeface="Arial" pitchFamily="34" charset="0"/>
                <a:cs typeface="+mn-cs"/>
              </a:rPr>
              <a:t>“</a:t>
            </a:r>
            <a:endParaRPr lang="de-DE" altLang="ja-JP" sz="1800" i="1" smtClean="0">
              <a:solidFill>
                <a:srgbClr val="000000"/>
              </a:solidFill>
              <a:latin typeface="Arial" pitchFamily="34" charset="0"/>
              <a:cs typeface="+mn-cs"/>
            </a:endParaRPr>
          </a:p>
          <a:p>
            <a:pPr lvl="1">
              <a:lnSpc>
                <a:spcPct val="130000"/>
              </a:lnSpc>
              <a:buClr>
                <a:srgbClr val="3C8C93"/>
              </a:buClr>
              <a:buFont typeface="Wingdings" pitchFamily="2" charset="2"/>
              <a:buChar char="§"/>
            </a:pPr>
            <a:r>
              <a:rPr lang="de-DE" altLang="de-DE" sz="1800" smtClean="0">
                <a:solidFill>
                  <a:srgbClr val="000000"/>
                </a:solidFill>
                <a:latin typeface="Arial" pitchFamily="34" charset="0"/>
                <a:cs typeface="+mn-cs"/>
              </a:rPr>
              <a:t>Von den sechs Personen die mit </a:t>
            </a:r>
            <a:r>
              <a:rPr lang="de-DE" altLang="de-DE" sz="1800" i="1" smtClean="0">
                <a:solidFill>
                  <a:srgbClr val="000000"/>
                </a:solidFill>
                <a:latin typeface="Arial" pitchFamily="34" charset="0"/>
                <a:cs typeface="+mn-cs"/>
              </a:rPr>
              <a:t>„ja“ </a:t>
            </a:r>
            <a:r>
              <a:rPr lang="de-DE" altLang="de-DE" sz="1800" smtClean="0">
                <a:solidFill>
                  <a:srgbClr val="000000"/>
                </a:solidFill>
                <a:latin typeface="Arial" pitchFamily="34" charset="0"/>
                <a:cs typeface="+mn-cs"/>
              </a:rPr>
              <a:t>antworteten gaben vier Personen konkrete Ideen an, wie sie sich vermehrt einbringen könnten:</a:t>
            </a:r>
          </a:p>
          <a:p>
            <a:pPr lvl="2">
              <a:lnSpc>
                <a:spcPct val="130000"/>
              </a:lnSpc>
              <a:buClr>
                <a:srgbClr val="3C8C93"/>
              </a:buClr>
              <a:buFont typeface="Symbol" pitchFamily="18" charset="2"/>
              <a:buChar char="-"/>
            </a:pPr>
            <a:r>
              <a:rPr lang="de-DE" altLang="de-DE" sz="1600" i="1" smtClean="0">
                <a:solidFill>
                  <a:srgbClr val="000000"/>
                </a:solidFill>
                <a:latin typeface="Arial" pitchFamily="34" charset="0"/>
                <a:cs typeface="+mn-cs"/>
              </a:rPr>
              <a:t>„Austausch und Optimierungsgespräche mit anderen Juzn“ </a:t>
            </a:r>
          </a:p>
          <a:p>
            <a:pPr lvl="2">
              <a:lnSpc>
                <a:spcPct val="130000"/>
              </a:lnSpc>
              <a:buClr>
                <a:srgbClr val="3C8C93"/>
              </a:buClr>
              <a:buFont typeface="Symbol" pitchFamily="18" charset="2"/>
              <a:buChar char="-"/>
            </a:pPr>
            <a:r>
              <a:rPr lang="de-DE" altLang="de-DE" sz="1600" i="1" smtClean="0">
                <a:solidFill>
                  <a:srgbClr val="000000"/>
                </a:solidFill>
                <a:latin typeface="Arial" pitchFamily="34" charset="0"/>
                <a:cs typeface="+mn-cs"/>
              </a:rPr>
              <a:t>„Befragungen, Abstimmungen, Meinungsaustausch, Diskussionen, Erfahrungsaustausch“ </a:t>
            </a:r>
          </a:p>
          <a:p>
            <a:pPr lvl="2">
              <a:lnSpc>
                <a:spcPct val="130000"/>
              </a:lnSpc>
              <a:buClr>
                <a:srgbClr val="3C8C93"/>
              </a:buClr>
              <a:buFont typeface="Symbol" pitchFamily="18" charset="2"/>
              <a:buChar char="-"/>
            </a:pPr>
            <a:r>
              <a:rPr lang="de-DE" altLang="de-DE" sz="1600" i="1" smtClean="0">
                <a:solidFill>
                  <a:srgbClr val="000000"/>
                </a:solidFill>
                <a:latin typeface="Arial" pitchFamily="34" charset="0"/>
                <a:cs typeface="+mn-cs"/>
              </a:rPr>
              <a:t>„Erfahrung aus 10 J. Oja, Good practice Beispiele“ </a:t>
            </a:r>
          </a:p>
          <a:p>
            <a:pPr lvl="2">
              <a:lnSpc>
                <a:spcPct val="130000"/>
              </a:lnSpc>
              <a:buClr>
                <a:srgbClr val="3C8C93"/>
              </a:buClr>
              <a:buFont typeface="Symbol" pitchFamily="18" charset="2"/>
              <a:buChar char="-"/>
            </a:pPr>
            <a:r>
              <a:rPr lang="de-DE" altLang="de-DE" sz="1600" i="1" smtClean="0">
                <a:solidFill>
                  <a:srgbClr val="000000"/>
                </a:solidFill>
                <a:latin typeface="Arial" pitchFamily="34" charset="0"/>
                <a:cs typeface="+mn-cs"/>
              </a:rPr>
              <a:t>„Mit Ideen aus der praktischen Arbeit. Durch das gemeinsame Erarbeiten von Methoden mit Fachleuten aus dem Bereich Gesundheit und JugendarbeiterInnen“ </a:t>
            </a:r>
            <a:r>
              <a:rPr lang="de-DE" altLang="de-DE" sz="1600" b="1" i="1" smtClean="0">
                <a:solidFill>
                  <a:srgbClr val="000000"/>
                </a:solidFill>
                <a:latin typeface="Arial" pitchFamily="34" charset="0"/>
                <a:cs typeface="+mn-cs"/>
              </a:rPr>
              <a:t> </a:t>
            </a:r>
          </a:p>
          <a:p>
            <a:pPr lvl="1">
              <a:lnSpc>
                <a:spcPct val="130000"/>
              </a:lnSpc>
              <a:buClr>
                <a:srgbClr val="3C8C93"/>
              </a:buClr>
              <a:buFont typeface="Wingdings" pitchFamily="2" charset="2"/>
              <a:buChar char="§"/>
            </a:pPr>
            <a:r>
              <a:rPr lang="de-DE" altLang="de-DE" sz="1800" smtClean="0">
                <a:solidFill>
                  <a:srgbClr val="000000"/>
                </a:solidFill>
                <a:latin typeface="Arial" pitchFamily="34" charset="0"/>
                <a:cs typeface="+mn-cs"/>
              </a:rPr>
              <a:t>Auf die Frage nach dem Wunsch nach mehr Verbindlichkeit antworteten </a:t>
            </a:r>
            <a:r>
              <a:rPr lang="de-DE" altLang="de-DE" sz="1800" b="1" smtClean="0">
                <a:solidFill>
                  <a:srgbClr val="000000"/>
                </a:solidFill>
                <a:latin typeface="Arial" pitchFamily="34" charset="0"/>
                <a:cs typeface="+mn-cs"/>
              </a:rPr>
              <a:t>61 Personen mit </a:t>
            </a:r>
            <a:r>
              <a:rPr lang="de-DE" altLang="de-DE" sz="1800" b="1" i="1" smtClean="0">
                <a:solidFill>
                  <a:srgbClr val="000000"/>
                </a:solidFill>
                <a:latin typeface="Arial" pitchFamily="34" charset="0"/>
                <a:cs typeface="+mn-cs"/>
              </a:rPr>
              <a:t>„nein“ </a:t>
            </a:r>
            <a:r>
              <a:rPr lang="de-DE" altLang="de-DE" sz="1800" smtClean="0">
                <a:solidFill>
                  <a:srgbClr val="000000"/>
                </a:solidFill>
                <a:latin typeface="Arial" pitchFamily="34" charset="0"/>
                <a:cs typeface="+mn-cs"/>
              </a:rPr>
              <a:t>und sechs Personen mit </a:t>
            </a:r>
            <a:r>
              <a:rPr lang="de-DE" altLang="de-DE" sz="1800" i="1" smtClean="0">
                <a:solidFill>
                  <a:srgbClr val="000000"/>
                </a:solidFill>
                <a:latin typeface="Arial" pitchFamily="34" charset="0"/>
                <a:cs typeface="+mn-cs"/>
              </a:rPr>
              <a:t>„ja“, </a:t>
            </a:r>
            <a:r>
              <a:rPr lang="de-DE" altLang="de-DE" sz="1800" smtClean="0">
                <a:solidFill>
                  <a:srgbClr val="000000"/>
                </a:solidFill>
                <a:latin typeface="Arial" pitchFamily="34" charset="0"/>
                <a:cs typeface="+mn-cs"/>
              </a:rPr>
              <a:t>auf die offene Frage gab es keine Antworten</a:t>
            </a:r>
          </a:p>
          <a:p>
            <a:pPr lvl="1">
              <a:lnSpc>
                <a:spcPct val="130000"/>
              </a:lnSpc>
              <a:buClr>
                <a:srgbClr val="3C8C93"/>
              </a:buClr>
            </a:pPr>
            <a:endParaRPr lang="de-DE" altLang="de-DE" sz="1800" smtClean="0">
              <a:solidFill>
                <a:srgbClr val="000000"/>
              </a:solidFill>
              <a:latin typeface="Arial" pitchFamily="34" charset="0"/>
              <a:cs typeface="+mn-cs"/>
            </a:endParaRPr>
          </a:p>
          <a:p>
            <a:pPr eaLnBrk="0" hangingPunct="0">
              <a:spcBef>
                <a:spcPct val="20000"/>
              </a:spcBef>
            </a:pPr>
            <a:r>
              <a:rPr lang="de-DE" altLang="de-DE" sz="1800" smtClean="0">
                <a:solidFill>
                  <a:srgbClr val="000000"/>
                </a:solidFill>
                <a:latin typeface="Arial" pitchFamily="34" charset="0"/>
                <a:cs typeface="+mn-cs"/>
              </a:rPr>
              <a:t> </a:t>
            </a:r>
          </a:p>
        </p:txBody>
      </p:sp>
    </p:spTree>
    <p:extLst>
      <p:ext uri="{BB962C8B-B14F-4D97-AF65-F5344CB8AC3E}">
        <p14:creationId xmlns:p14="http://schemas.microsoft.com/office/powerpoint/2010/main" val="4088419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Grafik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5" y="1520320"/>
            <a:ext cx="1807151"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1EC6BC4C-79B8-438C-8D0F-02EB7E280872}"/>
              </a:ext>
            </a:extLst>
          </p:cNvPr>
          <p:cNvSpPr>
            <a:spLocks noGrp="1"/>
          </p:cNvSpPr>
          <p:nvPr>
            <p:ph type="title"/>
          </p:nvPr>
        </p:nvSpPr>
        <p:spPr>
          <a:xfrm>
            <a:off x="179114" y="188640"/>
            <a:ext cx="6913562" cy="777875"/>
          </a:xfrm>
        </p:spPr>
        <p:txBody>
          <a:bodyPr/>
          <a:lstStyle/>
          <a:p>
            <a:pPr>
              <a:defRPr/>
            </a:pPr>
            <a:r>
              <a:rPr lang="en-US" dirty="0" err="1">
                <a:effectLst/>
              </a:rPr>
              <a:t>Schulprogramme</a:t>
            </a:r>
            <a:endParaRPr lang="de-AT" dirty="0">
              <a:effectLst/>
            </a:endParaRPr>
          </a:p>
        </p:txBody>
      </p:sp>
      <p:pic>
        <p:nvPicPr>
          <p:cNvPr id="47109" name="Grafik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520320"/>
            <a:ext cx="1807147"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Grafik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4688" y="1513975"/>
            <a:ext cx="1807151"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065" y="3787703"/>
            <a:ext cx="1807154"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3509" y="3787703"/>
            <a:ext cx="1809537"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3" name="Gruppieren 15"/>
          <p:cNvGrpSpPr>
            <a:grpSpLocks/>
          </p:cNvGrpSpPr>
          <p:nvPr/>
        </p:nvGrpSpPr>
        <p:grpSpPr bwMode="auto">
          <a:xfrm>
            <a:off x="1461470" y="2780925"/>
            <a:ext cx="6156000" cy="604737"/>
            <a:chOff x="4195834" y="2559816"/>
            <a:chExt cx="3737892" cy="604134"/>
          </a:xfrm>
        </p:grpSpPr>
        <p:sp>
          <p:nvSpPr>
            <p:cNvPr id="14" name="Geschweifte Klammer rechts 13">
              <a:extLst>
                <a:ext uri="{FF2B5EF4-FFF2-40B4-BE49-F238E27FC236}">
                  <a16:creationId xmlns:a16="http://schemas.microsoft.com/office/drawing/2014/main" id="{599C96D4-8B25-4C0C-B8A6-C326C04FA342}"/>
                </a:ext>
              </a:extLst>
            </p:cNvPr>
            <p:cNvSpPr/>
            <p:nvPr/>
          </p:nvSpPr>
          <p:spPr>
            <a:xfrm rot="5400000">
              <a:off x="5923633" y="832017"/>
              <a:ext cx="282293" cy="3737892"/>
            </a:xfrm>
            <a:prstGeom prst="righ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dirty="0">
                <a:solidFill>
                  <a:prstClr val="black"/>
                </a:solidFill>
                <a:latin typeface="Arial" panose="020B0604020202020204" pitchFamily="34" charset="0"/>
                <a:cs typeface="Arial" panose="020B0604020202020204" pitchFamily="34" charset="0"/>
              </a:endParaRPr>
            </a:p>
          </p:txBody>
        </p:sp>
        <p:sp>
          <p:nvSpPr>
            <p:cNvPr id="47120" name="Textfeld 14"/>
            <p:cNvSpPr txBox="1">
              <a:spLocks noChangeArrowheads="1"/>
            </p:cNvSpPr>
            <p:nvPr/>
          </p:nvSpPr>
          <p:spPr bwMode="auto">
            <a:xfrm>
              <a:off x="5649987" y="2794986"/>
              <a:ext cx="829586" cy="36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8AA101"/>
                </a:buClr>
                <a:buSzPct val="120000"/>
                <a:buFont typeface="Arial" pitchFamily="34" charset="0"/>
                <a:buChar char="•"/>
                <a:defRPr sz="2200">
                  <a:solidFill>
                    <a:srgbClr val="4D4D4D"/>
                  </a:solidFill>
                  <a:latin typeface="Arial" pitchFamily="34" charset="0"/>
                </a:defRPr>
              </a:lvl1pPr>
              <a:lvl2pPr marL="742950" indent="-285750">
                <a:spcBef>
                  <a:spcPct val="20000"/>
                </a:spcBef>
                <a:buFont typeface="Arial" pitchFamily="34" charset="0"/>
                <a:buChar char="»"/>
                <a:defRPr sz="2200">
                  <a:solidFill>
                    <a:srgbClr val="4D4D4D"/>
                  </a:solidFill>
                  <a:latin typeface="Arial" pitchFamily="34" charset="0"/>
                </a:defRPr>
              </a:lvl2pPr>
              <a:lvl3pPr marL="1143000" indent="-228600">
                <a:spcBef>
                  <a:spcPct val="20000"/>
                </a:spcBef>
                <a:buClr>
                  <a:srgbClr val="8AA101"/>
                </a:buClr>
                <a:buSzPct val="120000"/>
                <a:buFont typeface="Arial" pitchFamily="34" charset="0"/>
                <a:buChar char="•"/>
                <a:defRPr sz="2200">
                  <a:solidFill>
                    <a:srgbClr val="4D4D4D"/>
                  </a:solidFill>
                  <a:latin typeface="Arial" pitchFamily="34" charset="0"/>
                </a:defRPr>
              </a:lvl3pPr>
              <a:lvl4pPr marL="1600200" indent="-228600">
                <a:spcBef>
                  <a:spcPct val="20000"/>
                </a:spcBef>
                <a:buFont typeface="Arial" pitchFamily="34" charset="0"/>
                <a:buChar char="»"/>
                <a:defRPr sz="2000">
                  <a:solidFill>
                    <a:srgbClr val="4D4D4D"/>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0" hangingPunct="0">
                <a:spcBef>
                  <a:spcPct val="0"/>
                </a:spcBef>
                <a:buClrTx/>
                <a:buSzTx/>
                <a:buFontTx/>
                <a:buNone/>
              </a:pPr>
              <a:r>
                <a:rPr lang="en-US" altLang="de-DE" sz="1800" dirty="0">
                  <a:solidFill>
                    <a:prstClr val="black"/>
                  </a:solidFill>
                  <a:cs typeface="Arial" charset="0"/>
                </a:rPr>
                <a:t>“</a:t>
              </a:r>
              <a:r>
                <a:rPr lang="en-US" altLang="de-DE" sz="1800" dirty="0" err="1">
                  <a:solidFill>
                    <a:prstClr val="black"/>
                  </a:solidFill>
                  <a:cs typeface="Arial" charset="0"/>
                </a:rPr>
                <a:t>Verhalten</a:t>
              </a:r>
              <a:r>
                <a:rPr lang="en-US" altLang="de-DE" sz="1800" dirty="0">
                  <a:solidFill>
                    <a:prstClr val="black"/>
                  </a:solidFill>
                  <a:cs typeface="Arial" charset="0"/>
                </a:rPr>
                <a:t>"</a:t>
              </a:r>
            </a:p>
          </p:txBody>
        </p:sp>
      </p:grpSp>
      <p:grpSp>
        <p:nvGrpSpPr>
          <p:cNvPr id="5" name="Gruppieren 19"/>
          <p:cNvGrpSpPr>
            <a:grpSpLocks/>
          </p:cNvGrpSpPr>
          <p:nvPr/>
        </p:nvGrpSpPr>
        <p:grpSpPr bwMode="auto">
          <a:xfrm>
            <a:off x="1497470" y="5030299"/>
            <a:ext cx="6120000" cy="596900"/>
            <a:chOff x="4240934" y="2559816"/>
            <a:chExt cx="2412000" cy="597243"/>
          </a:xfrm>
        </p:grpSpPr>
        <p:sp>
          <p:nvSpPr>
            <p:cNvPr id="21" name="Geschweifte Klammer rechts 20">
              <a:extLst>
                <a:ext uri="{FF2B5EF4-FFF2-40B4-BE49-F238E27FC236}">
                  <a16:creationId xmlns:a16="http://schemas.microsoft.com/office/drawing/2014/main" id="{449D7A7D-A7ED-4BF7-BB8E-A279EA51A0DC}"/>
                </a:ext>
              </a:extLst>
            </p:cNvPr>
            <p:cNvSpPr/>
            <p:nvPr/>
          </p:nvSpPr>
          <p:spPr>
            <a:xfrm rot="5400000">
              <a:off x="5306360" y="1494390"/>
              <a:ext cx="281148" cy="2412000"/>
            </a:xfrm>
            <a:prstGeom prst="righ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solidFill>
                  <a:prstClr val="black"/>
                </a:solidFill>
                <a:latin typeface="Arial" panose="020B0604020202020204" pitchFamily="34" charset="0"/>
                <a:cs typeface="Arial" panose="020B0604020202020204" pitchFamily="34" charset="0"/>
              </a:endParaRPr>
            </a:p>
          </p:txBody>
        </p:sp>
        <p:sp>
          <p:nvSpPr>
            <p:cNvPr id="47118" name="Textfeld 21"/>
            <p:cNvSpPr txBox="1">
              <a:spLocks noChangeArrowheads="1"/>
            </p:cNvSpPr>
            <p:nvPr/>
          </p:nvSpPr>
          <p:spPr bwMode="auto">
            <a:xfrm>
              <a:off x="4271850" y="2789800"/>
              <a:ext cx="2350169" cy="36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AA101"/>
                </a:buClr>
                <a:buSzPct val="120000"/>
                <a:buFont typeface="Arial" pitchFamily="34" charset="0"/>
                <a:buChar char="•"/>
                <a:defRPr sz="2200">
                  <a:solidFill>
                    <a:srgbClr val="4D4D4D"/>
                  </a:solidFill>
                  <a:latin typeface="Arial" pitchFamily="34" charset="0"/>
                </a:defRPr>
              </a:lvl1pPr>
              <a:lvl2pPr marL="742950" indent="-285750">
                <a:spcBef>
                  <a:spcPct val="20000"/>
                </a:spcBef>
                <a:buFont typeface="Arial" pitchFamily="34" charset="0"/>
                <a:buChar char="»"/>
                <a:defRPr sz="2200">
                  <a:solidFill>
                    <a:srgbClr val="4D4D4D"/>
                  </a:solidFill>
                  <a:latin typeface="Arial" pitchFamily="34" charset="0"/>
                </a:defRPr>
              </a:lvl2pPr>
              <a:lvl3pPr marL="1143000" indent="-228600">
                <a:spcBef>
                  <a:spcPct val="20000"/>
                </a:spcBef>
                <a:buClr>
                  <a:srgbClr val="8AA101"/>
                </a:buClr>
                <a:buSzPct val="120000"/>
                <a:buFont typeface="Arial" pitchFamily="34" charset="0"/>
                <a:buChar char="•"/>
                <a:defRPr sz="2200">
                  <a:solidFill>
                    <a:srgbClr val="4D4D4D"/>
                  </a:solidFill>
                  <a:latin typeface="Arial" pitchFamily="34" charset="0"/>
                </a:defRPr>
              </a:lvl3pPr>
              <a:lvl4pPr marL="1600200" indent="-228600">
                <a:spcBef>
                  <a:spcPct val="20000"/>
                </a:spcBef>
                <a:buFont typeface="Arial" pitchFamily="34" charset="0"/>
                <a:buChar char="»"/>
                <a:defRPr sz="2000">
                  <a:solidFill>
                    <a:srgbClr val="4D4D4D"/>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eaLnBrk="0" hangingPunct="0">
                <a:spcBef>
                  <a:spcPct val="0"/>
                </a:spcBef>
                <a:buClrTx/>
                <a:buSzTx/>
                <a:buFontTx/>
                <a:buNone/>
              </a:pPr>
              <a:r>
                <a:rPr lang="en-US" altLang="de-DE" sz="1800">
                  <a:solidFill>
                    <a:prstClr val="black"/>
                  </a:solidFill>
                  <a:cs typeface="Arial" charset="0"/>
                </a:rPr>
                <a:t>“Verhältnisse"</a:t>
              </a:r>
            </a:p>
          </p:txBody>
        </p:sp>
      </p:grpSp>
      <p:pic>
        <p:nvPicPr>
          <p:cNvPr id="1026" name="Picture 2" descr="D:\ARBEIT\owncloud_SIPCAN\SIPCAN\Broschueren\Broschuere_Betriebliche\Button Print\Printbutton-Verpflegung.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9599" y="3787703"/>
            <a:ext cx="1804769"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3958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EA5678F9-0F93-41CF-B29F-3CD337CEC741}" type="slidenum">
              <a:rPr lang="de-DE" altLang="de-DE" sz="1400">
                <a:solidFill>
                  <a:srgbClr val="000000"/>
                </a:solidFill>
                <a:latin typeface="Arial" pitchFamily="34" charset="0"/>
              </a:rPr>
              <a:pPr/>
              <a:t>50</a:t>
            </a:fld>
            <a:endParaRPr lang="de-DE" altLang="de-DE" sz="1400">
              <a:solidFill>
                <a:srgbClr val="000000"/>
              </a:solidFill>
            </a:endParaRPr>
          </a:p>
        </p:txBody>
      </p:sp>
      <p:sp>
        <p:nvSpPr>
          <p:cNvPr id="35842" name="Rectangle 3"/>
          <p:cNvSpPr txBox="1">
            <a:spLocks noChangeArrowheads="1"/>
          </p:cNvSpPr>
          <p:nvPr/>
        </p:nvSpPr>
        <p:spPr bwMode="auto">
          <a:xfrm>
            <a:off x="323850" y="0"/>
            <a:ext cx="8496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de-DE" altLang="de-DE" sz="2800" b="1" smtClean="0">
                <a:solidFill>
                  <a:srgbClr val="3C8C93"/>
                </a:solidFill>
                <a:latin typeface="Arial" pitchFamily="34" charset="0"/>
                <a:cs typeface="+mn-cs"/>
              </a:rPr>
              <a:t>Rückmeldungen zur geplanten Website</a:t>
            </a:r>
          </a:p>
        </p:txBody>
      </p:sp>
      <p:pic>
        <p:nvPicPr>
          <p:cNvPr id="35843"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079500"/>
            <a:ext cx="9131300"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844" name="Gerade Verbindung 4"/>
          <p:cNvCxnSpPr>
            <a:cxnSpLocks noChangeShapeType="1"/>
          </p:cNvCxnSpPr>
          <p:nvPr/>
        </p:nvCxnSpPr>
        <p:spPr bwMode="auto">
          <a:xfrm>
            <a:off x="7235825" y="1989138"/>
            <a:ext cx="0" cy="431800"/>
          </a:xfrm>
          <a:prstGeom prst="line">
            <a:avLst/>
          </a:prstGeom>
          <a:noFill/>
          <a:ln w="38100">
            <a:solidFill>
              <a:schemeClr val="bg2"/>
            </a:solidFill>
            <a:round/>
            <a:headEnd/>
            <a:tailEnd/>
          </a:ln>
        </p:spPr>
      </p:cxnSp>
      <p:cxnSp>
        <p:nvCxnSpPr>
          <p:cNvPr id="35845" name="Gerade Verbindung 5"/>
          <p:cNvCxnSpPr>
            <a:cxnSpLocks noChangeShapeType="1"/>
          </p:cNvCxnSpPr>
          <p:nvPr/>
        </p:nvCxnSpPr>
        <p:spPr bwMode="auto">
          <a:xfrm>
            <a:off x="7092950" y="2565400"/>
            <a:ext cx="0" cy="431800"/>
          </a:xfrm>
          <a:prstGeom prst="line">
            <a:avLst/>
          </a:prstGeom>
          <a:noFill/>
          <a:ln w="38100">
            <a:solidFill>
              <a:schemeClr val="bg2"/>
            </a:solidFill>
            <a:round/>
            <a:headEnd/>
            <a:tailEnd/>
          </a:ln>
        </p:spPr>
      </p:cxnSp>
      <p:cxnSp>
        <p:nvCxnSpPr>
          <p:cNvPr id="35846" name="Gerade Verbindung 6"/>
          <p:cNvCxnSpPr>
            <a:cxnSpLocks noChangeShapeType="1"/>
          </p:cNvCxnSpPr>
          <p:nvPr/>
        </p:nvCxnSpPr>
        <p:spPr bwMode="auto">
          <a:xfrm>
            <a:off x="7092950" y="3141663"/>
            <a:ext cx="0" cy="431800"/>
          </a:xfrm>
          <a:prstGeom prst="line">
            <a:avLst/>
          </a:prstGeom>
          <a:noFill/>
          <a:ln w="38100">
            <a:solidFill>
              <a:schemeClr val="bg2"/>
            </a:solidFill>
            <a:round/>
            <a:headEnd/>
            <a:tailEnd/>
          </a:ln>
        </p:spPr>
      </p:cxnSp>
      <p:cxnSp>
        <p:nvCxnSpPr>
          <p:cNvPr id="35847" name="Gerade Verbindung 7"/>
          <p:cNvCxnSpPr>
            <a:cxnSpLocks noChangeShapeType="1"/>
          </p:cNvCxnSpPr>
          <p:nvPr/>
        </p:nvCxnSpPr>
        <p:spPr bwMode="auto">
          <a:xfrm>
            <a:off x="7092950" y="3716338"/>
            <a:ext cx="0" cy="433387"/>
          </a:xfrm>
          <a:prstGeom prst="line">
            <a:avLst/>
          </a:prstGeom>
          <a:noFill/>
          <a:ln w="38100">
            <a:solidFill>
              <a:schemeClr val="bg2"/>
            </a:solidFill>
            <a:round/>
            <a:headEnd/>
            <a:tailEnd/>
          </a:ln>
        </p:spPr>
      </p:cxnSp>
      <p:cxnSp>
        <p:nvCxnSpPr>
          <p:cNvPr id="35848" name="Gerade Verbindung 8"/>
          <p:cNvCxnSpPr>
            <a:cxnSpLocks noChangeShapeType="1"/>
          </p:cNvCxnSpPr>
          <p:nvPr/>
        </p:nvCxnSpPr>
        <p:spPr bwMode="auto">
          <a:xfrm>
            <a:off x="6948488" y="4292600"/>
            <a:ext cx="0" cy="431800"/>
          </a:xfrm>
          <a:prstGeom prst="line">
            <a:avLst/>
          </a:prstGeom>
          <a:noFill/>
          <a:ln w="38100">
            <a:solidFill>
              <a:schemeClr val="bg2"/>
            </a:solidFill>
            <a:round/>
            <a:headEnd/>
            <a:tailEnd/>
          </a:ln>
        </p:spPr>
      </p:cxnSp>
      <p:cxnSp>
        <p:nvCxnSpPr>
          <p:cNvPr id="35849" name="Gerade Verbindung 9"/>
          <p:cNvCxnSpPr>
            <a:cxnSpLocks noChangeShapeType="1"/>
          </p:cNvCxnSpPr>
          <p:nvPr/>
        </p:nvCxnSpPr>
        <p:spPr bwMode="auto">
          <a:xfrm>
            <a:off x="6659563" y="4868863"/>
            <a:ext cx="0" cy="431800"/>
          </a:xfrm>
          <a:prstGeom prst="line">
            <a:avLst/>
          </a:prstGeom>
          <a:noFill/>
          <a:ln w="38100">
            <a:solidFill>
              <a:schemeClr val="bg2"/>
            </a:solidFill>
            <a:round/>
            <a:headEnd/>
            <a:tailEnd/>
          </a:ln>
        </p:spPr>
      </p:cxnSp>
      <p:cxnSp>
        <p:nvCxnSpPr>
          <p:cNvPr id="35850" name="Gerade Verbindung 10"/>
          <p:cNvCxnSpPr>
            <a:cxnSpLocks noChangeShapeType="1"/>
          </p:cNvCxnSpPr>
          <p:nvPr/>
        </p:nvCxnSpPr>
        <p:spPr bwMode="auto">
          <a:xfrm>
            <a:off x="6588125" y="5445125"/>
            <a:ext cx="0" cy="431800"/>
          </a:xfrm>
          <a:prstGeom prst="line">
            <a:avLst/>
          </a:prstGeom>
          <a:noFill/>
          <a:ln w="38100">
            <a:solidFill>
              <a:schemeClr val="bg2"/>
            </a:solidFill>
            <a:round/>
            <a:headEnd/>
            <a:tailEnd/>
          </a:ln>
        </p:spPr>
      </p:cxnSp>
      <p:cxnSp>
        <p:nvCxnSpPr>
          <p:cNvPr id="35851" name="Gerade Verbindung 11"/>
          <p:cNvCxnSpPr>
            <a:cxnSpLocks noChangeShapeType="1"/>
          </p:cNvCxnSpPr>
          <p:nvPr/>
        </p:nvCxnSpPr>
        <p:spPr bwMode="auto">
          <a:xfrm>
            <a:off x="6588125" y="6021388"/>
            <a:ext cx="0" cy="431800"/>
          </a:xfrm>
          <a:prstGeom prst="line">
            <a:avLst/>
          </a:prstGeom>
          <a:noFill/>
          <a:ln w="38100">
            <a:solidFill>
              <a:schemeClr val="bg2"/>
            </a:solidFill>
            <a:round/>
            <a:headEnd/>
            <a:tailEnd/>
          </a:ln>
        </p:spPr>
      </p:cxnSp>
    </p:spTree>
    <p:extLst>
      <p:ext uri="{BB962C8B-B14F-4D97-AF65-F5344CB8AC3E}">
        <p14:creationId xmlns:p14="http://schemas.microsoft.com/office/powerpoint/2010/main" val="31802786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BD09D20-F28D-487D-9477-FBC80C0B5DB1}" type="slidenum">
              <a:rPr lang="de-DE" altLang="de-DE" sz="1400">
                <a:solidFill>
                  <a:srgbClr val="000000"/>
                </a:solidFill>
                <a:latin typeface="Arial" pitchFamily="34" charset="0"/>
              </a:rPr>
              <a:pPr/>
              <a:t>51</a:t>
            </a:fld>
            <a:endParaRPr lang="de-DE" altLang="de-DE" sz="1400">
              <a:solidFill>
                <a:srgbClr val="000000"/>
              </a:solidFill>
            </a:endParaRPr>
          </a:p>
        </p:txBody>
      </p:sp>
      <p:sp>
        <p:nvSpPr>
          <p:cNvPr id="37890" name="Rectangle 3"/>
          <p:cNvSpPr txBox="1">
            <a:spLocks noChangeArrowheads="1"/>
          </p:cNvSpPr>
          <p:nvPr/>
        </p:nvSpPr>
        <p:spPr bwMode="auto">
          <a:xfrm>
            <a:off x="323850" y="115888"/>
            <a:ext cx="8496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de-DE" altLang="de-DE" sz="2800" b="1" smtClean="0">
                <a:solidFill>
                  <a:srgbClr val="3C8C93"/>
                </a:solidFill>
                <a:latin typeface="Arial" pitchFamily="34" charset="0"/>
                <a:cs typeface="+mn-cs"/>
              </a:rPr>
              <a:t>Weitere Ideen für die Website</a:t>
            </a:r>
          </a:p>
        </p:txBody>
      </p:sp>
      <p:sp>
        <p:nvSpPr>
          <p:cNvPr id="37891" name="Rectangle 2"/>
          <p:cNvSpPr txBox="1">
            <a:spLocks noChangeArrowheads="1"/>
          </p:cNvSpPr>
          <p:nvPr/>
        </p:nvSpPr>
        <p:spPr bwMode="auto">
          <a:xfrm>
            <a:off x="611188" y="1196975"/>
            <a:ext cx="78486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eaLnBrk="0" hangingPunct="0">
              <a:spcBef>
                <a:spcPct val="20000"/>
              </a:spcBef>
            </a:pPr>
            <a:endParaRPr lang="de-DE" altLang="de-DE" sz="1800" smtClean="0">
              <a:solidFill>
                <a:srgbClr val="000000"/>
              </a:solidFill>
              <a:latin typeface="Arial" pitchFamily="34" charset="0"/>
              <a:cs typeface="+mn-cs"/>
            </a:endParaRPr>
          </a:p>
        </p:txBody>
      </p:sp>
      <p:sp>
        <p:nvSpPr>
          <p:cNvPr id="37892" name="Rectangle 2"/>
          <p:cNvSpPr txBox="1">
            <a:spLocks noChangeArrowheads="1"/>
          </p:cNvSpPr>
          <p:nvPr/>
        </p:nvSpPr>
        <p:spPr bwMode="auto">
          <a:xfrm>
            <a:off x="611188" y="1341438"/>
            <a:ext cx="78486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MS PGothic" pitchFamily="34" charset="-128"/>
              </a:defRPr>
            </a:lvl1pPr>
            <a:lvl2pPr marL="2857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lvl="1">
              <a:lnSpc>
                <a:spcPct val="130000"/>
              </a:lnSpc>
              <a:buClr>
                <a:srgbClr val="3C8C93"/>
              </a:buClr>
              <a:buFont typeface="Wingdings" pitchFamily="2" charset="2"/>
              <a:buChar char="§"/>
            </a:pPr>
            <a:r>
              <a:rPr lang="de-DE" altLang="de-DE" sz="1800" i="1" smtClean="0">
                <a:solidFill>
                  <a:srgbClr val="000000"/>
                </a:solidFill>
                <a:latin typeface="Arial" pitchFamily="34" charset="0"/>
                <a:cs typeface="+mn-cs"/>
              </a:rPr>
              <a:t>„Tools für gesundheitsförderliche Arbeit“</a:t>
            </a:r>
          </a:p>
          <a:p>
            <a:pPr lvl="1">
              <a:lnSpc>
                <a:spcPct val="130000"/>
              </a:lnSpc>
              <a:buClr>
                <a:srgbClr val="3C8C93"/>
              </a:buClr>
              <a:buFont typeface="Wingdings" pitchFamily="2" charset="2"/>
              <a:buChar char="§"/>
            </a:pPr>
            <a:r>
              <a:rPr lang="de-DE" altLang="de-DE" sz="1800" i="1" smtClean="0">
                <a:solidFill>
                  <a:srgbClr val="000000"/>
                </a:solidFill>
                <a:latin typeface="Arial" pitchFamily="34" charset="0"/>
                <a:cs typeface="+mn-cs"/>
              </a:rPr>
              <a:t>„Die Möglichkeit Projekte zu diesem Thema auf der Homepage“ auszustellen (ähnlich wie die Meldungen auf Facebook)“</a:t>
            </a:r>
            <a:endParaRPr lang="de-DE" altLang="ja-JP" sz="1800" i="1" smtClean="0">
              <a:solidFill>
                <a:srgbClr val="000000"/>
              </a:solidFill>
              <a:latin typeface="Arial" pitchFamily="34" charset="0"/>
              <a:cs typeface="+mn-cs"/>
            </a:endParaRPr>
          </a:p>
          <a:p>
            <a:pPr lvl="1">
              <a:lnSpc>
                <a:spcPct val="130000"/>
              </a:lnSpc>
              <a:buClr>
                <a:srgbClr val="3C8C93"/>
              </a:buClr>
              <a:buFont typeface="Wingdings" pitchFamily="2" charset="2"/>
              <a:buChar char="§"/>
            </a:pPr>
            <a:r>
              <a:rPr lang="de-DE" altLang="de-DE" sz="1800" i="1" smtClean="0">
                <a:solidFill>
                  <a:srgbClr val="000000"/>
                </a:solidFill>
                <a:latin typeface="Arial" pitchFamily="34" charset="0"/>
                <a:cs typeface="+mn-cs"/>
              </a:rPr>
              <a:t>„Sammlung von Projekten und Angeboten; Kontakte zu Fachstellen und engagierten Personen und Organisationen“ </a:t>
            </a:r>
          </a:p>
          <a:p>
            <a:pPr lvl="1">
              <a:lnSpc>
                <a:spcPct val="130000"/>
              </a:lnSpc>
              <a:buClr>
                <a:srgbClr val="3C8C93"/>
              </a:buClr>
              <a:buFont typeface="Wingdings" pitchFamily="2" charset="2"/>
              <a:buChar char="§"/>
            </a:pPr>
            <a:r>
              <a:rPr lang="de-DE" altLang="de-DE" sz="1800" i="1" smtClean="0">
                <a:solidFill>
                  <a:srgbClr val="000000"/>
                </a:solidFill>
                <a:latin typeface="Arial" pitchFamily="34" charset="0"/>
                <a:cs typeface="+mn-cs"/>
              </a:rPr>
              <a:t>„Workshop- und Angebots-Anbieter_innen für Jugendeinrichtungen“</a:t>
            </a:r>
          </a:p>
        </p:txBody>
      </p:sp>
    </p:spTree>
    <p:extLst>
      <p:ext uri="{BB962C8B-B14F-4D97-AF65-F5344CB8AC3E}">
        <p14:creationId xmlns:p14="http://schemas.microsoft.com/office/powerpoint/2010/main" val="9800863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427D4F2-711C-40C6-8E6D-BD8C3FFA7FF3}" type="slidenum">
              <a:rPr lang="de-DE" altLang="de-DE" sz="1400">
                <a:solidFill>
                  <a:srgbClr val="000000"/>
                </a:solidFill>
                <a:latin typeface="Arial" pitchFamily="34" charset="0"/>
              </a:rPr>
              <a:pPr/>
              <a:t>52</a:t>
            </a:fld>
            <a:endParaRPr lang="de-DE" altLang="de-DE" sz="1400">
              <a:solidFill>
                <a:srgbClr val="000000"/>
              </a:solidFill>
            </a:endParaRPr>
          </a:p>
        </p:txBody>
      </p:sp>
      <p:sp>
        <p:nvSpPr>
          <p:cNvPr id="39938" name="Rectangle 3"/>
          <p:cNvSpPr txBox="1">
            <a:spLocks noChangeArrowheads="1"/>
          </p:cNvSpPr>
          <p:nvPr/>
        </p:nvSpPr>
        <p:spPr bwMode="auto">
          <a:xfrm>
            <a:off x="323850" y="115888"/>
            <a:ext cx="8496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de-DE" altLang="de-DE" sz="2800" b="1" smtClean="0">
                <a:solidFill>
                  <a:srgbClr val="3C8C93"/>
                </a:solidFill>
                <a:latin typeface="Arial" pitchFamily="34" charset="0"/>
                <a:cs typeface="+mn-cs"/>
              </a:rPr>
              <a:t>Themenwünsche für eines der nächsten Netzwerktreffen</a:t>
            </a:r>
          </a:p>
        </p:txBody>
      </p:sp>
      <p:sp>
        <p:nvSpPr>
          <p:cNvPr id="39939" name="Rectangle 2"/>
          <p:cNvSpPr txBox="1">
            <a:spLocks noChangeArrowheads="1"/>
          </p:cNvSpPr>
          <p:nvPr/>
        </p:nvSpPr>
        <p:spPr bwMode="auto">
          <a:xfrm>
            <a:off x="611188" y="1196975"/>
            <a:ext cx="78486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eaLnBrk="0" hangingPunct="0">
              <a:spcBef>
                <a:spcPct val="20000"/>
              </a:spcBef>
            </a:pPr>
            <a:endParaRPr lang="de-DE" altLang="de-DE" sz="1800" smtClean="0">
              <a:solidFill>
                <a:srgbClr val="000000"/>
              </a:solidFill>
              <a:latin typeface="Arial" pitchFamily="34" charset="0"/>
              <a:cs typeface="+mn-cs"/>
            </a:endParaRPr>
          </a:p>
        </p:txBody>
      </p:sp>
      <p:sp>
        <p:nvSpPr>
          <p:cNvPr id="7" name="Rectangle 2"/>
          <p:cNvSpPr txBox="1">
            <a:spLocks noChangeArrowheads="1"/>
          </p:cNvSpPr>
          <p:nvPr/>
        </p:nvSpPr>
        <p:spPr bwMode="auto">
          <a:xfrm>
            <a:off x="611188" y="1341438"/>
            <a:ext cx="78486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400">
                <a:solidFill>
                  <a:schemeClr val="tx1"/>
                </a:solidFill>
                <a:latin typeface="Times" charset="0"/>
                <a:ea typeface="MS PGothic" pitchFamily="34" charset="-128"/>
              </a:defRPr>
            </a:lvl1pPr>
            <a:lvl2pPr>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lvl="1">
              <a:lnSpc>
                <a:spcPct val="130000"/>
              </a:lnSpc>
              <a:buClr>
                <a:srgbClr val="3C8C93"/>
              </a:buClr>
            </a:pPr>
            <a:r>
              <a:rPr lang="de-DE" altLang="de-DE" sz="1800" smtClean="0">
                <a:solidFill>
                  <a:srgbClr val="000000"/>
                </a:solidFill>
                <a:latin typeface="Arial" pitchFamily="34" charset="0"/>
                <a:cs typeface="+mn-cs"/>
              </a:rPr>
              <a:t>15 Antworten auf die Frage nach </a:t>
            </a:r>
            <a:r>
              <a:rPr lang="de-DE" altLang="de-DE" sz="1800" b="1" smtClean="0">
                <a:solidFill>
                  <a:srgbClr val="000000"/>
                </a:solidFill>
                <a:latin typeface="Arial" pitchFamily="34" charset="0"/>
                <a:cs typeface="+mn-cs"/>
              </a:rPr>
              <a:t>Themenwünschen</a:t>
            </a:r>
            <a:r>
              <a:rPr lang="de-DE" altLang="de-DE" sz="1800" smtClean="0">
                <a:solidFill>
                  <a:srgbClr val="000000"/>
                </a:solidFill>
                <a:latin typeface="Arial" pitchFamily="34" charset="0"/>
                <a:cs typeface="+mn-cs"/>
              </a:rPr>
              <a:t>, darunter:</a:t>
            </a:r>
          </a:p>
          <a:p>
            <a:pPr marL="0" lvl="1">
              <a:lnSpc>
                <a:spcPct val="130000"/>
              </a:lnSpc>
              <a:buClr>
                <a:srgbClr val="3C8C93"/>
              </a:buClr>
              <a:buFont typeface="Wingdings" pitchFamily="2" charset="2"/>
              <a:buChar char="§"/>
            </a:pPr>
            <a:r>
              <a:rPr lang="de-DE" altLang="de-DE" sz="1800" smtClean="0">
                <a:solidFill>
                  <a:srgbClr val="000000"/>
                </a:solidFill>
                <a:latin typeface="Arial" pitchFamily="34" charset="0"/>
                <a:cs typeface="+mn-cs"/>
              </a:rPr>
              <a:t>Psychische Gesundheit allgemein </a:t>
            </a:r>
          </a:p>
          <a:p>
            <a:pPr marL="0" lvl="1">
              <a:lnSpc>
                <a:spcPct val="130000"/>
              </a:lnSpc>
              <a:buClr>
                <a:srgbClr val="3C8C93"/>
              </a:buClr>
              <a:buFont typeface="Wingdings" pitchFamily="2" charset="2"/>
              <a:buChar char="§"/>
            </a:pPr>
            <a:r>
              <a:rPr lang="de-DE" altLang="de-DE" sz="1800" smtClean="0">
                <a:solidFill>
                  <a:srgbClr val="000000"/>
                </a:solidFill>
                <a:latin typeface="Arial" pitchFamily="34" charset="0"/>
                <a:cs typeface="+mn-cs"/>
              </a:rPr>
              <a:t>Spezielle Themenvorschläge im Bereich psychische Gesundheit: Umgang mit Smartphone, Cybermobbing, Sportsucht, Resilienz/Humor/Selbstwert, Körperbilder und Medien</a:t>
            </a:r>
          </a:p>
          <a:p>
            <a:pPr marL="0" lvl="1">
              <a:lnSpc>
                <a:spcPct val="130000"/>
              </a:lnSpc>
              <a:buClr>
                <a:srgbClr val="3C8C93"/>
              </a:buClr>
              <a:buFont typeface="Wingdings" pitchFamily="2" charset="2"/>
              <a:buChar char="§"/>
            </a:pPr>
            <a:r>
              <a:rPr lang="de-DE" altLang="de-DE" sz="1800" smtClean="0">
                <a:solidFill>
                  <a:srgbClr val="000000"/>
                </a:solidFill>
                <a:latin typeface="Arial" pitchFamily="34" charset="0"/>
                <a:cs typeface="+mn-cs"/>
              </a:rPr>
              <a:t>Allgemein die Frage </a:t>
            </a:r>
            <a:r>
              <a:rPr lang="de-DE" altLang="de-DE" sz="1800" i="1" smtClean="0">
                <a:solidFill>
                  <a:srgbClr val="000000"/>
                </a:solidFill>
                <a:latin typeface="Arial" pitchFamily="34" charset="0"/>
                <a:cs typeface="+mn-cs"/>
              </a:rPr>
              <a:t>„Wie/wo können Projekte zur Gesundheitsförderung und Prävention ansetzen, um Jugendliche auch wirklich zu erreichen!?“</a:t>
            </a:r>
          </a:p>
          <a:p>
            <a:pPr marL="0" lvl="1">
              <a:lnSpc>
                <a:spcPct val="130000"/>
              </a:lnSpc>
              <a:buClr>
                <a:srgbClr val="3C8C93"/>
              </a:buClr>
              <a:buFont typeface="Wingdings" pitchFamily="2" charset="2"/>
              <a:buChar char="§"/>
            </a:pPr>
            <a:r>
              <a:rPr lang="de-DE" altLang="de-DE" sz="1800" i="1" smtClean="0">
                <a:solidFill>
                  <a:srgbClr val="000000"/>
                </a:solidFill>
                <a:latin typeface="Arial" pitchFamily="34" charset="0"/>
                <a:cs typeface="+mn-cs"/>
              </a:rPr>
              <a:t>„Umwelt und Jugend“</a:t>
            </a:r>
            <a:endParaRPr lang="de-DE" altLang="ja-JP" sz="1800" i="1" smtClean="0">
              <a:solidFill>
                <a:srgbClr val="000000"/>
              </a:solidFill>
              <a:latin typeface="Arial" pitchFamily="34" charset="0"/>
              <a:cs typeface="+mn-cs"/>
            </a:endParaRPr>
          </a:p>
          <a:p>
            <a:pPr marL="0" lvl="1">
              <a:lnSpc>
                <a:spcPct val="130000"/>
              </a:lnSpc>
              <a:buClr>
                <a:srgbClr val="3C8C93"/>
              </a:buClr>
              <a:buFont typeface="Wingdings" pitchFamily="2" charset="2"/>
              <a:buChar char="§"/>
            </a:pPr>
            <a:r>
              <a:rPr lang="de-DE" altLang="de-DE" sz="1800" i="1" smtClean="0">
                <a:solidFill>
                  <a:srgbClr val="000000"/>
                </a:solidFill>
                <a:latin typeface="Arial" pitchFamily="34" charset="0"/>
                <a:cs typeface="+mn-cs"/>
              </a:rPr>
              <a:t>„Förderungen zum Thema Gesundheit (ähnlich wie Klima Aktiv bei Mobilitäts Themen)“</a:t>
            </a:r>
            <a:endParaRPr lang="de-DE" altLang="ja-JP" sz="1800" i="1" smtClean="0">
              <a:solidFill>
                <a:srgbClr val="000000"/>
              </a:solidFill>
              <a:latin typeface="Arial" pitchFamily="34" charset="0"/>
              <a:cs typeface="+mn-cs"/>
            </a:endParaRPr>
          </a:p>
          <a:p>
            <a:pPr marL="0" lvl="1">
              <a:lnSpc>
                <a:spcPct val="130000"/>
              </a:lnSpc>
              <a:buClr>
                <a:srgbClr val="3C8C93"/>
              </a:buClr>
              <a:buFont typeface="Wingdings" pitchFamily="2" charset="2"/>
              <a:buChar char="§"/>
            </a:pPr>
            <a:r>
              <a:rPr lang="de-DE" altLang="de-DE" sz="1800" i="1" smtClean="0">
                <a:solidFill>
                  <a:srgbClr val="000000"/>
                </a:solidFill>
                <a:latin typeface="Arial" pitchFamily="34" charset="0"/>
                <a:cs typeface="+mn-cs"/>
              </a:rPr>
              <a:t>„Gendergerechte Kommunikation vs. Werbung“</a:t>
            </a:r>
            <a:endParaRPr lang="de-DE" altLang="ja-JP" sz="1800" i="1" smtClean="0">
              <a:solidFill>
                <a:srgbClr val="000000"/>
              </a:solidFill>
              <a:latin typeface="Arial" pitchFamily="34" charset="0"/>
              <a:cs typeface="+mn-cs"/>
            </a:endParaRPr>
          </a:p>
          <a:p>
            <a:pPr marL="0" lvl="1">
              <a:lnSpc>
                <a:spcPct val="130000"/>
              </a:lnSpc>
              <a:buClr>
                <a:srgbClr val="3C8C93"/>
              </a:buClr>
              <a:buFont typeface="Wingdings" pitchFamily="2" charset="2"/>
              <a:buChar char="§"/>
            </a:pPr>
            <a:endParaRPr lang="de-AT" altLang="de-DE" sz="1800" i="1" smtClean="0">
              <a:solidFill>
                <a:srgbClr val="000000"/>
              </a:solidFill>
              <a:latin typeface="Arial" pitchFamily="34" charset="0"/>
              <a:cs typeface="+mn-cs"/>
            </a:endParaRPr>
          </a:p>
          <a:p>
            <a:pPr marL="0" lvl="1">
              <a:lnSpc>
                <a:spcPct val="130000"/>
              </a:lnSpc>
              <a:buClr>
                <a:srgbClr val="3C8C93"/>
              </a:buClr>
              <a:buFont typeface="Wingdings" pitchFamily="2" charset="2"/>
              <a:buChar char="§"/>
            </a:pPr>
            <a:endParaRPr lang="de-DE" altLang="de-DE" sz="1800" smtClean="0">
              <a:solidFill>
                <a:srgbClr val="000000"/>
              </a:solidFill>
              <a:latin typeface="Arial" pitchFamily="34" charset="0"/>
              <a:cs typeface="+mn-cs"/>
            </a:endParaRPr>
          </a:p>
        </p:txBody>
      </p:sp>
    </p:spTree>
    <p:extLst>
      <p:ext uri="{BB962C8B-B14F-4D97-AF65-F5344CB8AC3E}">
        <p14:creationId xmlns:p14="http://schemas.microsoft.com/office/powerpoint/2010/main" val="12838054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DD67AC35-F063-4CA4-A8D2-4B1C26D7DC96}" type="slidenum">
              <a:rPr lang="de-DE" altLang="de-DE" sz="1400">
                <a:solidFill>
                  <a:srgbClr val="000000"/>
                </a:solidFill>
                <a:latin typeface="Arial" pitchFamily="34" charset="0"/>
              </a:rPr>
              <a:pPr/>
              <a:t>53</a:t>
            </a:fld>
            <a:endParaRPr lang="de-DE" altLang="de-DE" sz="1400">
              <a:solidFill>
                <a:srgbClr val="000000"/>
              </a:solidFill>
            </a:endParaRPr>
          </a:p>
        </p:txBody>
      </p:sp>
      <p:sp>
        <p:nvSpPr>
          <p:cNvPr id="41986" name="Rectangle 3"/>
          <p:cNvSpPr txBox="1">
            <a:spLocks noChangeArrowheads="1"/>
          </p:cNvSpPr>
          <p:nvPr/>
        </p:nvSpPr>
        <p:spPr bwMode="auto">
          <a:xfrm>
            <a:off x="323850" y="115888"/>
            <a:ext cx="8496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de-DE" altLang="de-DE" sz="2800" b="1" smtClean="0">
                <a:solidFill>
                  <a:srgbClr val="3C8C93"/>
                </a:solidFill>
                <a:latin typeface="Arial" pitchFamily="34" charset="0"/>
                <a:cs typeface="+mn-cs"/>
              </a:rPr>
              <a:t>Offenes Feedback</a:t>
            </a:r>
          </a:p>
        </p:txBody>
      </p:sp>
      <p:sp>
        <p:nvSpPr>
          <p:cNvPr id="41987" name="Rectangle 2"/>
          <p:cNvSpPr txBox="1">
            <a:spLocks noChangeArrowheads="1"/>
          </p:cNvSpPr>
          <p:nvPr/>
        </p:nvSpPr>
        <p:spPr bwMode="auto">
          <a:xfrm>
            <a:off x="611188" y="1196975"/>
            <a:ext cx="78486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eaLnBrk="0" hangingPunct="0">
              <a:spcBef>
                <a:spcPct val="20000"/>
              </a:spcBef>
            </a:pPr>
            <a:endParaRPr lang="de-DE" altLang="de-DE" sz="1800" smtClean="0">
              <a:solidFill>
                <a:srgbClr val="000000"/>
              </a:solidFill>
              <a:latin typeface="Arial" pitchFamily="34" charset="0"/>
              <a:cs typeface="+mn-cs"/>
            </a:endParaRPr>
          </a:p>
        </p:txBody>
      </p:sp>
      <p:sp>
        <p:nvSpPr>
          <p:cNvPr id="7" name="Rectangle 2"/>
          <p:cNvSpPr txBox="1">
            <a:spLocks noChangeArrowheads="1"/>
          </p:cNvSpPr>
          <p:nvPr/>
        </p:nvSpPr>
        <p:spPr bwMode="auto">
          <a:xfrm>
            <a:off x="611188" y="1341438"/>
            <a:ext cx="78486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400">
                <a:solidFill>
                  <a:schemeClr val="tx1"/>
                </a:solidFill>
                <a:latin typeface="Times" charset="0"/>
                <a:ea typeface="MS PGothic" pitchFamily="34" charset="-128"/>
              </a:defRPr>
            </a:lvl1pPr>
            <a:lvl2pPr>
              <a:defRPr sz="2400">
                <a:solidFill>
                  <a:schemeClr val="tx1"/>
                </a:solidFill>
                <a:latin typeface="Times" charset="0"/>
                <a:ea typeface="MS PGothic" pitchFamily="34" charset="-128"/>
              </a:defRPr>
            </a:lvl2pPr>
            <a:lvl3pPr marL="742950" indent="-28575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lvl="1">
              <a:lnSpc>
                <a:spcPct val="130000"/>
              </a:lnSpc>
              <a:buClr>
                <a:srgbClr val="3C8C93"/>
              </a:buClr>
            </a:pPr>
            <a:r>
              <a:rPr lang="de-DE" altLang="de-DE" sz="1800" smtClean="0">
                <a:solidFill>
                  <a:srgbClr val="000000"/>
                </a:solidFill>
                <a:latin typeface="Arial" pitchFamily="34" charset="0"/>
                <a:cs typeface="+mn-cs"/>
              </a:rPr>
              <a:t>Sieben Antworten auf die Frage </a:t>
            </a:r>
            <a:r>
              <a:rPr lang="de-DE" altLang="de-DE" sz="1800" i="1" smtClean="0">
                <a:solidFill>
                  <a:srgbClr val="000000"/>
                </a:solidFill>
                <a:latin typeface="Arial" pitchFamily="34" charset="0"/>
                <a:cs typeface="+mn-cs"/>
              </a:rPr>
              <a:t>„Gibt es noch etwas, das Sie dem Projektteam gerne mitgeben möchten?“</a:t>
            </a:r>
            <a:endParaRPr lang="de-AT" altLang="ja-JP" sz="1800" i="1" smtClean="0">
              <a:solidFill>
                <a:srgbClr val="000000"/>
              </a:solidFill>
              <a:latin typeface="Arial" pitchFamily="34" charset="0"/>
              <a:cs typeface="+mn-cs"/>
            </a:endParaRPr>
          </a:p>
          <a:p>
            <a:pPr lvl="2">
              <a:lnSpc>
                <a:spcPct val="130000"/>
              </a:lnSpc>
              <a:buClr>
                <a:srgbClr val="3C8C93"/>
              </a:buClr>
              <a:buFont typeface="Wingdings" pitchFamily="2" charset="2"/>
              <a:buChar char="§"/>
            </a:pPr>
            <a:r>
              <a:rPr lang="de-AT" altLang="de-DE" sz="1800" i="1" smtClean="0">
                <a:solidFill>
                  <a:srgbClr val="000000"/>
                </a:solidFill>
                <a:latin typeface="Arial" pitchFamily="34" charset="0"/>
                <a:cs typeface="+mn-cs"/>
              </a:rPr>
              <a:t>„weiter so..“</a:t>
            </a:r>
            <a:endParaRPr lang="de-AT" altLang="ja-JP" sz="1800" i="1" smtClean="0">
              <a:solidFill>
                <a:srgbClr val="000000"/>
              </a:solidFill>
              <a:latin typeface="Arial" pitchFamily="34" charset="0"/>
              <a:cs typeface="+mn-cs"/>
            </a:endParaRPr>
          </a:p>
          <a:p>
            <a:pPr lvl="2">
              <a:lnSpc>
                <a:spcPct val="130000"/>
              </a:lnSpc>
              <a:buClr>
                <a:srgbClr val="3C8C93"/>
              </a:buClr>
              <a:buFont typeface="Wingdings" pitchFamily="2" charset="2"/>
              <a:buChar char="§"/>
            </a:pPr>
            <a:r>
              <a:rPr lang="de-AT" altLang="de-DE" sz="1800" i="1" smtClean="0">
                <a:solidFill>
                  <a:srgbClr val="000000"/>
                </a:solidFill>
                <a:latin typeface="Arial" pitchFamily="34" charset="0"/>
                <a:cs typeface="+mn-cs"/>
              </a:rPr>
              <a:t>„Weiter so, danke für die Organisation!“</a:t>
            </a:r>
            <a:endParaRPr lang="de-AT" altLang="ja-JP" sz="1800" i="1" smtClean="0">
              <a:solidFill>
                <a:srgbClr val="000000"/>
              </a:solidFill>
              <a:latin typeface="Arial" pitchFamily="34" charset="0"/>
              <a:cs typeface="+mn-cs"/>
            </a:endParaRPr>
          </a:p>
          <a:p>
            <a:pPr lvl="2">
              <a:lnSpc>
                <a:spcPct val="130000"/>
              </a:lnSpc>
              <a:buClr>
                <a:srgbClr val="3C8C93"/>
              </a:buClr>
              <a:buFont typeface="Wingdings" pitchFamily="2" charset="2"/>
              <a:buChar char="§"/>
            </a:pPr>
            <a:r>
              <a:rPr lang="de-AT" altLang="de-DE" sz="1800" i="1" smtClean="0">
                <a:solidFill>
                  <a:srgbClr val="000000"/>
                </a:solidFill>
                <a:latin typeface="Arial" pitchFamily="34" charset="0"/>
                <a:cs typeface="+mn-cs"/>
              </a:rPr>
              <a:t>„Tolle Arbeit, die bei boja gemacht wird!“</a:t>
            </a:r>
            <a:endParaRPr lang="de-AT" altLang="ja-JP" sz="1800" i="1" smtClean="0">
              <a:solidFill>
                <a:srgbClr val="000000"/>
              </a:solidFill>
              <a:latin typeface="Arial" pitchFamily="34" charset="0"/>
              <a:cs typeface="+mn-cs"/>
            </a:endParaRPr>
          </a:p>
          <a:p>
            <a:pPr lvl="2">
              <a:lnSpc>
                <a:spcPct val="130000"/>
              </a:lnSpc>
              <a:buClr>
                <a:srgbClr val="3C8C93"/>
              </a:buClr>
              <a:buFont typeface="Wingdings" pitchFamily="2" charset="2"/>
              <a:buChar char="§"/>
            </a:pPr>
            <a:r>
              <a:rPr lang="de-AT" altLang="de-DE" sz="1800" i="1" smtClean="0">
                <a:solidFill>
                  <a:srgbClr val="000000"/>
                </a:solidFill>
                <a:latin typeface="Arial" pitchFamily="34" charset="0"/>
                <a:cs typeface="+mn-cs"/>
              </a:rPr>
              <a:t>„Dranbleiben - wichtige Arbeit!“</a:t>
            </a:r>
            <a:endParaRPr lang="de-AT" altLang="ja-JP" sz="1800" i="1" smtClean="0">
              <a:solidFill>
                <a:srgbClr val="000000"/>
              </a:solidFill>
              <a:latin typeface="Arial" pitchFamily="34" charset="0"/>
              <a:cs typeface="+mn-cs"/>
            </a:endParaRPr>
          </a:p>
          <a:p>
            <a:pPr lvl="2">
              <a:lnSpc>
                <a:spcPct val="130000"/>
              </a:lnSpc>
              <a:buClr>
                <a:srgbClr val="3C8C93"/>
              </a:buClr>
              <a:buFont typeface="Wingdings" pitchFamily="2" charset="2"/>
              <a:buChar char="§"/>
            </a:pPr>
            <a:r>
              <a:rPr lang="de-AT" altLang="de-DE" sz="1800" i="1" smtClean="0">
                <a:solidFill>
                  <a:srgbClr val="000000"/>
                </a:solidFill>
                <a:latin typeface="Arial" pitchFamily="34" charset="0"/>
                <a:cs typeface="+mn-cs"/>
              </a:rPr>
              <a:t>„Super Einsatz“</a:t>
            </a:r>
            <a:endParaRPr lang="de-AT" altLang="ja-JP" sz="1800" i="1" smtClean="0">
              <a:solidFill>
                <a:srgbClr val="000000"/>
              </a:solidFill>
              <a:latin typeface="Arial" pitchFamily="34" charset="0"/>
              <a:cs typeface="+mn-cs"/>
            </a:endParaRPr>
          </a:p>
          <a:p>
            <a:pPr lvl="2">
              <a:lnSpc>
                <a:spcPct val="130000"/>
              </a:lnSpc>
              <a:buClr>
                <a:srgbClr val="3C8C93"/>
              </a:buClr>
              <a:buFont typeface="Wingdings" pitchFamily="2" charset="2"/>
              <a:buChar char="§"/>
            </a:pPr>
            <a:r>
              <a:rPr lang="de-AT" altLang="de-DE" sz="1800" i="1" smtClean="0">
                <a:solidFill>
                  <a:srgbClr val="000000"/>
                </a:solidFill>
                <a:latin typeface="Arial" pitchFamily="34" charset="0"/>
                <a:cs typeface="+mn-cs"/>
              </a:rPr>
              <a:t>„Danke, dass ihr an dem Thema auch nach Abschluss des Projektes dranbleibt!“</a:t>
            </a:r>
            <a:endParaRPr lang="de-AT" altLang="ja-JP" sz="1800" i="1" smtClean="0">
              <a:solidFill>
                <a:srgbClr val="000000"/>
              </a:solidFill>
              <a:latin typeface="Arial" pitchFamily="34" charset="0"/>
              <a:cs typeface="+mn-cs"/>
            </a:endParaRPr>
          </a:p>
          <a:p>
            <a:pPr lvl="2">
              <a:lnSpc>
                <a:spcPct val="130000"/>
              </a:lnSpc>
              <a:buClr>
                <a:srgbClr val="3C8C93"/>
              </a:buClr>
              <a:buFont typeface="Wingdings" pitchFamily="2" charset="2"/>
              <a:buChar char="§"/>
            </a:pPr>
            <a:r>
              <a:rPr lang="de-AT" altLang="de-DE" sz="1800" i="1" smtClean="0">
                <a:solidFill>
                  <a:srgbClr val="000000"/>
                </a:solidFill>
                <a:latin typeface="Arial" pitchFamily="34" charset="0"/>
                <a:cs typeface="+mn-cs"/>
              </a:rPr>
              <a:t>„Danke für euer Bemühen und für die Fortsetzung des Netzwerks!“</a:t>
            </a:r>
            <a:endParaRPr lang="de-AT" altLang="ja-JP" sz="1800" i="1" smtClean="0">
              <a:solidFill>
                <a:srgbClr val="000000"/>
              </a:solidFill>
              <a:latin typeface="Arial" pitchFamily="34" charset="0"/>
              <a:cs typeface="+mn-cs"/>
            </a:endParaRPr>
          </a:p>
          <a:p>
            <a:pPr marL="0" lvl="1">
              <a:lnSpc>
                <a:spcPct val="130000"/>
              </a:lnSpc>
              <a:buClr>
                <a:srgbClr val="3C8C93"/>
              </a:buClr>
              <a:buFont typeface="Wingdings" pitchFamily="2" charset="2"/>
              <a:buChar char="§"/>
            </a:pPr>
            <a:endParaRPr lang="de-DE" altLang="de-DE" sz="1800" smtClean="0">
              <a:solidFill>
                <a:srgbClr val="000000"/>
              </a:solidFill>
              <a:latin typeface="Arial" pitchFamily="34" charset="0"/>
              <a:cs typeface="+mn-cs"/>
            </a:endParaRPr>
          </a:p>
        </p:txBody>
      </p:sp>
    </p:spTree>
    <p:extLst>
      <p:ext uri="{BB962C8B-B14F-4D97-AF65-F5344CB8AC3E}">
        <p14:creationId xmlns:p14="http://schemas.microsoft.com/office/powerpoint/2010/main" val="37923472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619FD47-5E83-49FF-A4C3-F201ACC906FC}" type="slidenum">
              <a:rPr lang="de-DE" altLang="de-DE" sz="1400">
                <a:solidFill>
                  <a:srgbClr val="000000"/>
                </a:solidFill>
                <a:latin typeface="Arial" pitchFamily="34" charset="0"/>
              </a:rPr>
              <a:pPr/>
              <a:t>54</a:t>
            </a:fld>
            <a:endParaRPr lang="de-DE" altLang="de-DE" sz="1400">
              <a:solidFill>
                <a:srgbClr val="000000"/>
              </a:solidFill>
            </a:endParaRPr>
          </a:p>
        </p:txBody>
      </p:sp>
      <p:sp>
        <p:nvSpPr>
          <p:cNvPr id="73730" name="Rectangle 2"/>
          <p:cNvSpPr>
            <a:spLocks noGrp="1" noChangeArrowheads="1"/>
          </p:cNvSpPr>
          <p:nvPr>
            <p:ph type="title"/>
          </p:nvPr>
        </p:nvSpPr>
        <p:spPr>
          <a:xfrm>
            <a:off x="685800" y="533400"/>
            <a:ext cx="7772400" cy="1143000"/>
          </a:xfrm>
        </p:spPr>
        <p:txBody>
          <a:bodyPr/>
          <a:lstStyle/>
          <a:p>
            <a:pPr eaLnBrk="1" hangingPunct="1">
              <a:defRPr/>
            </a:pPr>
            <a:r>
              <a:rPr lang="de-DE" sz="3200" b="1" dirty="0">
                <a:solidFill>
                  <a:schemeClr val="accent5">
                    <a:lumMod val="50000"/>
                  </a:schemeClr>
                </a:solidFill>
                <a:ea typeface="ＭＳ Ｐゴシック" charset="0"/>
                <a:cs typeface="ＭＳ Ｐゴシック" charset="0"/>
              </a:rPr>
              <a:t>Kontakt</a:t>
            </a:r>
            <a:endParaRPr lang="de-DE" dirty="0">
              <a:solidFill>
                <a:schemeClr val="accent5">
                  <a:lumMod val="50000"/>
                </a:schemeClr>
              </a:solidFill>
              <a:ea typeface="ＭＳ Ｐゴシック" charset="0"/>
              <a:cs typeface="ＭＳ Ｐゴシック" charset="0"/>
            </a:endParaRPr>
          </a:p>
        </p:txBody>
      </p:sp>
      <p:sp>
        <p:nvSpPr>
          <p:cNvPr id="44035" name="Rectangle 7"/>
          <p:cNvSpPr>
            <a:spLocks noChangeArrowheads="1"/>
          </p:cNvSpPr>
          <p:nvPr/>
        </p:nvSpPr>
        <p:spPr bwMode="auto">
          <a:xfrm>
            <a:off x="533400" y="1981200"/>
            <a:ext cx="7848600"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MS PGothic" pitchFamily="34" charset="-128"/>
              </a:defRPr>
            </a:lvl1pPr>
            <a:lvl2pPr marL="1066800" indent="-60960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lvl="1">
              <a:lnSpc>
                <a:spcPct val="110000"/>
              </a:lnSpc>
            </a:pPr>
            <a:r>
              <a:rPr lang="de-DE" altLang="de-DE" sz="2000" smtClean="0">
                <a:solidFill>
                  <a:srgbClr val="000000"/>
                </a:solidFill>
                <a:latin typeface="Arial" pitchFamily="34" charset="0"/>
                <a:cs typeface="+mn-cs"/>
              </a:rPr>
              <a:t>Mag. Michael Stadler-Vida &amp; Mag.</a:t>
            </a:r>
            <a:r>
              <a:rPr lang="de-DE" altLang="de-DE" sz="2000" baseline="30000" smtClean="0">
                <a:solidFill>
                  <a:srgbClr val="000000"/>
                </a:solidFill>
                <a:latin typeface="Arial" pitchFamily="34" charset="0"/>
                <a:cs typeface="+mn-cs"/>
              </a:rPr>
              <a:t>a</a:t>
            </a:r>
            <a:r>
              <a:rPr lang="de-DE" altLang="de-DE" sz="2000" smtClean="0">
                <a:solidFill>
                  <a:srgbClr val="000000"/>
                </a:solidFill>
                <a:latin typeface="Arial" pitchFamily="34" charset="0"/>
                <a:cs typeface="+mn-cs"/>
              </a:rPr>
              <a:t> Nina Hesse</a:t>
            </a:r>
          </a:p>
          <a:p>
            <a:pPr lvl="1">
              <a:lnSpc>
                <a:spcPct val="110000"/>
              </a:lnSpc>
            </a:pPr>
            <a:r>
              <a:rPr lang="de-DE" altLang="de-DE" sz="2000" b="1" i="1" smtClean="0">
                <a:solidFill>
                  <a:srgbClr val="000000"/>
                </a:solidFill>
                <a:latin typeface="Arial" pitchFamily="34" charset="0"/>
                <a:cs typeface="+mn-cs"/>
              </a:rPr>
              <a:t>queraum. kultur- und sozialforschung.</a:t>
            </a:r>
          </a:p>
          <a:p>
            <a:pPr lvl="1">
              <a:lnSpc>
                <a:spcPct val="110000"/>
              </a:lnSpc>
            </a:pPr>
            <a:r>
              <a:rPr lang="de-DE" altLang="de-DE" sz="2000" smtClean="0">
                <a:solidFill>
                  <a:srgbClr val="000000"/>
                </a:solidFill>
                <a:latin typeface="Arial" pitchFamily="34" charset="0"/>
                <a:cs typeface="+mn-cs"/>
              </a:rPr>
              <a:t>Obere Donaustraße 59/7a</a:t>
            </a:r>
          </a:p>
          <a:p>
            <a:pPr lvl="1">
              <a:lnSpc>
                <a:spcPct val="110000"/>
              </a:lnSpc>
            </a:pPr>
            <a:r>
              <a:rPr lang="de-DE" altLang="de-DE" sz="2000" smtClean="0">
                <a:solidFill>
                  <a:srgbClr val="000000"/>
                </a:solidFill>
                <a:latin typeface="Arial" pitchFamily="34" charset="0"/>
                <a:cs typeface="+mn-cs"/>
              </a:rPr>
              <a:t>A-1020 Wien</a:t>
            </a:r>
          </a:p>
          <a:p>
            <a:pPr lvl="1">
              <a:lnSpc>
                <a:spcPct val="110000"/>
              </a:lnSpc>
            </a:pPr>
            <a:r>
              <a:rPr lang="de-DE" altLang="de-DE" sz="2000" smtClean="0">
                <a:solidFill>
                  <a:srgbClr val="000000"/>
                </a:solidFill>
                <a:latin typeface="Arial" pitchFamily="34" charset="0"/>
                <a:cs typeface="+mn-cs"/>
              </a:rPr>
              <a:t>Tel.: +43 (0)1 958 09 11</a:t>
            </a:r>
          </a:p>
          <a:p>
            <a:pPr lvl="1">
              <a:lnSpc>
                <a:spcPct val="110000"/>
              </a:lnSpc>
            </a:pPr>
            <a:r>
              <a:rPr lang="de-DE" altLang="de-DE" sz="2000" b="1" smtClean="0">
                <a:solidFill>
                  <a:srgbClr val="3C8C93"/>
                </a:solidFill>
                <a:latin typeface="Arial" pitchFamily="34" charset="0"/>
                <a:cs typeface="+mn-cs"/>
                <a:hlinkClick r:id="rId3"/>
              </a:rPr>
              <a:t>stadler.vida@queraum.org</a:t>
            </a:r>
            <a:endParaRPr lang="de-DE" altLang="de-DE" sz="2000" b="1" smtClean="0">
              <a:solidFill>
                <a:srgbClr val="3C8C93"/>
              </a:solidFill>
              <a:latin typeface="Arial" pitchFamily="34" charset="0"/>
              <a:cs typeface="+mn-cs"/>
              <a:hlinkClick r:id=""/>
            </a:endParaRPr>
          </a:p>
          <a:p>
            <a:pPr lvl="1">
              <a:lnSpc>
                <a:spcPct val="110000"/>
              </a:lnSpc>
            </a:pPr>
            <a:r>
              <a:rPr lang="de-DE" altLang="de-DE" sz="2000" b="1" smtClean="0">
                <a:solidFill>
                  <a:srgbClr val="3C8C93"/>
                </a:solidFill>
                <a:latin typeface="Arial" pitchFamily="34" charset="0"/>
                <a:cs typeface="+mn-cs"/>
                <a:hlinkClick r:id=""/>
              </a:rPr>
              <a:t>hesse@queraum.org</a:t>
            </a:r>
            <a:endParaRPr lang="de-DE" altLang="de-DE" sz="2000" b="1" smtClean="0">
              <a:solidFill>
                <a:srgbClr val="3C8C93"/>
              </a:solidFill>
              <a:latin typeface="Arial" pitchFamily="34" charset="0"/>
              <a:cs typeface="+mn-cs"/>
            </a:endParaRPr>
          </a:p>
          <a:p>
            <a:pPr lvl="1">
              <a:lnSpc>
                <a:spcPct val="110000"/>
              </a:lnSpc>
            </a:pPr>
            <a:endParaRPr lang="de-DE" altLang="de-DE" sz="2000" b="1" smtClean="0">
              <a:solidFill>
                <a:srgbClr val="3C8C93"/>
              </a:solidFill>
              <a:latin typeface="Arial" pitchFamily="34" charset="0"/>
              <a:cs typeface="+mn-cs"/>
            </a:endParaRPr>
          </a:p>
          <a:p>
            <a:pPr lvl="1">
              <a:lnSpc>
                <a:spcPct val="110000"/>
              </a:lnSpc>
            </a:pPr>
            <a:r>
              <a:rPr lang="de-DE" altLang="de-DE" sz="2000" b="1" smtClean="0">
                <a:solidFill>
                  <a:srgbClr val="3C8C93"/>
                </a:solidFill>
                <a:latin typeface="Arial" pitchFamily="34" charset="0"/>
                <a:cs typeface="+mn-cs"/>
                <a:hlinkClick r:id="rId4"/>
              </a:rPr>
              <a:t>www.queraum.org</a:t>
            </a:r>
            <a:endParaRPr lang="de-DE" altLang="de-DE" sz="2000" b="1" smtClean="0">
              <a:solidFill>
                <a:srgbClr val="3C8C93"/>
              </a:solidFill>
              <a:latin typeface="Arial" pitchFamily="34" charset="0"/>
              <a:cs typeface="+mn-cs"/>
            </a:endParaRPr>
          </a:p>
          <a:p>
            <a:pPr lvl="1">
              <a:lnSpc>
                <a:spcPct val="110000"/>
              </a:lnSpc>
            </a:pPr>
            <a:endParaRPr lang="de-DE" altLang="de-DE" sz="900" b="1" smtClean="0">
              <a:solidFill>
                <a:srgbClr val="3C8C93"/>
              </a:solidFill>
              <a:cs typeface="+mn-cs"/>
            </a:endParaRPr>
          </a:p>
          <a:p>
            <a:pPr lvl="1">
              <a:lnSpc>
                <a:spcPct val="110000"/>
              </a:lnSpc>
            </a:pPr>
            <a:endParaRPr lang="de-DE" altLang="de-DE" sz="900" smtClean="0">
              <a:solidFill>
                <a:srgbClr val="000000"/>
              </a:solidFill>
              <a:latin typeface="Arial" pitchFamily="34" charset="0"/>
              <a:cs typeface="+mn-cs"/>
            </a:endParaRPr>
          </a:p>
          <a:p>
            <a:pPr lvl="1">
              <a:lnSpc>
                <a:spcPct val="110000"/>
              </a:lnSpc>
            </a:pPr>
            <a:endParaRPr lang="de-DE" altLang="de-DE" sz="900" smtClean="0">
              <a:solidFill>
                <a:srgbClr val="000000"/>
              </a:solidFill>
              <a:latin typeface="Arial" pitchFamily="34" charset="0"/>
              <a:cs typeface="+mn-cs"/>
            </a:endParaRPr>
          </a:p>
          <a:p>
            <a:pPr lvl="1">
              <a:lnSpc>
                <a:spcPct val="110000"/>
              </a:lnSpc>
            </a:pPr>
            <a:endParaRPr lang="de-DE" altLang="de-DE" sz="2000" b="1" smtClean="0">
              <a:solidFill>
                <a:srgbClr val="000000"/>
              </a:solidFill>
              <a:latin typeface="Arial" pitchFamily="34" charset="0"/>
              <a:cs typeface="+mn-cs"/>
            </a:endParaRPr>
          </a:p>
        </p:txBody>
      </p:sp>
    </p:spTree>
    <p:extLst>
      <p:ext uri="{BB962C8B-B14F-4D97-AF65-F5344CB8AC3E}">
        <p14:creationId xmlns:p14="http://schemas.microsoft.com/office/powerpoint/2010/main" val="15213603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Bild 3" descr="A4_PowerPoint_Vorlage-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3225"/>
            <a:ext cx="91440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Inhaltsplatzhalter 2"/>
          <p:cNvSpPr>
            <a:spLocks noGrp="1"/>
          </p:cNvSpPr>
          <p:nvPr>
            <p:ph idx="1"/>
          </p:nvPr>
        </p:nvSpPr>
        <p:spPr>
          <a:xfrm>
            <a:off x="457200" y="1419225"/>
            <a:ext cx="8229600" cy="4746625"/>
          </a:xfrm>
        </p:spPr>
        <p:txBody>
          <a:bodyPr/>
          <a:lstStyle/>
          <a:p>
            <a:pPr marL="0" indent="0" algn="ctr" eaLnBrk="1" hangingPunct="1">
              <a:buFont typeface="Arial" panose="020B0604020202020204" pitchFamily="34" charset="0"/>
              <a:buNone/>
            </a:pPr>
            <a:endParaRPr lang="de-DE" altLang="de-DE" sz="5400" b="1" dirty="0" smtClean="0">
              <a:solidFill>
                <a:srgbClr val="C00000"/>
              </a:solidFill>
              <a:cs typeface="Gisha" pitchFamily="34" charset="0"/>
            </a:endParaRPr>
          </a:p>
          <a:p>
            <a:pPr marL="0" indent="0" algn="ctr" eaLnBrk="1" hangingPunct="1">
              <a:buFont typeface="Arial" panose="020B0604020202020204" pitchFamily="34" charset="0"/>
              <a:buNone/>
            </a:pPr>
            <a:r>
              <a:rPr lang="de-DE" altLang="de-DE" sz="5400" dirty="0" smtClean="0">
                <a:cs typeface="Gisha" pitchFamily="34" charset="0"/>
              </a:rPr>
              <a:t>Danke für Ihre/Eure Aufmerksamkeit! </a:t>
            </a:r>
          </a:p>
          <a:p>
            <a:pPr marL="0" indent="0" algn="ctr" eaLnBrk="1" hangingPunct="1">
              <a:buFont typeface="Arial" panose="020B0604020202020204" pitchFamily="34" charset="0"/>
              <a:buNone/>
            </a:pPr>
            <a:r>
              <a:rPr lang="de-DE" altLang="de-DE" sz="2800" dirty="0" smtClean="0">
                <a:cs typeface="Gisha" pitchFamily="34" charset="0"/>
                <a:hlinkClick r:id="rId3"/>
              </a:rPr>
              <a:t>www.boja.at/gesundheit</a:t>
            </a:r>
            <a:endParaRPr lang="de-DE" altLang="de-DE" sz="2800" dirty="0" smtClean="0">
              <a:cs typeface="Gisha" pitchFamily="34" charset="0"/>
            </a:endParaRPr>
          </a:p>
          <a:p>
            <a:pPr marL="0" indent="0" algn="ctr" eaLnBrk="1" hangingPunct="1">
              <a:buFont typeface="Arial" panose="020B0604020202020204" pitchFamily="34" charset="0"/>
              <a:buNone/>
            </a:pPr>
            <a:endParaRPr lang="de-DE" altLang="de-DE" sz="2800" dirty="0" smtClean="0">
              <a:cs typeface="Gisha" pitchFamily="34" charset="0"/>
            </a:endParaRPr>
          </a:p>
          <a:p>
            <a:pPr marL="0" indent="0" algn="ctr" eaLnBrk="1" hangingPunct="1">
              <a:buFont typeface="Arial" panose="020B0604020202020204" pitchFamily="34" charset="0"/>
              <a:buNone/>
            </a:pPr>
            <a:endParaRPr lang="de-DE" altLang="de-DE" sz="3600" dirty="0" smtClean="0">
              <a:cs typeface="Gisha" pitchFamily="34" charset="0"/>
            </a:endParaRPr>
          </a:p>
          <a:p>
            <a:pPr marL="0" indent="0">
              <a:buFont typeface="Arial" panose="020B0604020202020204" pitchFamily="34" charset="0"/>
              <a:buNone/>
            </a:pPr>
            <a:endParaRPr lang="de-AT" altLang="de-DE" sz="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effectLst/>
              </a:rPr>
              <a:t>Unser Ziel</a:t>
            </a:r>
            <a:endParaRPr lang="de-AT" dirty="0">
              <a:effectLst/>
            </a:endParaRPr>
          </a:p>
        </p:txBody>
      </p:sp>
      <p:sp>
        <p:nvSpPr>
          <p:cNvPr id="3" name="Inhaltsplatzhalter 2"/>
          <p:cNvSpPr>
            <a:spLocks noGrp="1"/>
          </p:cNvSpPr>
          <p:nvPr>
            <p:ph idx="1"/>
          </p:nvPr>
        </p:nvSpPr>
        <p:spPr>
          <a:xfrm>
            <a:off x="179512" y="1268760"/>
            <a:ext cx="8785225" cy="5256212"/>
          </a:xfrm>
        </p:spPr>
        <p:txBody>
          <a:bodyPr/>
          <a:lstStyle/>
          <a:p>
            <a:pPr marL="0" indent="0" algn="ctr">
              <a:buNone/>
            </a:pPr>
            <a:endParaRPr lang="de-AT" sz="7200" b="1" dirty="0" smtClean="0">
              <a:solidFill>
                <a:srgbClr val="8AA101"/>
              </a:solidFill>
              <a:effectLst/>
            </a:endParaRPr>
          </a:p>
          <a:p>
            <a:pPr marL="0" indent="0" algn="ctr">
              <a:buNone/>
            </a:pPr>
            <a:r>
              <a:rPr lang="de-AT" sz="5400" b="1" dirty="0" smtClean="0">
                <a:solidFill>
                  <a:srgbClr val="8AA101"/>
                </a:solidFill>
                <a:effectLst/>
              </a:rPr>
              <a:t>Die gesunde Wahl zur leichteren Wahl machen!</a:t>
            </a:r>
            <a:endParaRPr lang="de-AT" sz="5400" b="1" dirty="0">
              <a:solidFill>
                <a:srgbClr val="8AA101"/>
              </a:solidFill>
              <a:effectLst/>
            </a:endParaRPr>
          </a:p>
        </p:txBody>
      </p:sp>
    </p:spTree>
    <p:extLst>
      <p:ext uri="{BB962C8B-B14F-4D97-AF65-F5344CB8AC3E}">
        <p14:creationId xmlns:p14="http://schemas.microsoft.com/office/powerpoint/2010/main" val="341797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3">
            <a:extLst>
              <a:ext uri="{FF2B5EF4-FFF2-40B4-BE49-F238E27FC236}">
                <a16:creationId xmlns:a16="http://schemas.microsoft.com/office/drawing/2014/main" id="{A539F9FB-7503-4D37-B1C9-C3FE7CA4DAF8}"/>
              </a:ext>
            </a:extLst>
          </p:cNvPr>
          <p:cNvSpPr txBox="1">
            <a:spLocks/>
          </p:cNvSpPr>
          <p:nvPr/>
        </p:nvSpPr>
        <p:spPr>
          <a:xfrm>
            <a:off x="566774" y="5589240"/>
            <a:ext cx="7912100" cy="467518"/>
          </a:xfrm>
          <a:prstGeom prst="rect">
            <a:avLst/>
          </a:prstGeom>
        </p:spPr>
        <p:txBody>
          <a:bodyPr/>
          <a:lstStyle/>
          <a:p>
            <a:pPr marL="266700" indent="-266700">
              <a:lnSpc>
                <a:spcPct val="114000"/>
              </a:lnSpc>
              <a:spcAft>
                <a:spcPts val="600"/>
              </a:spcAft>
              <a:buClr>
                <a:srgbClr val="B4CD0A"/>
              </a:buClr>
              <a:buSzPct val="90000"/>
              <a:buFontTx/>
              <a:buBlip>
                <a:blip r:embed="rId3"/>
              </a:buBlip>
              <a:defRPr/>
            </a:pPr>
            <a:r>
              <a:rPr lang="de-AT" dirty="0">
                <a:solidFill>
                  <a:prstClr val="black"/>
                </a:solidFill>
                <a:latin typeface="Arial" charset="0"/>
                <a:cs typeface="Arial" charset="0"/>
              </a:rPr>
              <a:t>N=688 Schulkinder in Wien und Tirol: 15 (1,2) Jahre; 52% Mädchen</a:t>
            </a:r>
          </a:p>
          <a:p>
            <a:pPr>
              <a:spcAft>
                <a:spcPts val="600"/>
              </a:spcAft>
              <a:buClr>
                <a:srgbClr val="B4CD0A"/>
              </a:buClr>
              <a:buSzPct val="90000"/>
              <a:defRPr/>
            </a:pPr>
            <a:endParaRPr lang="en-GB" sz="2000" dirty="0">
              <a:solidFill>
                <a:prstClr val="black"/>
              </a:solidFill>
              <a:latin typeface="Arial" charset="0"/>
              <a:cs typeface="Arial" charset="0"/>
            </a:endParaRPr>
          </a:p>
        </p:txBody>
      </p:sp>
      <p:grpSp>
        <p:nvGrpSpPr>
          <p:cNvPr id="2" name="Gruppieren 6"/>
          <p:cNvGrpSpPr>
            <a:grpSpLocks/>
          </p:cNvGrpSpPr>
          <p:nvPr/>
        </p:nvGrpSpPr>
        <p:grpSpPr bwMode="auto">
          <a:xfrm>
            <a:off x="6012161" y="2205037"/>
            <a:ext cx="2428578" cy="1278653"/>
            <a:chOff x="633413" y="1724025"/>
            <a:chExt cx="8388350" cy="4330700"/>
          </a:xfrm>
        </p:grpSpPr>
        <p:sp>
          <p:nvSpPr>
            <p:cNvPr id="8" name="Freeform 6">
              <a:extLst>
                <a:ext uri="{FF2B5EF4-FFF2-40B4-BE49-F238E27FC236}">
                  <a16:creationId xmlns:a16="http://schemas.microsoft.com/office/drawing/2014/main" id="{330F62BC-A087-48FD-AD92-1E656014F222}"/>
                </a:ext>
              </a:extLst>
            </p:cNvPr>
            <p:cNvSpPr>
              <a:spLocks noChangeArrowheads="1"/>
            </p:cNvSpPr>
            <p:nvPr/>
          </p:nvSpPr>
          <p:spPr bwMode="auto">
            <a:xfrm rot="120000">
              <a:off x="633413" y="4091559"/>
              <a:ext cx="782739" cy="1245731"/>
            </a:xfrm>
            <a:custGeom>
              <a:avLst/>
              <a:gdLst>
                <a:gd name="T0" fmla="*/ 658258 w 2187"/>
                <a:gd name="T1" fmla="*/ 1175935 h 3462"/>
                <a:gd name="T2" fmla="*/ 616578 w 2187"/>
                <a:gd name="T3" fmla="*/ 1101158 h 3462"/>
                <a:gd name="T4" fmla="*/ 673708 w 2187"/>
                <a:gd name="T5" fmla="*/ 1028539 h 3462"/>
                <a:gd name="T6" fmla="*/ 660773 w 2187"/>
                <a:gd name="T7" fmla="*/ 949448 h 3462"/>
                <a:gd name="T8" fmla="*/ 687002 w 2187"/>
                <a:gd name="T9" fmla="*/ 887613 h 3462"/>
                <a:gd name="T10" fmla="*/ 691314 w 2187"/>
                <a:gd name="T11" fmla="*/ 817151 h 3462"/>
                <a:gd name="T12" fmla="*/ 746289 w 2187"/>
                <a:gd name="T13" fmla="*/ 722601 h 3462"/>
                <a:gd name="T14" fmla="*/ 748445 w 2187"/>
                <a:gd name="T15" fmla="*/ 632366 h 3462"/>
                <a:gd name="T16" fmla="*/ 715388 w 2187"/>
                <a:gd name="T17" fmla="*/ 534222 h 3462"/>
                <a:gd name="T18" fmla="*/ 715029 w 2187"/>
                <a:gd name="T19" fmla="*/ 508697 h 3462"/>
                <a:gd name="T20" fmla="*/ 758865 w 2187"/>
                <a:gd name="T21" fmla="*/ 482094 h 3462"/>
                <a:gd name="T22" fmla="*/ 758865 w 2187"/>
                <a:gd name="T23" fmla="*/ 422776 h 3462"/>
                <a:gd name="T24" fmla="*/ 774315 w 2187"/>
                <a:gd name="T25" fmla="*/ 339011 h 3462"/>
                <a:gd name="T26" fmla="*/ 697423 w 2187"/>
                <a:gd name="T27" fmla="*/ 363458 h 3462"/>
                <a:gd name="T28" fmla="*/ 631309 w 2187"/>
                <a:gd name="T29" fmla="*/ 383230 h 3462"/>
                <a:gd name="T30" fmla="*/ 602924 w 2187"/>
                <a:gd name="T31" fmla="*/ 299466 h 3462"/>
                <a:gd name="T32" fmla="*/ 633465 w 2187"/>
                <a:gd name="T33" fmla="*/ 233318 h 3462"/>
                <a:gd name="T34" fmla="*/ 582802 w 2187"/>
                <a:gd name="T35" fmla="*/ 198086 h 3462"/>
                <a:gd name="T36" fmla="*/ 565196 w 2187"/>
                <a:gd name="T37" fmla="*/ 165371 h 3462"/>
                <a:gd name="T38" fmla="*/ 523516 w 2187"/>
                <a:gd name="T39" fmla="*/ 171843 h 3462"/>
                <a:gd name="T40" fmla="*/ 488304 w 2187"/>
                <a:gd name="T41" fmla="*/ 110008 h 3462"/>
                <a:gd name="T42" fmla="*/ 424706 w 2187"/>
                <a:gd name="T43" fmla="*/ 101380 h 3462"/>
                <a:gd name="T44" fmla="*/ 374043 w 2187"/>
                <a:gd name="T45" fmla="*/ 92392 h 3462"/>
                <a:gd name="T46" fmla="*/ 332003 w 2187"/>
                <a:gd name="T47" fmla="*/ 24446 h 3462"/>
                <a:gd name="T48" fmla="*/ 264094 w 2187"/>
                <a:gd name="T49" fmla="*/ 2157 h 3462"/>
                <a:gd name="T50" fmla="*/ 217742 w 2187"/>
                <a:gd name="T51" fmla="*/ 97066 h 3462"/>
                <a:gd name="T52" fmla="*/ 50663 w 2187"/>
                <a:gd name="T53" fmla="*/ 99223 h 3462"/>
                <a:gd name="T54" fmla="*/ 45992 w 2187"/>
                <a:gd name="T55" fmla="*/ 171843 h 3462"/>
                <a:gd name="T56" fmla="*/ 140850 w 2187"/>
                <a:gd name="T57" fmla="*/ 231161 h 3462"/>
                <a:gd name="T58" fmla="*/ 160612 w 2187"/>
                <a:gd name="T59" fmla="*/ 323553 h 3462"/>
                <a:gd name="T60" fmla="*/ 123244 w 2187"/>
                <a:gd name="T61" fmla="*/ 374243 h 3462"/>
                <a:gd name="T62" fmla="*/ 63598 w 2187"/>
                <a:gd name="T63" fmla="*/ 444705 h 3462"/>
                <a:gd name="T64" fmla="*/ 0 w 2187"/>
                <a:gd name="T65" fmla="*/ 537098 h 3462"/>
                <a:gd name="T66" fmla="*/ 24074 w 2187"/>
                <a:gd name="T67" fmla="*/ 598932 h 3462"/>
                <a:gd name="T68" fmla="*/ 50663 w 2187"/>
                <a:gd name="T69" fmla="*/ 695639 h 3462"/>
                <a:gd name="T70" fmla="*/ 100966 w 2187"/>
                <a:gd name="T71" fmla="*/ 752800 h 3462"/>
                <a:gd name="T72" fmla="*/ 109949 w 2187"/>
                <a:gd name="T73" fmla="*/ 823262 h 3462"/>
                <a:gd name="T74" fmla="*/ 127555 w 2187"/>
                <a:gd name="T75" fmla="*/ 889411 h 3462"/>
                <a:gd name="T76" fmla="*/ 252955 w 2187"/>
                <a:gd name="T77" fmla="*/ 924642 h 3462"/>
                <a:gd name="T78" fmla="*/ 329847 w 2187"/>
                <a:gd name="T79" fmla="*/ 948729 h 3462"/>
                <a:gd name="T80" fmla="*/ 407099 w 2187"/>
                <a:gd name="T81" fmla="*/ 995105 h 3462"/>
                <a:gd name="T82" fmla="*/ 389493 w 2187"/>
                <a:gd name="T83" fmla="*/ 1047952 h 3462"/>
                <a:gd name="T84" fmla="*/ 417879 w 2187"/>
                <a:gd name="T85" fmla="*/ 1096485 h 3462"/>
                <a:gd name="T86" fmla="*/ 492615 w 2187"/>
                <a:gd name="T87" fmla="*/ 1133873 h 3462"/>
                <a:gd name="T88" fmla="*/ 538966 w 2187"/>
                <a:gd name="T89" fmla="*/ 1151489 h 3462"/>
                <a:gd name="T90" fmla="*/ 589629 w 2187"/>
                <a:gd name="T91" fmla="*/ 1212964 h 3462"/>
                <a:gd name="T92" fmla="*/ 655742 w 2187"/>
                <a:gd name="T93" fmla="*/ 1237410 h 34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87" h="3462">
                  <a:moveTo>
                    <a:pt x="1826" y="3461"/>
                  </a:moveTo>
                  <a:cubicBezTo>
                    <a:pt x="1828" y="3398"/>
                    <a:pt x="1830" y="3335"/>
                    <a:pt x="1832" y="3271"/>
                  </a:cubicBezTo>
                  <a:cubicBezTo>
                    <a:pt x="1797" y="3251"/>
                    <a:pt x="1763" y="3231"/>
                    <a:pt x="1728" y="3210"/>
                  </a:cubicBezTo>
                  <a:cubicBezTo>
                    <a:pt x="1724" y="3161"/>
                    <a:pt x="1720" y="3112"/>
                    <a:pt x="1716" y="3063"/>
                  </a:cubicBezTo>
                  <a:cubicBezTo>
                    <a:pt x="1753" y="3035"/>
                    <a:pt x="1789" y="3006"/>
                    <a:pt x="1826" y="2977"/>
                  </a:cubicBezTo>
                  <a:cubicBezTo>
                    <a:pt x="1842" y="2939"/>
                    <a:pt x="1859" y="2900"/>
                    <a:pt x="1875" y="2861"/>
                  </a:cubicBezTo>
                  <a:cubicBezTo>
                    <a:pt x="1873" y="2827"/>
                    <a:pt x="1871" y="2792"/>
                    <a:pt x="1869" y="2757"/>
                  </a:cubicBezTo>
                  <a:cubicBezTo>
                    <a:pt x="1859" y="2719"/>
                    <a:pt x="1849" y="2680"/>
                    <a:pt x="1839" y="2641"/>
                  </a:cubicBezTo>
                  <a:cubicBezTo>
                    <a:pt x="1843" y="2623"/>
                    <a:pt x="1847" y="2604"/>
                    <a:pt x="1851" y="2585"/>
                  </a:cubicBezTo>
                  <a:cubicBezTo>
                    <a:pt x="1871" y="2547"/>
                    <a:pt x="1892" y="2508"/>
                    <a:pt x="1912" y="2469"/>
                  </a:cubicBezTo>
                  <a:cubicBezTo>
                    <a:pt x="1906" y="2435"/>
                    <a:pt x="1900" y="2400"/>
                    <a:pt x="1894" y="2365"/>
                  </a:cubicBezTo>
                  <a:cubicBezTo>
                    <a:pt x="1904" y="2335"/>
                    <a:pt x="1914" y="2304"/>
                    <a:pt x="1924" y="2273"/>
                  </a:cubicBezTo>
                  <a:cubicBezTo>
                    <a:pt x="1953" y="2231"/>
                    <a:pt x="1981" y="2188"/>
                    <a:pt x="2010" y="2145"/>
                  </a:cubicBezTo>
                  <a:cubicBezTo>
                    <a:pt x="2032" y="2100"/>
                    <a:pt x="2055" y="2055"/>
                    <a:pt x="2077" y="2010"/>
                  </a:cubicBezTo>
                  <a:cubicBezTo>
                    <a:pt x="2085" y="1967"/>
                    <a:pt x="2094" y="1924"/>
                    <a:pt x="2102" y="1881"/>
                  </a:cubicBezTo>
                  <a:cubicBezTo>
                    <a:pt x="2096" y="1841"/>
                    <a:pt x="2089" y="1800"/>
                    <a:pt x="2083" y="1759"/>
                  </a:cubicBezTo>
                  <a:cubicBezTo>
                    <a:pt x="2067" y="1716"/>
                    <a:pt x="2050" y="1673"/>
                    <a:pt x="2034" y="1630"/>
                  </a:cubicBezTo>
                  <a:cubicBezTo>
                    <a:pt x="2020" y="1582"/>
                    <a:pt x="2005" y="1534"/>
                    <a:pt x="1991" y="1486"/>
                  </a:cubicBezTo>
                  <a:cubicBezTo>
                    <a:pt x="1991" y="1485"/>
                    <a:pt x="1990" y="1484"/>
                    <a:pt x="1990" y="1482"/>
                  </a:cubicBezTo>
                  <a:cubicBezTo>
                    <a:pt x="1990" y="1460"/>
                    <a:pt x="1990" y="1438"/>
                    <a:pt x="1990" y="1415"/>
                  </a:cubicBezTo>
                  <a:cubicBezTo>
                    <a:pt x="2004" y="1397"/>
                    <a:pt x="2019" y="1379"/>
                    <a:pt x="2033" y="1360"/>
                  </a:cubicBezTo>
                  <a:cubicBezTo>
                    <a:pt x="2059" y="1354"/>
                    <a:pt x="2086" y="1348"/>
                    <a:pt x="2112" y="1341"/>
                  </a:cubicBezTo>
                  <a:cubicBezTo>
                    <a:pt x="2120" y="1321"/>
                    <a:pt x="2129" y="1301"/>
                    <a:pt x="2137" y="1280"/>
                  </a:cubicBezTo>
                  <a:cubicBezTo>
                    <a:pt x="2129" y="1246"/>
                    <a:pt x="2120" y="1211"/>
                    <a:pt x="2112" y="1176"/>
                  </a:cubicBezTo>
                  <a:cubicBezTo>
                    <a:pt x="2137" y="1131"/>
                    <a:pt x="2161" y="1086"/>
                    <a:pt x="2186" y="1041"/>
                  </a:cubicBezTo>
                  <a:cubicBezTo>
                    <a:pt x="2176" y="1009"/>
                    <a:pt x="2165" y="976"/>
                    <a:pt x="2155" y="943"/>
                  </a:cubicBezTo>
                  <a:cubicBezTo>
                    <a:pt x="2110" y="931"/>
                    <a:pt x="2065" y="919"/>
                    <a:pt x="2020" y="906"/>
                  </a:cubicBezTo>
                  <a:cubicBezTo>
                    <a:pt x="1994" y="941"/>
                    <a:pt x="1967" y="976"/>
                    <a:pt x="1941" y="1011"/>
                  </a:cubicBezTo>
                  <a:cubicBezTo>
                    <a:pt x="1902" y="1005"/>
                    <a:pt x="1863" y="999"/>
                    <a:pt x="1824" y="992"/>
                  </a:cubicBezTo>
                  <a:cubicBezTo>
                    <a:pt x="1802" y="1017"/>
                    <a:pt x="1779" y="1042"/>
                    <a:pt x="1757" y="1066"/>
                  </a:cubicBezTo>
                  <a:cubicBezTo>
                    <a:pt x="1753" y="1007"/>
                    <a:pt x="1749" y="948"/>
                    <a:pt x="1745" y="888"/>
                  </a:cubicBezTo>
                  <a:cubicBezTo>
                    <a:pt x="1723" y="870"/>
                    <a:pt x="1700" y="852"/>
                    <a:pt x="1678" y="833"/>
                  </a:cubicBezTo>
                  <a:cubicBezTo>
                    <a:pt x="1713" y="811"/>
                    <a:pt x="1747" y="789"/>
                    <a:pt x="1782" y="766"/>
                  </a:cubicBezTo>
                  <a:cubicBezTo>
                    <a:pt x="1776" y="727"/>
                    <a:pt x="1769" y="688"/>
                    <a:pt x="1763" y="649"/>
                  </a:cubicBezTo>
                  <a:cubicBezTo>
                    <a:pt x="1747" y="627"/>
                    <a:pt x="1730" y="605"/>
                    <a:pt x="1714" y="582"/>
                  </a:cubicBezTo>
                  <a:cubicBezTo>
                    <a:pt x="1683" y="572"/>
                    <a:pt x="1653" y="562"/>
                    <a:pt x="1622" y="551"/>
                  </a:cubicBezTo>
                  <a:cubicBezTo>
                    <a:pt x="1622" y="521"/>
                    <a:pt x="1622" y="491"/>
                    <a:pt x="1622" y="460"/>
                  </a:cubicBezTo>
                  <a:cubicBezTo>
                    <a:pt x="1606" y="460"/>
                    <a:pt x="1589" y="460"/>
                    <a:pt x="1573" y="460"/>
                  </a:cubicBezTo>
                  <a:cubicBezTo>
                    <a:pt x="1545" y="481"/>
                    <a:pt x="1516" y="501"/>
                    <a:pt x="1488" y="521"/>
                  </a:cubicBezTo>
                  <a:cubicBezTo>
                    <a:pt x="1478" y="507"/>
                    <a:pt x="1467" y="493"/>
                    <a:pt x="1457" y="478"/>
                  </a:cubicBezTo>
                  <a:cubicBezTo>
                    <a:pt x="1457" y="444"/>
                    <a:pt x="1457" y="409"/>
                    <a:pt x="1457" y="374"/>
                  </a:cubicBezTo>
                  <a:cubicBezTo>
                    <a:pt x="1424" y="352"/>
                    <a:pt x="1392" y="329"/>
                    <a:pt x="1359" y="306"/>
                  </a:cubicBezTo>
                  <a:cubicBezTo>
                    <a:pt x="1347" y="276"/>
                    <a:pt x="1334" y="246"/>
                    <a:pt x="1322" y="215"/>
                  </a:cubicBezTo>
                  <a:cubicBezTo>
                    <a:pt x="1275" y="238"/>
                    <a:pt x="1229" y="260"/>
                    <a:pt x="1182" y="282"/>
                  </a:cubicBezTo>
                  <a:cubicBezTo>
                    <a:pt x="1159" y="254"/>
                    <a:pt x="1137" y="225"/>
                    <a:pt x="1114" y="196"/>
                  </a:cubicBezTo>
                  <a:cubicBezTo>
                    <a:pt x="1090" y="217"/>
                    <a:pt x="1065" y="237"/>
                    <a:pt x="1041" y="257"/>
                  </a:cubicBezTo>
                  <a:cubicBezTo>
                    <a:pt x="1000" y="233"/>
                    <a:pt x="959" y="209"/>
                    <a:pt x="918" y="184"/>
                  </a:cubicBezTo>
                  <a:cubicBezTo>
                    <a:pt x="920" y="146"/>
                    <a:pt x="922" y="107"/>
                    <a:pt x="924" y="68"/>
                  </a:cubicBezTo>
                  <a:cubicBezTo>
                    <a:pt x="906" y="46"/>
                    <a:pt x="887" y="23"/>
                    <a:pt x="869" y="0"/>
                  </a:cubicBezTo>
                  <a:cubicBezTo>
                    <a:pt x="824" y="2"/>
                    <a:pt x="780" y="4"/>
                    <a:pt x="735" y="6"/>
                  </a:cubicBezTo>
                  <a:cubicBezTo>
                    <a:pt x="716" y="49"/>
                    <a:pt x="698" y="92"/>
                    <a:pt x="679" y="135"/>
                  </a:cubicBezTo>
                  <a:cubicBezTo>
                    <a:pt x="655" y="180"/>
                    <a:pt x="630" y="225"/>
                    <a:pt x="606" y="270"/>
                  </a:cubicBezTo>
                  <a:cubicBezTo>
                    <a:pt x="496" y="276"/>
                    <a:pt x="385" y="282"/>
                    <a:pt x="275" y="288"/>
                  </a:cubicBezTo>
                  <a:cubicBezTo>
                    <a:pt x="230" y="284"/>
                    <a:pt x="186" y="280"/>
                    <a:pt x="141" y="276"/>
                  </a:cubicBezTo>
                  <a:cubicBezTo>
                    <a:pt x="127" y="323"/>
                    <a:pt x="112" y="370"/>
                    <a:pt x="98" y="417"/>
                  </a:cubicBezTo>
                  <a:cubicBezTo>
                    <a:pt x="108" y="438"/>
                    <a:pt x="118" y="458"/>
                    <a:pt x="128" y="478"/>
                  </a:cubicBezTo>
                  <a:cubicBezTo>
                    <a:pt x="159" y="515"/>
                    <a:pt x="189" y="552"/>
                    <a:pt x="220" y="588"/>
                  </a:cubicBezTo>
                  <a:cubicBezTo>
                    <a:pt x="277" y="607"/>
                    <a:pt x="335" y="625"/>
                    <a:pt x="392" y="643"/>
                  </a:cubicBezTo>
                  <a:cubicBezTo>
                    <a:pt x="380" y="692"/>
                    <a:pt x="367" y="741"/>
                    <a:pt x="355" y="790"/>
                  </a:cubicBezTo>
                  <a:cubicBezTo>
                    <a:pt x="386" y="827"/>
                    <a:pt x="416" y="864"/>
                    <a:pt x="447" y="900"/>
                  </a:cubicBezTo>
                  <a:cubicBezTo>
                    <a:pt x="447" y="935"/>
                    <a:pt x="447" y="970"/>
                    <a:pt x="447" y="1004"/>
                  </a:cubicBezTo>
                  <a:cubicBezTo>
                    <a:pt x="412" y="1017"/>
                    <a:pt x="378" y="1029"/>
                    <a:pt x="343" y="1041"/>
                  </a:cubicBezTo>
                  <a:cubicBezTo>
                    <a:pt x="314" y="1045"/>
                    <a:pt x="286" y="1049"/>
                    <a:pt x="257" y="1053"/>
                  </a:cubicBezTo>
                  <a:cubicBezTo>
                    <a:pt x="230" y="1115"/>
                    <a:pt x="204" y="1176"/>
                    <a:pt x="177" y="1237"/>
                  </a:cubicBezTo>
                  <a:cubicBezTo>
                    <a:pt x="147" y="1274"/>
                    <a:pt x="116" y="1311"/>
                    <a:pt x="86" y="1347"/>
                  </a:cubicBezTo>
                  <a:cubicBezTo>
                    <a:pt x="57" y="1396"/>
                    <a:pt x="29" y="1445"/>
                    <a:pt x="0" y="1494"/>
                  </a:cubicBezTo>
                  <a:cubicBezTo>
                    <a:pt x="37" y="1529"/>
                    <a:pt x="73" y="1564"/>
                    <a:pt x="110" y="1598"/>
                  </a:cubicBezTo>
                  <a:cubicBezTo>
                    <a:pt x="96" y="1621"/>
                    <a:pt x="81" y="1644"/>
                    <a:pt x="67" y="1666"/>
                  </a:cubicBezTo>
                  <a:cubicBezTo>
                    <a:pt x="96" y="1699"/>
                    <a:pt x="124" y="1732"/>
                    <a:pt x="153" y="1764"/>
                  </a:cubicBezTo>
                  <a:cubicBezTo>
                    <a:pt x="149" y="1821"/>
                    <a:pt x="145" y="1878"/>
                    <a:pt x="141" y="1935"/>
                  </a:cubicBezTo>
                  <a:cubicBezTo>
                    <a:pt x="159" y="1954"/>
                    <a:pt x="178" y="1972"/>
                    <a:pt x="196" y="1990"/>
                  </a:cubicBezTo>
                  <a:cubicBezTo>
                    <a:pt x="224" y="2025"/>
                    <a:pt x="253" y="2060"/>
                    <a:pt x="281" y="2094"/>
                  </a:cubicBezTo>
                  <a:cubicBezTo>
                    <a:pt x="287" y="2121"/>
                    <a:pt x="294" y="2148"/>
                    <a:pt x="300" y="2174"/>
                  </a:cubicBezTo>
                  <a:cubicBezTo>
                    <a:pt x="302" y="2213"/>
                    <a:pt x="304" y="2252"/>
                    <a:pt x="306" y="2290"/>
                  </a:cubicBezTo>
                  <a:cubicBezTo>
                    <a:pt x="286" y="2346"/>
                    <a:pt x="265" y="2401"/>
                    <a:pt x="245" y="2456"/>
                  </a:cubicBezTo>
                  <a:cubicBezTo>
                    <a:pt x="282" y="2462"/>
                    <a:pt x="318" y="2468"/>
                    <a:pt x="355" y="2474"/>
                  </a:cubicBezTo>
                  <a:cubicBezTo>
                    <a:pt x="390" y="2466"/>
                    <a:pt x="424" y="2458"/>
                    <a:pt x="459" y="2449"/>
                  </a:cubicBezTo>
                  <a:cubicBezTo>
                    <a:pt x="541" y="2490"/>
                    <a:pt x="622" y="2531"/>
                    <a:pt x="704" y="2572"/>
                  </a:cubicBezTo>
                  <a:cubicBezTo>
                    <a:pt x="737" y="2572"/>
                    <a:pt x="769" y="2572"/>
                    <a:pt x="802" y="2572"/>
                  </a:cubicBezTo>
                  <a:cubicBezTo>
                    <a:pt x="841" y="2595"/>
                    <a:pt x="879" y="2617"/>
                    <a:pt x="918" y="2639"/>
                  </a:cubicBezTo>
                  <a:cubicBezTo>
                    <a:pt x="963" y="2641"/>
                    <a:pt x="1008" y="2643"/>
                    <a:pt x="1053" y="2645"/>
                  </a:cubicBezTo>
                  <a:cubicBezTo>
                    <a:pt x="1080" y="2686"/>
                    <a:pt x="1106" y="2727"/>
                    <a:pt x="1133" y="2768"/>
                  </a:cubicBezTo>
                  <a:cubicBezTo>
                    <a:pt x="1117" y="2799"/>
                    <a:pt x="1100" y="2830"/>
                    <a:pt x="1084" y="2860"/>
                  </a:cubicBezTo>
                  <a:cubicBezTo>
                    <a:pt x="1084" y="2879"/>
                    <a:pt x="1084" y="2897"/>
                    <a:pt x="1084" y="2915"/>
                  </a:cubicBezTo>
                  <a:cubicBezTo>
                    <a:pt x="1086" y="2956"/>
                    <a:pt x="1088" y="2997"/>
                    <a:pt x="1090" y="3037"/>
                  </a:cubicBezTo>
                  <a:cubicBezTo>
                    <a:pt x="1114" y="3042"/>
                    <a:pt x="1139" y="3046"/>
                    <a:pt x="1163" y="3050"/>
                  </a:cubicBezTo>
                  <a:cubicBezTo>
                    <a:pt x="1188" y="3089"/>
                    <a:pt x="1212" y="3128"/>
                    <a:pt x="1237" y="3166"/>
                  </a:cubicBezTo>
                  <a:cubicBezTo>
                    <a:pt x="1282" y="3162"/>
                    <a:pt x="1326" y="3158"/>
                    <a:pt x="1371" y="3154"/>
                  </a:cubicBezTo>
                  <a:cubicBezTo>
                    <a:pt x="1392" y="3171"/>
                    <a:pt x="1412" y="3187"/>
                    <a:pt x="1433" y="3203"/>
                  </a:cubicBezTo>
                  <a:cubicBezTo>
                    <a:pt x="1455" y="3203"/>
                    <a:pt x="1478" y="3203"/>
                    <a:pt x="1500" y="3203"/>
                  </a:cubicBezTo>
                  <a:cubicBezTo>
                    <a:pt x="1545" y="3242"/>
                    <a:pt x="1590" y="3281"/>
                    <a:pt x="1635" y="3319"/>
                  </a:cubicBezTo>
                  <a:cubicBezTo>
                    <a:pt x="1637" y="3338"/>
                    <a:pt x="1639" y="3356"/>
                    <a:pt x="1641" y="3374"/>
                  </a:cubicBezTo>
                  <a:cubicBezTo>
                    <a:pt x="1674" y="3376"/>
                    <a:pt x="1706" y="3378"/>
                    <a:pt x="1739" y="3380"/>
                  </a:cubicBezTo>
                  <a:cubicBezTo>
                    <a:pt x="1768" y="3401"/>
                    <a:pt x="1796" y="3422"/>
                    <a:pt x="1825" y="3442"/>
                  </a:cubicBezTo>
                  <a:cubicBezTo>
                    <a:pt x="1825" y="3449"/>
                    <a:pt x="1826" y="3455"/>
                    <a:pt x="1826" y="3461"/>
                  </a:cubicBezTo>
                </a:path>
              </a:pathLst>
            </a:custGeom>
            <a:solidFill>
              <a:srgbClr val="C3C3C3"/>
            </a:solidFill>
            <a:ln w="9525" cap="flat">
              <a:solidFill>
                <a:srgbClr val="404040"/>
              </a:solidFill>
              <a:bevel/>
              <a:headEnd/>
              <a:tailEnd/>
            </a:ln>
            <a:effectLst/>
            <a:extLst/>
          </p:spPr>
          <p:txBody>
            <a:bodyPr wrap="none" anchor="ctr"/>
            <a:lstStyle/>
            <a:p>
              <a:pPr eaLnBrk="0" hangingPunct="0">
                <a:defRPr/>
              </a:pPr>
              <a:endParaRPr lang="en-GB" sz="1350" dirty="0">
                <a:solidFill>
                  <a:prstClr val="black"/>
                </a:solidFill>
                <a:latin typeface="Arial" charset="0"/>
                <a:cs typeface="Arial" charset="0"/>
              </a:endParaRPr>
            </a:p>
          </p:txBody>
        </p:sp>
        <p:sp>
          <p:nvSpPr>
            <p:cNvPr id="9" name="Freeform 43">
              <a:extLst>
                <a:ext uri="{FF2B5EF4-FFF2-40B4-BE49-F238E27FC236}">
                  <a16:creationId xmlns:a16="http://schemas.microsoft.com/office/drawing/2014/main" id="{DCABCFD6-C4A6-4CA3-A8C5-793130CA5567}"/>
                </a:ext>
              </a:extLst>
            </p:cNvPr>
            <p:cNvSpPr>
              <a:spLocks noChangeArrowheads="1"/>
            </p:cNvSpPr>
            <p:nvPr/>
          </p:nvSpPr>
          <p:spPr bwMode="auto">
            <a:xfrm rot="120000">
              <a:off x="1253079" y="3856762"/>
              <a:ext cx="3222274" cy="1787066"/>
            </a:xfrm>
            <a:custGeom>
              <a:avLst/>
              <a:gdLst>
                <a:gd name="T0" fmla="*/ 2343007 w 8954"/>
                <a:gd name="T1" fmla="*/ 204731 h 4968"/>
                <a:gd name="T2" fmla="*/ 1959344 w 8954"/>
                <a:gd name="T3" fmla="*/ 244309 h 4968"/>
                <a:gd name="T4" fmla="*/ 1670697 w 8954"/>
                <a:gd name="T5" fmla="*/ 306196 h 4968"/>
                <a:gd name="T6" fmla="*/ 1443595 w 8954"/>
                <a:gd name="T7" fmla="*/ 464512 h 4968"/>
                <a:gd name="T8" fmla="*/ 1342460 w 8954"/>
                <a:gd name="T9" fmla="*/ 574973 h 4968"/>
                <a:gd name="T10" fmla="*/ 1243126 w 8954"/>
                <a:gd name="T11" fmla="*/ 544029 h 4968"/>
                <a:gd name="T12" fmla="*/ 981112 w 8954"/>
                <a:gd name="T13" fmla="*/ 592244 h 4968"/>
                <a:gd name="T14" fmla="*/ 914889 w 8954"/>
                <a:gd name="T15" fmla="*/ 409461 h 4968"/>
                <a:gd name="T16" fmla="*/ 701103 w 8954"/>
                <a:gd name="T17" fmla="*/ 378878 h 4968"/>
                <a:gd name="T18" fmla="*/ 535545 w 8954"/>
                <a:gd name="T19" fmla="*/ 383195 h 4968"/>
                <a:gd name="T20" fmla="*/ 377185 w 8954"/>
                <a:gd name="T21" fmla="*/ 321308 h 4968"/>
                <a:gd name="T22" fmla="*/ 425772 w 8954"/>
                <a:gd name="T23" fmla="*/ 467030 h 4968"/>
                <a:gd name="T24" fmla="*/ 330756 w 8954"/>
                <a:gd name="T25" fmla="*/ 676079 h 4968"/>
                <a:gd name="T26" fmla="*/ 167718 w 8954"/>
                <a:gd name="T27" fmla="*/ 823600 h 4968"/>
                <a:gd name="T28" fmla="*/ 132447 w 8954"/>
                <a:gd name="T29" fmla="*/ 931542 h 4968"/>
                <a:gd name="T30" fmla="*/ 64064 w 8954"/>
                <a:gd name="T31" fmla="*/ 1149586 h 4968"/>
                <a:gd name="T32" fmla="*/ 57585 w 8954"/>
                <a:gd name="T33" fmla="*/ 1328050 h 4968"/>
                <a:gd name="T34" fmla="*/ 39950 w 8954"/>
                <a:gd name="T35" fmla="*/ 1538898 h 4968"/>
                <a:gd name="T36" fmla="*/ 191831 w 8954"/>
                <a:gd name="T37" fmla="*/ 1405409 h 4968"/>
                <a:gd name="T38" fmla="*/ 313121 w 8954"/>
                <a:gd name="T39" fmla="*/ 1295308 h 4968"/>
                <a:gd name="T40" fmla="*/ 465362 w 8954"/>
                <a:gd name="T41" fmla="*/ 1398573 h 4968"/>
                <a:gd name="T42" fmla="*/ 630561 w 8954"/>
                <a:gd name="T43" fmla="*/ 1493562 h 4968"/>
                <a:gd name="T44" fmla="*/ 751490 w 8954"/>
                <a:gd name="T45" fmla="*/ 1607981 h 4968"/>
                <a:gd name="T46" fmla="*/ 917048 w 8954"/>
                <a:gd name="T47" fmla="*/ 1651877 h 4968"/>
                <a:gd name="T48" fmla="*/ 1123996 w 8954"/>
                <a:gd name="T49" fmla="*/ 1497880 h 4968"/>
                <a:gd name="T50" fmla="*/ 1401845 w 8954"/>
                <a:gd name="T51" fmla="*/ 1273000 h 4968"/>
                <a:gd name="T52" fmla="*/ 1600155 w 8954"/>
                <a:gd name="T53" fmla="*/ 1226944 h 4968"/>
                <a:gd name="T54" fmla="*/ 1899960 w 8954"/>
                <a:gd name="T55" fmla="*/ 1281995 h 4968"/>
                <a:gd name="T56" fmla="*/ 2263468 w 8954"/>
                <a:gd name="T57" fmla="*/ 1099213 h 4968"/>
                <a:gd name="T58" fmla="*/ 2235035 w 8954"/>
                <a:gd name="T59" fmla="*/ 962486 h 4968"/>
                <a:gd name="T60" fmla="*/ 2259149 w 8954"/>
                <a:gd name="T61" fmla="*/ 750919 h 4968"/>
                <a:gd name="T62" fmla="*/ 2497048 w 8954"/>
                <a:gd name="T63" fmla="*/ 656289 h 4968"/>
                <a:gd name="T64" fmla="*/ 2755103 w 8954"/>
                <a:gd name="T65" fmla="*/ 563819 h 4968"/>
                <a:gd name="T66" fmla="*/ 2847600 w 8954"/>
                <a:gd name="T67" fmla="*/ 416298 h 4968"/>
                <a:gd name="T68" fmla="*/ 2834283 w 8954"/>
                <a:gd name="T69" fmla="*/ 233155 h 4968"/>
                <a:gd name="T70" fmla="*/ 2686721 w 8954"/>
                <a:gd name="T71" fmla="*/ 162993 h 4968"/>
                <a:gd name="T72" fmla="*/ 2400233 w 8954"/>
                <a:gd name="T73" fmla="*/ 90312 h 4968"/>
                <a:gd name="T74" fmla="*/ 2748265 w 8954"/>
                <a:gd name="T75" fmla="*/ 147521 h 4968"/>
                <a:gd name="T76" fmla="*/ 2373960 w 8954"/>
                <a:gd name="T77" fmla="*/ 1075465 h 4968"/>
                <a:gd name="T78" fmla="*/ 2298739 w 8954"/>
                <a:gd name="T79" fmla="*/ 1198160 h 4968"/>
                <a:gd name="T80" fmla="*/ 2448821 w 8954"/>
                <a:gd name="T81" fmla="*/ 1398933 h 4968"/>
                <a:gd name="T82" fmla="*/ 2571910 w 8954"/>
                <a:gd name="T83" fmla="*/ 1583874 h 4968"/>
                <a:gd name="T84" fmla="*/ 2803331 w 8954"/>
                <a:gd name="T85" fmla="*/ 1773133 h 4968"/>
                <a:gd name="T86" fmla="*/ 2957732 w 8954"/>
                <a:gd name="T87" fmla="*/ 1718082 h 4968"/>
                <a:gd name="T88" fmla="*/ 3100976 w 8954"/>
                <a:gd name="T89" fmla="*/ 1586033 h 4968"/>
                <a:gd name="T90" fmla="*/ 3180156 w 8954"/>
                <a:gd name="T91" fmla="*/ 1509034 h 4968"/>
                <a:gd name="T92" fmla="*/ 3050229 w 8954"/>
                <a:gd name="T93" fmla="*/ 1293149 h 4968"/>
                <a:gd name="T94" fmla="*/ 2999481 w 8954"/>
                <a:gd name="T95" fmla="*/ 1114325 h 4968"/>
                <a:gd name="T96" fmla="*/ 2777058 w 8954"/>
                <a:gd name="T97" fmla="*/ 969322 h 4968"/>
                <a:gd name="T98" fmla="*/ 2594224 w 8954"/>
                <a:gd name="T99" fmla="*/ 969322 h 4968"/>
                <a:gd name="T100" fmla="*/ 2402392 w 8954"/>
                <a:gd name="T101" fmla="*/ 1097054 h 4968"/>
                <a:gd name="T102" fmla="*/ 39950 w 8954"/>
                <a:gd name="T103" fmla="*/ 1538898 h 49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54" h="4968">
                  <a:moveTo>
                    <a:pt x="6657" y="0"/>
                  </a:moveTo>
                  <a:cubicBezTo>
                    <a:pt x="6620" y="28"/>
                    <a:pt x="6583" y="57"/>
                    <a:pt x="6546" y="86"/>
                  </a:cubicBezTo>
                  <a:cubicBezTo>
                    <a:pt x="6503" y="110"/>
                    <a:pt x="6460" y="135"/>
                    <a:pt x="6418" y="159"/>
                  </a:cubicBezTo>
                  <a:cubicBezTo>
                    <a:pt x="6444" y="224"/>
                    <a:pt x="6470" y="289"/>
                    <a:pt x="6497" y="354"/>
                  </a:cubicBezTo>
                  <a:cubicBezTo>
                    <a:pt x="6501" y="426"/>
                    <a:pt x="6505" y="498"/>
                    <a:pt x="6510" y="569"/>
                  </a:cubicBezTo>
                  <a:cubicBezTo>
                    <a:pt x="6465" y="579"/>
                    <a:pt x="6420" y="589"/>
                    <a:pt x="6375" y="599"/>
                  </a:cubicBezTo>
                  <a:cubicBezTo>
                    <a:pt x="6258" y="585"/>
                    <a:pt x="6142" y="571"/>
                    <a:pt x="6026" y="557"/>
                  </a:cubicBezTo>
                  <a:cubicBezTo>
                    <a:pt x="6011" y="567"/>
                    <a:pt x="5997" y="577"/>
                    <a:pt x="5983" y="587"/>
                  </a:cubicBezTo>
                  <a:cubicBezTo>
                    <a:pt x="5956" y="577"/>
                    <a:pt x="5929" y="567"/>
                    <a:pt x="5903" y="557"/>
                  </a:cubicBezTo>
                  <a:cubicBezTo>
                    <a:pt x="5750" y="598"/>
                    <a:pt x="5597" y="639"/>
                    <a:pt x="5444" y="679"/>
                  </a:cubicBezTo>
                  <a:cubicBezTo>
                    <a:pt x="5436" y="712"/>
                    <a:pt x="5428" y="745"/>
                    <a:pt x="5420" y="777"/>
                  </a:cubicBezTo>
                  <a:cubicBezTo>
                    <a:pt x="5352" y="765"/>
                    <a:pt x="5285" y="753"/>
                    <a:pt x="5218" y="740"/>
                  </a:cubicBezTo>
                  <a:cubicBezTo>
                    <a:pt x="5109" y="751"/>
                    <a:pt x="5001" y="761"/>
                    <a:pt x="4893" y="771"/>
                  </a:cubicBezTo>
                  <a:cubicBezTo>
                    <a:pt x="4856" y="757"/>
                    <a:pt x="4819" y="743"/>
                    <a:pt x="4783" y="728"/>
                  </a:cubicBezTo>
                  <a:cubicBezTo>
                    <a:pt x="4736" y="769"/>
                    <a:pt x="4689" y="810"/>
                    <a:pt x="4642" y="851"/>
                  </a:cubicBezTo>
                  <a:cubicBezTo>
                    <a:pt x="4642" y="906"/>
                    <a:pt x="4642" y="961"/>
                    <a:pt x="4642" y="1016"/>
                  </a:cubicBezTo>
                  <a:cubicBezTo>
                    <a:pt x="4613" y="1049"/>
                    <a:pt x="4584" y="1082"/>
                    <a:pt x="4556" y="1114"/>
                  </a:cubicBezTo>
                  <a:cubicBezTo>
                    <a:pt x="4488" y="1122"/>
                    <a:pt x="4421" y="1130"/>
                    <a:pt x="4354" y="1138"/>
                  </a:cubicBezTo>
                  <a:cubicBezTo>
                    <a:pt x="4292" y="1124"/>
                    <a:pt x="4231" y="1110"/>
                    <a:pt x="4170" y="1095"/>
                  </a:cubicBezTo>
                  <a:cubicBezTo>
                    <a:pt x="4117" y="1161"/>
                    <a:pt x="4064" y="1226"/>
                    <a:pt x="4011" y="1291"/>
                  </a:cubicBezTo>
                  <a:cubicBezTo>
                    <a:pt x="4035" y="1298"/>
                    <a:pt x="4060" y="1304"/>
                    <a:pt x="4085" y="1310"/>
                  </a:cubicBezTo>
                  <a:cubicBezTo>
                    <a:pt x="4079" y="1341"/>
                    <a:pt x="4073" y="1371"/>
                    <a:pt x="4067" y="1401"/>
                  </a:cubicBezTo>
                  <a:cubicBezTo>
                    <a:pt x="4007" y="1399"/>
                    <a:pt x="3948" y="1397"/>
                    <a:pt x="3889" y="1395"/>
                  </a:cubicBezTo>
                  <a:cubicBezTo>
                    <a:pt x="3842" y="1438"/>
                    <a:pt x="3795" y="1481"/>
                    <a:pt x="3748" y="1524"/>
                  </a:cubicBezTo>
                  <a:cubicBezTo>
                    <a:pt x="3742" y="1549"/>
                    <a:pt x="3736" y="1574"/>
                    <a:pt x="3730" y="1598"/>
                  </a:cubicBezTo>
                  <a:cubicBezTo>
                    <a:pt x="3699" y="1623"/>
                    <a:pt x="3668" y="1647"/>
                    <a:pt x="3638" y="1671"/>
                  </a:cubicBezTo>
                  <a:cubicBezTo>
                    <a:pt x="3603" y="1665"/>
                    <a:pt x="3568" y="1659"/>
                    <a:pt x="3534" y="1653"/>
                  </a:cubicBezTo>
                  <a:cubicBezTo>
                    <a:pt x="3556" y="1616"/>
                    <a:pt x="3578" y="1579"/>
                    <a:pt x="3601" y="1542"/>
                  </a:cubicBezTo>
                  <a:cubicBezTo>
                    <a:pt x="3580" y="1526"/>
                    <a:pt x="3560" y="1510"/>
                    <a:pt x="3540" y="1493"/>
                  </a:cubicBezTo>
                  <a:cubicBezTo>
                    <a:pt x="3511" y="1500"/>
                    <a:pt x="3482" y="1506"/>
                    <a:pt x="3454" y="1512"/>
                  </a:cubicBezTo>
                  <a:cubicBezTo>
                    <a:pt x="3411" y="1524"/>
                    <a:pt x="3368" y="1536"/>
                    <a:pt x="3326" y="1548"/>
                  </a:cubicBezTo>
                  <a:cubicBezTo>
                    <a:pt x="3277" y="1602"/>
                    <a:pt x="3228" y="1655"/>
                    <a:pt x="3179" y="1708"/>
                  </a:cubicBezTo>
                  <a:cubicBezTo>
                    <a:pt x="3119" y="1702"/>
                    <a:pt x="3060" y="1696"/>
                    <a:pt x="3001" y="1689"/>
                  </a:cubicBezTo>
                  <a:cubicBezTo>
                    <a:pt x="2956" y="1702"/>
                    <a:pt x="2911" y="1714"/>
                    <a:pt x="2866" y="1726"/>
                  </a:cubicBezTo>
                  <a:cubicBezTo>
                    <a:pt x="2819" y="1700"/>
                    <a:pt x="2772" y="1673"/>
                    <a:pt x="2726" y="1646"/>
                  </a:cubicBezTo>
                  <a:cubicBezTo>
                    <a:pt x="2746" y="1618"/>
                    <a:pt x="2766" y="1590"/>
                    <a:pt x="2787" y="1561"/>
                  </a:cubicBezTo>
                  <a:cubicBezTo>
                    <a:pt x="2715" y="1469"/>
                    <a:pt x="2643" y="1377"/>
                    <a:pt x="2572" y="1285"/>
                  </a:cubicBezTo>
                  <a:cubicBezTo>
                    <a:pt x="2529" y="1290"/>
                    <a:pt x="2486" y="1294"/>
                    <a:pt x="2444" y="1298"/>
                  </a:cubicBezTo>
                  <a:cubicBezTo>
                    <a:pt x="2431" y="1276"/>
                    <a:pt x="2419" y="1253"/>
                    <a:pt x="2407" y="1230"/>
                  </a:cubicBezTo>
                  <a:cubicBezTo>
                    <a:pt x="2452" y="1200"/>
                    <a:pt x="2497" y="1169"/>
                    <a:pt x="2542" y="1138"/>
                  </a:cubicBezTo>
                  <a:cubicBezTo>
                    <a:pt x="2505" y="1106"/>
                    <a:pt x="2468" y="1073"/>
                    <a:pt x="2432" y="1040"/>
                  </a:cubicBezTo>
                  <a:cubicBezTo>
                    <a:pt x="2360" y="1069"/>
                    <a:pt x="2288" y="1098"/>
                    <a:pt x="2217" y="1126"/>
                  </a:cubicBezTo>
                  <a:cubicBezTo>
                    <a:pt x="2176" y="1126"/>
                    <a:pt x="2135" y="1126"/>
                    <a:pt x="2095" y="1126"/>
                  </a:cubicBezTo>
                  <a:cubicBezTo>
                    <a:pt x="2086" y="1100"/>
                    <a:pt x="2078" y="1073"/>
                    <a:pt x="2070" y="1046"/>
                  </a:cubicBezTo>
                  <a:cubicBezTo>
                    <a:pt x="2029" y="1049"/>
                    <a:pt x="1988" y="1051"/>
                    <a:pt x="1948" y="1053"/>
                  </a:cubicBezTo>
                  <a:cubicBezTo>
                    <a:pt x="1919" y="1018"/>
                    <a:pt x="1890" y="983"/>
                    <a:pt x="1862" y="948"/>
                  </a:cubicBezTo>
                  <a:cubicBezTo>
                    <a:pt x="1805" y="950"/>
                    <a:pt x="1748" y="952"/>
                    <a:pt x="1691" y="954"/>
                  </a:cubicBezTo>
                  <a:cubicBezTo>
                    <a:pt x="1658" y="936"/>
                    <a:pt x="1625" y="918"/>
                    <a:pt x="1593" y="899"/>
                  </a:cubicBezTo>
                  <a:cubicBezTo>
                    <a:pt x="1560" y="930"/>
                    <a:pt x="1527" y="961"/>
                    <a:pt x="1495" y="991"/>
                  </a:cubicBezTo>
                  <a:cubicBezTo>
                    <a:pt x="1492" y="1016"/>
                    <a:pt x="1490" y="1041"/>
                    <a:pt x="1488" y="1065"/>
                  </a:cubicBezTo>
                  <a:cubicBezTo>
                    <a:pt x="1433" y="1065"/>
                    <a:pt x="1378" y="1065"/>
                    <a:pt x="1323" y="1065"/>
                  </a:cubicBezTo>
                  <a:cubicBezTo>
                    <a:pt x="1280" y="1037"/>
                    <a:pt x="1237" y="1008"/>
                    <a:pt x="1195" y="979"/>
                  </a:cubicBezTo>
                  <a:cubicBezTo>
                    <a:pt x="1203" y="953"/>
                    <a:pt x="1211" y="926"/>
                    <a:pt x="1219" y="899"/>
                  </a:cubicBezTo>
                  <a:cubicBezTo>
                    <a:pt x="1217" y="881"/>
                    <a:pt x="1215" y="863"/>
                    <a:pt x="1213" y="844"/>
                  </a:cubicBezTo>
                  <a:cubicBezTo>
                    <a:pt x="1158" y="861"/>
                    <a:pt x="1103" y="877"/>
                    <a:pt x="1048" y="893"/>
                  </a:cubicBezTo>
                  <a:cubicBezTo>
                    <a:pt x="1074" y="926"/>
                    <a:pt x="1100" y="959"/>
                    <a:pt x="1127" y="991"/>
                  </a:cubicBezTo>
                  <a:cubicBezTo>
                    <a:pt x="1106" y="1022"/>
                    <a:pt x="1086" y="1053"/>
                    <a:pt x="1066" y="1083"/>
                  </a:cubicBezTo>
                  <a:cubicBezTo>
                    <a:pt x="1080" y="1110"/>
                    <a:pt x="1095" y="1137"/>
                    <a:pt x="1109" y="1163"/>
                  </a:cubicBezTo>
                  <a:cubicBezTo>
                    <a:pt x="1097" y="1188"/>
                    <a:pt x="1084" y="1212"/>
                    <a:pt x="1072" y="1236"/>
                  </a:cubicBezTo>
                  <a:cubicBezTo>
                    <a:pt x="1109" y="1257"/>
                    <a:pt x="1146" y="1278"/>
                    <a:pt x="1183" y="1298"/>
                  </a:cubicBezTo>
                  <a:cubicBezTo>
                    <a:pt x="1193" y="1378"/>
                    <a:pt x="1203" y="1457"/>
                    <a:pt x="1213" y="1536"/>
                  </a:cubicBezTo>
                  <a:cubicBezTo>
                    <a:pt x="1168" y="1591"/>
                    <a:pt x="1123" y="1646"/>
                    <a:pt x="1078" y="1701"/>
                  </a:cubicBezTo>
                  <a:cubicBezTo>
                    <a:pt x="1074" y="1732"/>
                    <a:pt x="1070" y="1763"/>
                    <a:pt x="1066" y="1793"/>
                  </a:cubicBezTo>
                  <a:cubicBezTo>
                    <a:pt x="1046" y="1791"/>
                    <a:pt x="1025" y="1789"/>
                    <a:pt x="1005" y="1787"/>
                  </a:cubicBezTo>
                  <a:cubicBezTo>
                    <a:pt x="976" y="1818"/>
                    <a:pt x="948" y="1849"/>
                    <a:pt x="919" y="1879"/>
                  </a:cubicBezTo>
                  <a:cubicBezTo>
                    <a:pt x="929" y="1894"/>
                    <a:pt x="940" y="1908"/>
                    <a:pt x="950" y="1922"/>
                  </a:cubicBezTo>
                  <a:cubicBezTo>
                    <a:pt x="891" y="1998"/>
                    <a:pt x="831" y="2073"/>
                    <a:pt x="772" y="2148"/>
                  </a:cubicBezTo>
                  <a:cubicBezTo>
                    <a:pt x="743" y="2148"/>
                    <a:pt x="715" y="2148"/>
                    <a:pt x="686" y="2148"/>
                  </a:cubicBezTo>
                  <a:cubicBezTo>
                    <a:pt x="658" y="2177"/>
                    <a:pt x="629" y="2206"/>
                    <a:pt x="601" y="2234"/>
                  </a:cubicBezTo>
                  <a:cubicBezTo>
                    <a:pt x="556" y="2253"/>
                    <a:pt x="511" y="2271"/>
                    <a:pt x="466" y="2289"/>
                  </a:cubicBezTo>
                  <a:cubicBezTo>
                    <a:pt x="435" y="2283"/>
                    <a:pt x="405" y="2277"/>
                    <a:pt x="374" y="2271"/>
                  </a:cubicBezTo>
                  <a:cubicBezTo>
                    <a:pt x="342" y="2281"/>
                    <a:pt x="309" y="2291"/>
                    <a:pt x="277" y="2301"/>
                  </a:cubicBezTo>
                  <a:cubicBezTo>
                    <a:pt x="277" y="2304"/>
                    <a:pt x="276" y="2306"/>
                    <a:pt x="276" y="2308"/>
                  </a:cubicBezTo>
                  <a:cubicBezTo>
                    <a:pt x="290" y="2357"/>
                    <a:pt x="305" y="2406"/>
                    <a:pt x="319" y="2455"/>
                  </a:cubicBezTo>
                  <a:cubicBezTo>
                    <a:pt x="335" y="2500"/>
                    <a:pt x="352" y="2545"/>
                    <a:pt x="368" y="2589"/>
                  </a:cubicBezTo>
                  <a:cubicBezTo>
                    <a:pt x="374" y="2630"/>
                    <a:pt x="380" y="2671"/>
                    <a:pt x="386" y="2712"/>
                  </a:cubicBezTo>
                  <a:cubicBezTo>
                    <a:pt x="378" y="2755"/>
                    <a:pt x="370" y="2798"/>
                    <a:pt x="362" y="2840"/>
                  </a:cubicBezTo>
                  <a:cubicBezTo>
                    <a:pt x="340" y="2885"/>
                    <a:pt x="317" y="2930"/>
                    <a:pt x="295" y="2975"/>
                  </a:cubicBezTo>
                  <a:cubicBezTo>
                    <a:pt x="266" y="3018"/>
                    <a:pt x="238" y="3061"/>
                    <a:pt x="209" y="3104"/>
                  </a:cubicBezTo>
                  <a:cubicBezTo>
                    <a:pt x="199" y="3135"/>
                    <a:pt x="188" y="3165"/>
                    <a:pt x="178" y="3195"/>
                  </a:cubicBezTo>
                  <a:cubicBezTo>
                    <a:pt x="184" y="3230"/>
                    <a:pt x="191" y="3265"/>
                    <a:pt x="197" y="3300"/>
                  </a:cubicBezTo>
                  <a:cubicBezTo>
                    <a:pt x="176" y="3339"/>
                    <a:pt x="156" y="3378"/>
                    <a:pt x="135" y="3416"/>
                  </a:cubicBezTo>
                  <a:cubicBezTo>
                    <a:pt x="131" y="3435"/>
                    <a:pt x="127" y="3453"/>
                    <a:pt x="123" y="3471"/>
                  </a:cubicBezTo>
                  <a:cubicBezTo>
                    <a:pt x="133" y="3510"/>
                    <a:pt x="144" y="3549"/>
                    <a:pt x="154" y="3587"/>
                  </a:cubicBezTo>
                  <a:cubicBezTo>
                    <a:pt x="156" y="3622"/>
                    <a:pt x="158" y="3657"/>
                    <a:pt x="160" y="3691"/>
                  </a:cubicBezTo>
                  <a:cubicBezTo>
                    <a:pt x="144" y="3730"/>
                    <a:pt x="127" y="3769"/>
                    <a:pt x="111" y="3808"/>
                  </a:cubicBezTo>
                  <a:cubicBezTo>
                    <a:pt x="74" y="3837"/>
                    <a:pt x="37" y="3866"/>
                    <a:pt x="0" y="3894"/>
                  </a:cubicBezTo>
                  <a:cubicBezTo>
                    <a:pt x="4" y="3943"/>
                    <a:pt x="9" y="3992"/>
                    <a:pt x="13" y="4041"/>
                  </a:cubicBezTo>
                  <a:cubicBezTo>
                    <a:pt x="48" y="4062"/>
                    <a:pt x="82" y="4082"/>
                    <a:pt x="117" y="4102"/>
                  </a:cubicBezTo>
                  <a:cubicBezTo>
                    <a:pt x="115" y="4161"/>
                    <a:pt x="113" y="4219"/>
                    <a:pt x="111" y="4277"/>
                  </a:cubicBezTo>
                  <a:cubicBezTo>
                    <a:pt x="158" y="4278"/>
                    <a:pt x="205" y="4279"/>
                    <a:pt x="252" y="4279"/>
                  </a:cubicBezTo>
                  <a:cubicBezTo>
                    <a:pt x="289" y="4251"/>
                    <a:pt x="325" y="4223"/>
                    <a:pt x="362" y="4194"/>
                  </a:cubicBezTo>
                  <a:cubicBezTo>
                    <a:pt x="405" y="4182"/>
                    <a:pt x="448" y="4170"/>
                    <a:pt x="491" y="4157"/>
                  </a:cubicBezTo>
                  <a:cubicBezTo>
                    <a:pt x="493" y="4116"/>
                    <a:pt x="495" y="4075"/>
                    <a:pt x="497" y="4034"/>
                  </a:cubicBezTo>
                  <a:cubicBezTo>
                    <a:pt x="509" y="3992"/>
                    <a:pt x="521" y="3949"/>
                    <a:pt x="533" y="3906"/>
                  </a:cubicBezTo>
                  <a:cubicBezTo>
                    <a:pt x="588" y="3916"/>
                    <a:pt x="644" y="3926"/>
                    <a:pt x="699" y="3936"/>
                  </a:cubicBezTo>
                  <a:cubicBezTo>
                    <a:pt x="715" y="3930"/>
                    <a:pt x="731" y="3924"/>
                    <a:pt x="747" y="3918"/>
                  </a:cubicBezTo>
                  <a:cubicBezTo>
                    <a:pt x="741" y="3894"/>
                    <a:pt x="735" y="3869"/>
                    <a:pt x="729" y="3844"/>
                  </a:cubicBezTo>
                  <a:cubicBezTo>
                    <a:pt x="754" y="3824"/>
                    <a:pt x="778" y="3804"/>
                    <a:pt x="803" y="3783"/>
                  </a:cubicBezTo>
                  <a:cubicBezTo>
                    <a:pt x="825" y="3722"/>
                    <a:pt x="848" y="3661"/>
                    <a:pt x="870" y="3600"/>
                  </a:cubicBezTo>
                  <a:cubicBezTo>
                    <a:pt x="886" y="3602"/>
                    <a:pt x="903" y="3604"/>
                    <a:pt x="919" y="3606"/>
                  </a:cubicBezTo>
                  <a:cubicBezTo>
                    <a:pt x="937" y="3600"/>
                    <a:pt x="956" y="3594"/>
                    <a:pt x="974" y="3587"/>
                  </a:cubicBezTo>
                  <a:cubicBezTo>
                    <a:pt x="1021" y="3618"/>
                    <a:pt x="1068" y="3649"/>
                    <a:pt x="1115" y="3679"/>
                  </a:cubicBezTo>
                  <a:cubicBezTo>
                    <a:pt x="1121" y="3706"/>
                    <a:pt x="1127" y="3733"/>
                    <a:pt x="1133" y="3759"/>
                  </a:cubicBezTo>
                  <a:cubicBezTo>
                    <a:pt x="1186" y="3802"/>
                    <a:pt x="1239" y="3845"/>
                    <a:pt x="1293" y="3887"/>
                  </a:cubicBezTo>
                  <a:cubicBezTo>
                    <a:pt x="1268" y="3951"/>
                    <a:pt x="1243" y="4014"/>
                    <a:pt x="1219" y="4077"/>
                  </a:cubicBezTo>
                  <a:cubicBezTo>
                    <a:pt x="1225" y="4100"/>
                    <a:pt x="1231" y="4122"/>
                    <a:pt x="1238" y="4144"/>
                  </a:cubicBezTo>
                  <a:cubicBezTo>
                    <a:pt x="1278" y="4173"/>
                    <a:pt x="1319" y="4202"/>
                    <a:pt x="1360" y="4230"/>
                  </a:cubicBezTo>
                  <a:cubicBezTo>
                    <a:pt x="1429" y="4235"/>
                    <a:pt x="1498" y="4239"/>
                    <a:pt x="1568" y="4243"/>
                  </a:cubicBezTo>
                  <a:cubicBezTo>
                    <a:pt x="1629" y="4213"/>
                    <a:pt x="1690" y="4182"/>
                    <a:pt x="1752" y="4151"/>
                  </a:cubicBezTo>
                  <a:cubicBezTo>
                    <a:pt x="1809" y="4153"/>
                    <a:pt x="1866" y="4155"/>
                    <a:pt x="1923" y="4157"/>
                  </a:cubicBezTo>
                  <a:cubicBezTo>
                    <a:pt x="1953" y="4188"/>
                    <a:pt x="1984" y="4219"/>
                    <a:pt x="2015" y="4249"/>
                  </a:cubicBezTo>
                  <a:cubicBezTo>
                    <a:pt x="2062" y="4261"/>
                    <a:pt x="2109" y="4273"/>
                    <a:pt x="2156" y="4285"/>
                  </a:cubicBezTo>
                  <a:cubicBezTo>
                    <a:pt x="2162" y="4310"/>
                    <a:pt x="2168" y="4335"/>
                    <a:pt x="2174" y="4359"/>
                  </a:cubicBezTo>
                  <a:cubicBezTo>
                    <a:pt x="2145" y="4396"/>
                    <a:pt x="2116" y="4433"/>
                    <a:pt x="2088" y="4469"/>
                  </a:cubicBezTo>
                  <a:cubicBezTo>
                    <a:pt x="2114" y="4476"/>
                    <a:pt x="2141" y="4482"/>
                    <a:pt x="2168" y="4488"/>
                  </a:cubicBezTo>
                  <a:cubicBezTo>
                    <a:pt x="2198" y="4474"/>
                    <a:pt x="2229" y="4459"/>
                    <a:pt x="2260" y="4444"/>
                  </a:cubicBezTo>
                  <a:cubicBezTo>
                    <a:pt x="2280" y="4469"/>
                    <a:pt x="2300" y="4494"/>
                    <a:pt x="2321" y="4518"/>
                  </a:cubicBezTo>
                  <a:cubicBezTo>
                    <a:pt x="2366" y="4522"/>
                    <a:pt x="2411" y="4526"/>
                    <a:pt x="2456" y="4530"/>
                  </a:cubicBezTo>
                  <a:cubicBezTo>
                    <a:pt x="2486" y="4551"/>
                    <a:pt x="2517" y="4571"/>
                    <a:pt x="2548" y="4591"/>
                  </a:cubicBezTo>
                  <a:cubicBezTo>
                    <a:pt x="2625" y="4573"/>
                    <a:pt x="2703" y="4555"/>
                    <a:pt x="2781" y="4536"/>
                  </a:cubicBezTo>
                  <a:cubicBezTo>
                    <a:pt x="2844" y="4551"/>
                    <a:pt x="2907" y="4565"/>
                    <a:pt x="2970" y="4579"/>
                  </a:cubicBezTo>
                  <a:cubicBezTo>
                    <a:pt x="2982" y="4534"/>
                    <a:pt x="2994" y="4489"/>
                    <a:pt x="3007" y="4444"/>
                  </a:cubicBezTo>
                  <a:cubicBezTo>
                    <a:pt x="3045" y="4410"/>
                    <a:pt x="3084" y="4376"/>
                    <a:pt x="3123" y="4341"/>
                  </a:cubicBezTo>
                  <a:cubicBezTo>
                    <a:pt x="3123" y="4282"/>
                    <a:pt x="3123" y="4223"/>
                    <a:pt x="3123" y="4163"/>
                  </a:cubicBezTo>
                  <a:cubicBezTo>
                    <a:pt x="3149" y="4137"/>
                    <a:pt x="3176" y="4110"/>
                    <a:pt x="3203" y="4083"/>
                  </a:cubicBezTo>
                  <a:cubicBezTo>
                    <a:pt x="3196" y="4030"/>
                    <a:pt x="3190" y="3977"/>
                    <a:pt x="3184" y="3924"/>
                  </a:cubicBezTo>
                  <a:cubicBezTo>
                    <a:pt x="3266" y="3828"/>
                    <a:pt x="3348" y="3732"/>
                    <a:pt x="3430" y="3636"/>
                  </a:cubicBezTo>
                  <a:cubicBezTo>
                    <a:pt x="3505" y="3630"/>
                    <a:pt x="3580" y="3624"/>
                    <a:pt x="3656" y="3618"/>
                  </a:cubicBezTo>
                  <a:cubicBezTo>
                    <a:pt x="3735" y="3592"/>
                    <a:pt x="3815" y="3565"/>
                    <a:pt x="3895" y="3538"/>
                  </a:cubicBezTo>
                  <a:cubicBezTo>
                    <a:pt x="3942" y="3547"/>
                    <a:pt x="3989" y="3555"/>
                    <a:pt x="4036" y="3563"/>
                  </a:cubicBezTo>
                  <a:cubicBezTo>
                    <a:pt x="4062" y="3582"/>
                    <a:pt x="4088" y="3600"/>
                    <a:pt x="4115" y="3618"/>
                  </a:cubicBezTo>
                  <a:cubicBezTo>
                    <a:pt x="4156" y="3608"/>
                    <a:pt x="4197" y="3598"/>
                    <a:pt x="4238" y="3587"/>
                  </a:cubicBezTo>
                  <a:cubicBezTo>
                    <a:pt x="4282" y="3528"/>
                    <a:pt x="4327" y="3469"/>
                    <a:pt x="4372" y="3410"/>
                  </a:cubicBezTo>
                  <a:cubicBezTo>
                    <a:pt x="4396" y="3410"/>
                    <a:pt x="4421" y="3410"/>
                    <a:pt x="4446" y="3410"/>
                  </a:cubicBezTo>
                  <a:cubicBezTo>
                    <a:pt x="4480" y="3441"/>
                    <a:pt x="4515" y="3472"/>
                    <a:pt x="4550" y="3502"/>
                  </a:cubicBezTo>
                  <a:cubicBezTo>
                    <a:pt x="4627" y="3470"/>
                    <a:pt x="4705" y="3437"/>
                    <a:pt x="4783" y="3404"/>
                  </a:cubicBezTo>
                  <a:cubicBezTo>
                    <a:pt x="4887" y="3435"/>
                    <a:pt x="4991" y="3466"/>
                    <a:pt x="5095" y="3496"/>
                  </a:cubicBezTo>
                  <a:cubicBezTo>
                    <a:pt x="5117" y="3519"/>
                    <a:pt x="5140" y="3541"/>
                    <a:pt x="5163" y="3563"/>
                  </a:cubicBezTo>
                  <a:cubicBezTo>
                    <a:pt x="5201" y="3563"/>
                    <a:pt x="5240" y="3563"/>
                    <a:pt x="5279" y="3563"/>
                  </a:cubicBezTo>
                  <a:cubicBezTo>
                    <a:pt x="5283" y="3537"/>
                    <a:pt x="5287" y="3510"/>
                    <a:pt x="5291" y="3483"/>
                  </a:cubicBezTo>
                  <a:cubicBezTo>
                    <a:pt x="5352" y="3477"/>
                    <a:pt x="5413" y="3471"/>
                    <a:pt x="5475" y="3465"/>
                  </a:cubicBezTo>
                  <a:cubicBezTo>
                    <a:pt x="5595" y="3396"/>
                    <a:pt x="5715" y="3327"/>
                    <a:pt x="5836" y="3257"/>
                  </a:cubicBezTo>
                  <a:cubicBezTo>
                    <a:pt x="5954" y="3227"/>
                    <a:pt x="6072" y="3196"/>
                    <a:pt x="6191" y="3165"/>
                  </a:cubicBezTo>
                  <a:cubicBezTo>
                    <a:pt x="6223" y="3129"/>
                    <a:pt x="6256" y="3092"/>
                    <a:pt x="6289" y="3055"/>
                  </a:cubicBezTo>
                  <a:cubicBezTo>
                    <a:pt x="6311" y="3050"/>
                    <a:pt x="6334" y="3045"/>
                    <a:pt x="6357" y="3040"/>
                  </a:cubicBezTo>
                  <a:cubicBezTo>
                    <a:pt x="6357" y="2998"/>
                    <a:pt x="6357" y="2956"/>
                    <a:pt x="6357" y="2914"/>
                  </a:cubicBezTo>
                  <a:cubicBezTo>
                    <a:pt x="6354" y="2865"/>
                    <a:pt x="6352" y="2816"/>
                    <a:pt x="6350" y="2767"/>
                  </a:cubicBezTo>
                  <a:cubicBezTo>
                    <a:pt x="6333" y="2749"/>
                    <a:pt x="6317" y="2731"/>
                    <a:pt x="6301" y="2712"/>
                  </a:cubicBezTo>
                  <a:cubicBezTo>
                    <a:pt x="6270" y="2700"/>
                    <a:pt x="6240" y="2688"/>
                    <a:pt x="6210" y="2675"/>
                  </a:cubicBezTo>
                  <a:cubicBezTo>
                    <a:pt x="6205" y="2628"/>
                    <a:pt x="6201" y="2581"/>
                    <a:pt x="6197" y="2534"/>
                  </a:cubicBezTo>
                  <a:cubicBezTo>
                    <a:pt x="6195" y="2475"/>
                    <a:pt x="6193" y="2416"/>
                    <a:pt x="6191" y="2357"/>
                  </a:cubicBezTo>
                  <a:cubicBezTo>
                    <a:pt x="6205" y="2331"/>
                    <a:pt x="6219" y="2304"/>
                    <a:pt x="6234" y="2277"/>
                  </a:cubicBezTo>
                  <a:cubicBezTo>
                    <a:pt x="6221" y="2228"/>
                    <a:pt x="6209" y="2179"/>
                    <a:pt x="6197" y="2130"/>
                  </a:cubicBezTo>
                  <a:cubicBezTo>
                    <a:pt x="6223" y="2116"/>
                    <a:pt x="6250" y="2102"/>
                    <a:pt x="6277" y="2087"/>
                  </a:cubicBezTo>
                  <a:cubicBezTo>
                    <a:pt x="6334" y="2092"/>
                    <a:pt x="6391" y="2096"/>
                    <a:pt x="6448" y="2100"/>
                  </a:cubicBezTo>
                  <a:cubicBezTo>
                    <a:pt x="6493" y="2076"/>
                    <a:pt x="6538" y="2051"/>
                    <a:pt x="6583" y="2026"/>
                  </a:cubicBezTo>
                  <a:cubicBezTo>
                    <a:pt x="6642" y="2000"/>
                    <a:pt x="6701" y="1974"/>
                    <a:pt x="6761" y="1947"/>
                  </a:cubicBezTo>
                  <a:cubicBezTo>
                    <a:pt x="6797" y="1914"/>
                    <a:pt x="6834" y="1881"/>
                    <a:pt x="6871" y="1848"/>
                  </a:cubicBezTo>
                  <a:cubicBezTo>
                    <a:pt x="6893" y="1840"/>
                    <a:pt x="6915" y="1832"/>
                    <a:pt x="6938" y="1824"/>
                  </a:cubicBezTo>
                  <a:cubicBezTo>
                    <a:pt x="6989" y="1859"/>
                    <a:pt x="7040" y="1894"/>
                    <a:pt x="7091" y="1928"/>
                  </a:cubicBezTo>
                  <a:cubicBezTo>
                    <a:pt x="7185" y="1892"/>
                    <a:pt x="7279" y="1855"/>
                    <a:pt x="7373" y="1818"/>
                  </a:cubicBezTo>
                  <a:cubicBezTo>
                    <a:pt x="7371" y="1788"/>
                    <a:pt x="7369" y="1757"/>
                    <a:pt x="7367" y="1726"/>
                  </a:cubicBezTo>
                  <a:cubicBezTo>
                    <a:pt x="7422" y="1673"/>
                    <a:pt x="7477" y="1620"/>
                    <a:pt x="7532" y="1567"/>
                  </a:cubicBezTo>
                  <a:cubicBezTo>
                    <a:pt x="7573" y="1567"/>
                    <a:pt x="7614" y="1567"/>
                    <a:pt x="7655" y="1567"/>
                  </a:cubicBezTo>
                  <a:cubicBezTo>
                    <a:pt x="7681" y="1555"/>
                    <a:pt x="7707" y="1543"/>
                    <a:pt x="7734" y="1530"/>
                  </a:cubicBezTo>
                  <a:cubicBezTo>
                    <a:pt x="7756" y="1500"/>
                    <a:pt x="7778" y="1469"/>
                    <a:pt x="7801" y="1438"/>
                  </a:cubicBezTo>
                  <a:cubicBezTo>
                    <a:pt x="7811" y="1404"/>
                    <a:pt x="7821" y="1369"/>
                    <a:pt x="7832" y="1334"/>
                  </a:cubicBezTo>
                  <a:cubicBezTo>
                    <a:pt x="7840" y="1300"/>
                    <a:pt x="7848" y="1265"/>
                    <a:pt x="7856" y="1230"/>
                  </a:cubicBezTo>
                  <a:cubicBezTo>
                    <a:pt x="7874" y="1206"/>
                    <a:pt x="7893" y="1182"/>
                    <a:pt x="7912" y="1157"/>
                  </a:cubicBezTo>
                  <a:cubicBezTo>
                    <a:pt x="7940" y="1110"/>
                    <a:pt x="7968" y="1063"/>
                    <a:pt x="7997" y="1016"/>
                  </a:cubicBezTo>
                  <a:cubicBezTo>
                    <a:pt x="7980" y="994"/>
                    <a:pt x="7964" y="971"/>
                    <a:pt x="7948" y="948"/>
                  </a:cubicBezTo>
                  <a:cubicBezTo>
                    <a:pt x="7927" y="924"/>
                    <a:pt x="7907" y="900"/>
                    <a:pt x="7887" y="875"/>
                  </a:cubicBezTo>
                  <a:cubicBezTo>
                    <a:pt x="7887" y="845"/>
                    <a:pt x="7887" y="814"/>
                    <a:pt x="7887" y="783"/>
                  </a:cubicBezTo>
                  <a:cubicBezTo>
                    <a:pt x="7883" y="738"/>
                    <a:pt x="7879" y="693"/>
                    <a:pt x="7875" y="648"/>
                  </a:cubicBezTo>
                  <a:cubicBezTo>
                    <a:pt x="7838" y="632"/>
                    <a:pt x="7801" y="616"/>
                    <a:pt x="7765" y="599"/>
                  </a:cubicBezTo>
                  <a:cubicBezTo>
                    <a:pt x="7732" y="579"/>
                    <a:pt x="7699" y="559"/>
                    <a:pt x="7667" y="538"/>
                  </a:cubicBezTo>
                  <a:cubicBezTo>
                    <a:pt x="7655" y="495"/>
                    <a:pt x="7644" y="452"/>
                    <a:pt x="7633" y="409"/>
                  </a:cubicBezTo>
                  <a:cubicBezTo>
                    <a:pt x="7607" y="401"/>
                    <a:pt x="7581" y="393"/>
                    <a:pt x="7556" y="385"/>
                  </a:cubicBezTo>
                  <a:cubicBezTo>
                    <a:pt x="7525" y="408"/>
                    <a:pt x="7495" y="431"/>
                    <a:pt x="7465" y="453"/>
                  </a:cubicBezTo>
                  <a:cubicBezTo>
                    <a:pt x="7401" y="400"/>
                    <a:pt x="7338" y="347"/>
                    <a:pt x="7275" y="293"/>
                  </a:cubicBezTo>
                  <a:cubicBezTo>
                    <a:pt x="7254" y="249"/>
                    <a:pt x="7234" y="204"/>
                    <a:pt x="7214" y="159"/>
                  </a:cubicBezTo>
                  <a:cubicBezTo>
                    <a:pt x="7144" y="178"/>
                    <a:pt x="7075" y="196"/>
                    <a:pt x="7006" y="214"/>
                  </a:cubicBezTo>
                  <a:cubicBezTo>
                    <a:pt x="6965" y="202"/>
                    <a:pt x="6924" y="190"/>
                    <a:pt x="6883" y="177"/>
                  </a:cubicBezTo>
                  <a:cubicBezTo>
                    <a:pt x="6811" y="202"/>
                    <a:pt x="6740" y="227"/>
                    <a:pt x="6669" y="251"/>
                  </a:cubicBezTo>
                  <a:cubicBezTo>
                    <a:pt x="6652" y="212"/>
                    <a:pt x="6636" y="173"/>
                    <a:pt x="6620" y="134"/>
                  </a:cubicBezTo>
                  <a:cubicBezTo>
                    <a:pt x="6642" y="104"/>
                    <a:pt x="6664" y="73"/>
                    <a:pt x="6687" y="43"/>
                  </a:cubicBezTo>
                  <a:cubicBezTo>
                    <a:pt x="6677" y="28"/>
                    <a:pt x="6667" y="14"/>
                    <a:pt x="6657" y="0"/>
                  </a:cubicBezTo>
                  <a:close/>
                  <a:moveTo>
                    <a:pt x="7633" y="409"/>
                  </a:moveTo>
                  <a:cubicBezTo>
                    <a:pt x="7634" y="410"/>
                    <a:pt x="7635" y="410"/>
                    <a:pt x="7636" y="410"/>
                  </a:cubicBezTo>
                  <a:cubicBezTo>
                    <a:pt x="7634" y="406"/>
                    <a:pt x="7632" y="402"/>
                    <a:pt x="7630" y="397"/>
                  </a:cubicBezTo>
                  <a:cubicBezTo>
                    <a:pt x="7631" y="401"/>
                    <a:pt x="7632" y="405"/>
                    <a:pt x="7633" y="409"/>
                  </a:cubicBezTo>
                  <a:close/>
                  <a:moveTo>
                    <a:pt x="6357" y="3040"/>
                  </a:moveTo>
                  <a:cubicBezTo>
                    <a:pt x="6410" y="3029"/>
                    <a:pt x="6464" y="3017"/>
                    <a:pt x="6518" y="3005"/>
                  </a:cubicBezTo>
                  <a:cubicBezTo>
                    <a:pt x="6544" y="3000"/>
                    <a:pt x="6570" y="2995"/>
                    <a:pt x="6596" y="2989"/>
                  </a:cubicBezTo>
                  <a:cubicBezTo>
                    <a:pt x="6621" y="3009"/>
                    <a:pt x="6646" y="3029"/>
                    <a:pt x="6671" y="3049"/>
                  </a:cubicBezTo>
                  <a:cubicBezTo>
                    <a:pt x="6678" y="3055"/>
                    <a:pt x="6685" y="3061"/>
                    <a:pt x="6693" y="3067"/>
                  </a:cubicBezTo>
                  <a:cubicBezTo>
                    <a:pt x="6656" y="3139"/>
                    <a:pt x="6619" y="3210"/>
                    <a:pt x="6583" y="3281"/>
                  </a:cubicBezTo>
                  <a:cubicBezTo>
                    <a:pt x="6517" y="3298"/>
                    <a:pt x="6452" y="3314"/>
                    <a:pt x="6387" y="3330"/>
                  </a:cubicBezTo>
                  <a:cubicBezTo>
                    <a:pt x="6387" y="3406"/>
                    <a:pt x="6387" y="3482"/>
                    <a:pt x="6387" y="3557"/>
                  </a:cubicBezTo>
                  <a:cubicBezTo>
                    <a:pt x="6417" y="3602"/>
                    <a:pt x="6448" y="3647"/>
                    <a:pt x="6479" y="3691"/>
                  </a:cubicBezTo>
                  <a:cubicBezTo>
                    <a:pt x="6483" y="3722"/>
                    <a:pt x="6487" y="3753"/>
                    <a:pt x="6491" y="3783"/>
                  </a:cubicBezTo>
                  <a:cubicBezTo>
                    <a:pt x="6552" y="3822"/>
                    <a:pt x="6613" y="3861"/>
                    <a:pt x="6675" y="3899"/>
                  </a:cubicBezTo>
                  <a:cubicBezTo>
                    <a:pt x="6718" y="3896"/>
                    <a:pt x="6761" y="3892"/>
                    <a:pt x="6804" y="3888"/>
                  </a:cubicBezTo>
                  <a:cubicBezTo>
                    <a:pt x="6818" y="3902"/>
                    <a:pt x="6832" y="3916"/>
                    <a:pt x="6846" y="3930"/>
                  </a:cubicBezTo>
                  <a:cubicBezTo>
                    <a:pt x="6881" y="3994"/>
                    <a:pt x="6916" y="4057"/>
                    <a:pt x="6951" y="4120"/>
                  </a:cubicBezTo>
                  <a:cubicBezTo>
                    <a:pt x="6934" y="4200"/>
                    <a:pt x="6917" y="4280"/>
                    <a:pt x="6901" y="4359"/>
                  </a:cubicBezTo>
                  <a:cubicBezTo>
                    <a:pt x="6942" y="4376"/>
                    <a:pt x="6983" y="4392"/>
                    <a:pt x="7024" y="4408"/>
                  </a:cubicBezTo>
                  <a:cubicBezTo>
                    <a:pt x="7064" y="4406"/>
                    <a:pt x="7122" y="4396"/>
                    <a:pt x="7146" y="4402"/>
                  </a:cubicBezTo>
                  <a:cubicBezTo>
                    <a:pt x="7146" y="4402"/>
                    <a:pt x="7146" y="4402"/>
                    <a:pt x="7147" y="4402"/>
                  </a:cubicBezTo>
                  <a:cubicBezTo>
                    <a:pt x="7147" y="4403"/>
                    <a:pt x="7148" y="4402"/>
                    <a:pt x="7148" y="4403"/>
                  </a:cubicBezTo>
                  <a:cubicBezTo>
                    <a:pt x="7174" y="4421"/>
                    <a:pt x="7200" y="4570"/>
                    <a:pt x="7226" y="4653"/>
                  </a:cubicBezTo>
                  <a:cubicBezTo>
                    <a:pt x="7271" y="4680"/>
                    <a:pt x="7316" y="4706"/>
                    <a:pt x="7361" y="4732"/>
                  </a:cubicBezTo>
                  <a:cubicBezTo>
                    <a:pt x="7503" y="4798"/>
                    <a:pt x="7646" y="4863"/>
                    <a:pt x="7789" y="4928"/>
                  </a:cubicBezTo>
                  <a:cubicBezTo>
                    <a:pt x="7838" y="4934"/>
                    <a:pt x="7887" y="4940"/>
                    <a:pt x="7936" y="4946"/>
                  </a:cubicBezTo>
                  <a:cubicBezTo>
                    <a:pt x="7989" y="4945"/>
                    <a:pt x="8042" y="4944"/>
                    <a:pt x="8095" y="4943"/>
                  </a:cubicBezTo>
                  <a:cubicBezTo>
                    <a:pt x="8103" y="4951"/>
                    <a:pt x="8112" y="4959"/>
                    <a:pt x="8121" y="4967"/>
                  </a:cubicBezTo>
                  <a:cubicBezTo>
                    <a:pt x="8126" y="4946"/>
                    <a:pt x="8132" y="4925"/>
                    <a:pt x="8138" y="4904"/>
                  </a:cubicBezTo>
                  <a:cubicBezTo>
                    <a:pt x="8164" y="4861"/>
                    <a:pt x="8187" y="4794"/>
                    <a:pt x="8218" y="4775"/>
                  </a:cubicBezTo>
                  <a:cubicBezTo>
                    <a:pt x="8248" y="4757"/>
                    <a:pt x="8246" y="4673"/>
                    <a:pt x="8261" y="4622"/>
                  </a:cubicBezTo>
                  <a:cubicBezTo>
                    <a:pt x="8263" y="4569"/>
                    <a:pt x="8265" y="4516"/>
                    <a:pt x="8267" y="4463"/>
                  </a:cubicBezTo>
                  <a:cubicBezTo>
                    <a:pt x="8301" y="4465"/>
                    <a:pt x="8336" y="4467"/>
                    <a:pt x="8371" y="4469"/>
                  </a:cubicBezTo>
                  <a:cubicBezTo>
                    <a:pt x="8414" y="4471"/>
                    <a:pt x="8457" y="4473"/>
                    <a:pt x="8500" y="4475"/>
                  </a:cubicBezTo>
                  <a:cubicBezTo>
                    <a:pt x="8538" y="4453"/>
                    <a:pt x="8577" y="4431"/>
                    <a:pt x="8616" y="4408"/>
                  </a:cubicBezTo>
                  <a:cubicBezTo>
                    <a:pt x="8661" y="4382"/>
                    <a:pt x="8706" y="4355"/>
                    <a:pt x="8751" y="4328"/>
                  </a:cubicBezTo>
                  <a:cubicBezTo>
                    <a:pt x="8783" y="4357"/>
                    <a:pt x="8816" y="4386"/>
                    <a:pt x="8849" y="4414"/>
                  </a:cubicBezTo>
                  <a:cubicBezTo>
                    <a:pt x="8883" y="4418"/>
                    <a:pt x="8918" y="4422"/>
                    <a:pt x="8953" y="4426"/>
                  </a:cubicBezTo>
                  <a:cubicBezTo>
                    <a:pt x="8944" y="4379"/>
                    <a:pt x="8936" y="4332"/>
                    <a:pt x="8928" y="4285"/>
                  </a:cubicBezTo>
                  <a:cubicBezTo>
                    <a:pt x="8897" y="4255"/>
                    <a:pt x="8866" y="4225"/>
                    <a:pt x="8836" y="4194"/>
                  </a:cubicBezTo>
                  <a:cubicBezTo>
                    <a:pt x="8803" y="4149"/>
                    <a:pt x="8770" y="4104"/>
                    <a:pt x="8738" y="4059"/>
                  </a:cubicBezTo>
                  <a:cubicBezTo>
                    <a:pt x="8701" y="4029"/>
                    <a:pt x="8664" y="3998"/>
                    <a:pt x="8628" y="3967"/>
                  </a:cubicBezTo>
                  <a:cubicBezTo>
                    <a:pt x="8597" y="3933"/>
                    <a:pt x="8566" y="3898"/>
                    <a:pt x="8536" y="3863"/>
                  </a:cubicBezTo>
                  <a:cubicBezTo>
                    <a:pt x="8532" y="3818"/>
                    <a:pt x="8528" y="3773"/>
                    <a:pt x="8524" y="3728"/>
                  </a:cubicBezTo>
                  <a:cubicBezTo>
                    <a:pt x="8507" y="3684"/>
                    <a:pt x="8491" y="3639"/>
                    <a:pt x="8475" y="3594"/>
                  </a:cubicBezTo>
                  <a:cubicBezTo>
                    <a:pt x="8436" y="3588"/>
                    <a:pt x="8397" y="3582"/>
                    <a:pt x="8359" y="3575"/>
                  </a:cubicBezTo>
                  <a:cubicBezTo>
                    <a:pt x="8344" y="3541"/>
                    <a:pt x="8330" y="3506"/>
                    <a:pt x="8316" y="3471"/>
                  </a:cubicBezTo>
                  <a:cubicBezTo>
                    <a:pt x="8291" y="3441"/>
                    <a:pt x="8266" y="3410"/>
                    <a:pt x="8242" y="3379"/>
                  </a:cubicBezTo>
                  <a:cubicBezTo>
                    <a:pt x="8252" y="3341"/>
                    <a:pt x="8262" y="3302"/>
                    <a:pt x="8273" y="3263"/>
                  </a:cubicBezTo>
                  <a:cubicBezTo>
                    <a:pt x="8293" y="3208"/>
                    <a:pt x="8313" y="3153"/>
                    <a:pt x="8334" y="3097"/>
                  </a:cubicBezTo>
                  <a:cubicBezTo>
                    <a:pt x="8270" y="3079"/>
                    <a:pt x="8207" y="3061"/>
                    <a:pt x="8144" y="3042"/>
                  </a:cubicBezTo>
                  <a:cubicBezTo>
                    <a:pt x="8078" y="3028"/>
                    <a:pt x="8013" y="3014"/>
                    <a:pt x="7948" y="3000"/>
                  </a:cubicBezTo>
                  <a:cubicBezTo>
                    <a:pt x="7936" y="2951"/>
                    <a:pt x="7924" y="2902"/>
                    <a:pt x="7912" y="2853"/>
                  </a:cubicBezTo>
                  <a:cubicBezTo>
                    <a:pt x="7895" y="2835"/>
                    <a:pt x="7879" y="2816"/>
                    <a:pt x="7863" y="2797"/>
                  </a:cubicBezTo>
                  <a:cubicBezTo>
                    <a:pt x="7814" y="2763"/>
                    <a:pt x="7765" y="2729"/>
                    <a:pt x="7716" y="2694"/>
                  </a:cubicBezTo>
                  <a:cubicBezTo>
                    <a:pt x="7677" y="2694"/>
                    <a:pt x="7638" y="2694"/>
                    <a:pt x="7600" y="2694"/>
                  </a:cubicBezTo>
                  <a:cubicBezTo>
                    <a:pt x="7573" y="2688"/>
                    <a:pt x="7546" y="2682"/>
                    <a:pt x="7520" y="2675"/>
                  </a:cubicBezTo>
                  <a:cubicBezTo>
                    <a:pt x="7489" y="2657"/>
                    <a:pt x="7458" y="2639"/>
                    <a:pt x="7428" y="2620"/>
                  </a:cubicBezTo>
                  <a:cubicBezTo>
                    <a:pt x="7391" y="2653"/>
                    <a:pt x="7354" y="2686"/>
                    <a:pt x="7318" y="2718"/>
                  </a:cubicBezTo>
                  <a:cubicBezTo>
                    <a:pt x="7281" y="2710"/>
                    <a:pt x="7244" y="2702"/>
                    <a:pt x="7208" y="2694"/>
                  </a:cubicBezTo>
                  <a:cubicBezTo>
                    <a:pt x="7161" y="2706"/>
                    <a:pt x="7114" y="2718"/>
                    <a:pt x="7067" y="2730"/>
                  </a:cubicBezTo>
                  <a:cubicBezTo>
                    <a:pt x="7054" y="2765"/>
                    <a:pt x="7042" y="2800"/>
                    <a:pt x="7030" y="2834"/>
                  </a:cubicBezTo>
                  <a:cubicBezTo>
                    <a:pt x="7015" y="2859"/>
                    <a:pt x="7001" y="2884"/>
                    <a:pt x="6987" y="2908"/>
                  </a:cubicBezTo>
                  <a:cubicBezTo>
                    <a:pt x="6940" y="2941"/>
                    <a:pt x="6893" y="2974"/>
                    <a:pt x="6846" y="3006"/>
                  </a:cubicBezTo>
                  <a:cubicBezTo>
                    <a:pt x="6789" y="3021"/>
                    <a:pt x="6732" y="3035"/>
                    <a:pt x="6675" y="3049"/>
                  </a:cubicBezTo>
                  <a:cubicBezTo>
                    <a:pt x="6673" y="3049"/>
                    <a:pt x="6672" y="3049"/>
                    <a:pt x="6671" y="3049"/>
                  </a:cubicBezTo>
                  <a:cubicBezTo>
                    <a:pt x="6645" y="3029"/>
                    <a:pt x="6620" y="3008"/>
                    <a:pt x="6595" y="2987"/>
                  </a:cubicBezTo>
                  <a:cubicBezTo>
                    <a:pt x="6557" y="2996"/>
                    <a:pt x="6519" y="3004"/>
                    <a:pt x="6481" y="3012"/>
                  </a:cubicBezTo>
                  <a:cubicBezTo>
                    <a:pt x="6439" y="3022"/>
                    <a:pt x="6398" y="3031"/>
                    <a:pt x="6357" y="3040"/>
                  </a:cubicBezTo>
                  <a:close/>
                  <a:moveTo>
                    <a:pt x="111" y="4277"/>
                  </a:moveTo>
                  <a:cubicBezTo>
                    <a:pt x="109" y="4277"/>
                    <a:pt x="107" y="4277"/>
                    <a:pt x="105" y="4277"/>
                  </a:cubicBezTo>
                  <a:cubicBezTo>
                    <a:pt x="107" y="4282"/>
                    <a:pt x="109" y="4287"/>
                    <a:pt x="111" y="4291"/>
                  </a:cubicBezTo>
                  <a:cubicBezTo>
                    <a:pt x="111" y="4287"/>
                    <a:pt x="111" y="4282"/>
                    <a:pt x="111" y="4277"/>
                  </a:cubicBezTo>
                  <a:close/>
                </a:path>
              </a:pathLst>
            </a:custGeom>
            <a:solidFill>
              <a:srgbClr val="C00000"/>
            </a:solidFill>
            <a:ln w="12700" cap="flat">
              <a:solidFill>
                <a:srgbClr val="091649"/>
              </a:solidFill>
              <a:bevel/>
              <a:headEnd/>
              <a:tailEnd/>
            </a:ln>
            <a:effectLst/>
          </p:spPr>
          <p:txBody>
            <a:bodyPr wrap="none" anchor="ctr"/>
            <a:lstStyle/>
            <a:p>
              <a:pPr eaLnBrk="0" hangingPunct="0">
                <a:defRPr/>
              </a:pPr>
              <a:endParaRPr lang="en-GB" sz="1350" dirty="0">
                <a:solidFill>
                  <a:prstClr val="black"/>
                </a:solidFill>
                <a:latin typeface="Arial" charset="0"/>
                <a:cs typeface="Arial" charset="0"/>
              </a:endParaRPr>
            </a:p>
          </p:txBody>
        </p:sp>
        <p:sp>
          <p:nvSpPr>
            <p:cNvPr id="10" name="Freeform 49">
              <a:extLst>
                <a:ext uri="{FF2B5EF4-FFF2-40B4-BE49-F238E27FC236}">
                  <a16:creationId xmlns:a16="http://schemas.microsoft.com/office/drawing/2014/main" id="{89C682FC-B4F4-484C-B74F-E0EB2F5277DA}"/>
                </a:ext>
              </a:extLst>
            </p:cNvPr>
            <p:cNvSpPr>
              <a:spLocks noChangeArrowheads="1"/>
            </p:cNvSpPr>
            <p:nvPr/>
          </p:nvSpPr>
          <p:spPr bwMode="auto">
            <a:xfrm rot="120000">
              <a:off x="3496930" y="3380648"/>
              <a:ext cx="2080782" cy="1734889"/>
            </a:xfrm>
            <a:custGeom>
              <a:avLst/>
              <a:gdLst>
                <a:gd name="T0" fmla="*/ 733499 w 5781"/>
                <a:gd name="T1" fmla="*/ 1551656 h 4812"/>
                <a:gd name="T2" fmla="*/ 929554 w 5781"/>
                <a:gd name="T3" fmla="*/ 1589054 h 4812"/>
                <a:gd name="T4" fmla="*/ 1127768 w 5781"/>
                <a:gd name="T5" fmla="*/ 1659535 h 4812"/>
                <a:gd name="T6" fmla="*/ 1299721 w 5781"/>
                <a:gd name="T7" fmla="*/ 1637599 h 4812"/>
                <a:gd name="T8" fmla="*/ 1414116 w 5781"/>
                <a:gd name="T9" fmla="*/ 1562803 h 4812"/>
                <a:gd name="T10" fmla="*/ 1585710 w 5781"/>
                <a:gd name="T11" fmla="*/ 1591211 h 4812"/>
                <a:gd name="T12" fmla="*/ 1746511 w 5781"/>
                <a:gd name="T13" fmla="*/ 1613506 h 4812"/>
                <a:gd name="T14" fmla="*/ 1860906 w 5781"/>
                <a:gd name="T15" fmla="*/ 1694775 h 4812"/>
                <a:gd name="T16" fmla="*/ 1958035 w 5781"/>
                <a:gd name="T17" fmla="*/ 1657377 h 4812"/>
                <a:gd name="T18" fmla="*/ 2006599 w 5781"/>
                <a:gd name="T19" fmla="*/ 1503470 h 4812"/>
                <a:gd name="T20" fmla="*/ 2077107 w 5781"/>
                <a:gd name="T21" fmla="*/ 1390917 h 4812"/>
                <a:gd name="T22" fmla="*/ 1966668 w 5781"/>
                <a:gd name="T23" fmla="*/ 1265418 h 4812"/>
                <a:gd name="T24" fmla="*/ 1876375 w 5781"/>
                <a:gd name="T25" fmla="*/ 1192779 h 4812"/>
                <a:gd name="T26" fmla="*/ 1786082 w 5781"/>
                <a:gd name="T27" fmla="*/ 1225862 h 4812"/>
                <a:gd name="T28" fmla="*/ 1656218 w 5781"/>
                <a:gd name="T29" fmla="*/ 1074113 h 4812"/>
                <a:gd name="T30" fmla="*/ 1638591 w 5781"/>
                <a:gd name="T31" fmla="*/ 884606 h 4812"/>
                <a:gd name="T32" fmla="*/ 1515561 w 5781"/>
                <a:gd name="T33" fmla="*/ 763422 h 4812"/>
                <a:gd name="T34" fmla="*/ 1528512 w 5781"/>
                <a:gd name="T35" fmla="*/ 637923 h 4812"/>
                <a:gd name="T36" fmla="*/ 1550456 w 5781"/>
                <a:gd name="T37" fmla="*/ 473228 h 4812"/>
                <a:gd name="T38" fmla="*/ 1442895 w 5781"/>
                <a:gd name="T39" fmla="*/ 411737 h 4812"/>
                <a:gd name="T40" fmla="*/ 1491459 w 5781"/>
                <a:gd name="T41" fmla="*/ 352044 h 4812"/>
                <a:gd name="T42" fmla="*/ 1297562 w 5781"/>
                <a:gd name="T43" fmla="*/ 306016 h 4812"/>
                <a:gd name="T44" fmla="*/ 1323823 w 5781"/>
                <a:gd name="T45" fmla="*/ 103564 h 4812"/>
                <a:gd name="T46" fmla="*/ 1291087 w 5781"/>
                <a:gd name="T47" fmla="*/ 41713 h 4812"/>
                <a:gd name="T48" fmla="*/ 1070570 w 5781"/>
                <a:gd name="T49" fmla="*/ 65806 h 4812"/>
                <a:gd name="T50" fmla="*/ 923079 w 5781"/>
                <a:gd name="T51" fmla="*/ 13305 h 4812"/>
                <a:gd name="T52" fmla="*/ 813719 w 5781"/>
                <a:gd name="T53" fmla="*/ 91697 h 4812"/>
                <a:gd name="T54" fmla="*/ 927395 w 5781"/>
                <a:gd name="T55" fmla="*/ 213600 h 4812"/>
                <a:gd name="T56" fmla="*/ 911927 w 5781"/>
                <a:gd name="T57" fmla="*/ 471071 h 4812"/>
                <a:gd name="T58" fmla="*/ 1013372 w 5781"/>
                <a:gd name="T59" fmla="*/ 510626 h 4812"/>
                <a:gd name="T60" fmla="*/ 1077405 w 5781"/>
                <a:gd name="T61" fmla="*/ 682153 h 4812"/>
                <a:gd name="T62" fmla="*/ 1064095 w 5781"/>
                <a:gd name="T63" fmla="*/ 783559 h 4812"/>
                <a:gd name="T64" fmla="*/ 1061936 w 5781"/>
                <a:gd name="T65" fmla="*/ 900068 h 4812"/>
                <a:gd name="T66" fmla="*/ 962649 w 5781"/>
                <a:gd name="T67" fmla="*/ 935309 h 4812"/>
                <a:gd name="T68" fmla="*/ 788898 w 5781"/>
                <a:gd name="T69" fmla="*/ 818440 h 4812"/>
                <a:gd name="T70" fmla="*/ 788898 w 5781"/>
                <a:gd name="T71" fmla="*/ 675681 h 4812"/>
                <a:gd name="T72" fmla="*/ 676301 w 5781"/>
                <a:gd name="T73" fmla="*/ 600525 h 4812"/>
                <a:gd name="T74" fmla="*/ 519816 w 5781"/>
                <a:gd name="T75" fmla="*/ 677838 h 4812"/>
                <a:gd name="T76" fmla="*/ 605793 w 5781"/>
                <a:gd name="T77" fmla="*/ 763422 h 4812"/>
                <a:gd name="T78" fmla="*/ 650040 w 5781"/>
                <a:gd name="T79" fmla="*/ 895753 h 4812"/>
                <a:gd name="T80" fmla="*/ 579532 w 5781"/>
                <a:gd name="T81" fmla="*/ 1047503 h 4812"/>
                <a:gd name="T82" fmla="*/ 423048 w 5781"/>
                <a:gd name="T83" fmla="*/ 1151066 h 4812"/>
                <a:gd name="T84" fmla="*/ 244619 w 5781"/>
                <a:gd name="T85" fmla="*/ 1194937 h 4812"/>
                <a:gd name="T86" fmla="*/ 30937 w 5781"/>
                <a:gd name="T87" fmla="*/ 1280880 h 4812"/>
                <a:gd name="T88" fmla="*/ 2518 w 5781"/>
                <a:gd name="T89" fmla="*/ 1441620 h 4812"/>
                <a:gd name="T90" fmla="*/ 59716 w 5781"/>
                <a:gd name="T91" fmla="*/ 1578266 h 4812"/>
                <a:gd name="T92" fmla="*/ 145692 w 5781"/>
                <a:gd name="T93" fmla="*/ 1604516 h 4812"/>
                <a:gd name="T94" fmla="*/ 286349 w 5781"/>
                <a:gd name="T95" fmla="*/ 1576108 h 4812"/>
                <a:gd name="T96" fmla="*/ 405421 w 5781"/>
                <a:gd name="T97" fmla="*/ 1507785 h 4812"/>
                <a:gd name="T98" fmla="*/ 548595 w 5781"/>
                <a:gd name="T99" fmla="*/ 1498795 h 4812"/>
                <a:gd name="T100" fmla="*/ 813000 w 5781"/>
                <a:gd name="T101" fmla="*/ 92057 h 48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781" h="4812">
                  <a:moveTo>
                    <a:pt x="1782" y="4279"/>
                  </a:moveTo>
                  <a:cubicBezTo>
                    <a:pt x="1788" y="4249"/>
                    <a:pt x="1794" y="4218"/>
                    <a:pt x="1801" y="4187"/>
                  </a:cubicBezTo>
                  <a:cubicBezTo>
                    <a:pt x="1852" y="4212"/>
                    <a:pt x="1903" y="4236"/>
                    <a:pt x="1954" y="4260"/>
                  </a:cubicBezTo>
                  <a:cubicBezTo>
                    <a:pt x="1982" y="4279"/>
                    <a:pt x="2010" y="4297"/>
                    <a:pt x="2039" y="4315"/>
                  </a:cubicBezTo>
                  <a:cubicBezTo>
                    <a:pt x="2071" y="4336"/>
                    <a:pt x="2104" y="4357"/>
                    <a:pt x="2137" y="4377"/>
                  </a:cubicBezTo>
                  <a:cubicBezTo>
                    <a:pt x="2186" y="4383"/>
                    <a:pt x="2235" y="4389"/>
                    <a:pt x="2284" y="4395"/>
                  </a:cubicBezTo>
                  <a:cubicBezTo>
                    <a:pt x="2343" y="4403"/>
                    <a:pt x="2402" y="4411"/>
                    <a:pt x="2462" y="4419"/>
                  </a:cubicBezTo>
                  <a:cubicBezTo>
                    <a:pt x="2502" y="4419"/>
                    <a:pt x="2543" y="4419"/>
                    <a:pt x="2584" y="4419"/>
                  </a:cubicBezTo>
                  <a:cubicBezTo>
                    <a:pt x="2629" y="4444"/>
                    <a:pt x="2674" y="4469"/>
                    <a:pt x="2719" y="4493"/>
                  </a:cubicBezTo>
                  <a:cubicBezTo>
                    <a:pt x="2764" y="4518"/>
                    <a:pt x="2809" y="4542"/>
                    <a:pt x="2854" y="4566"/>
                  </a:cubicBezTo>
                  <a:cubicBezTo>
                    <a:pt x="2899" y="4593"/>
                    <a:pt x="2944" y="4620"/>
                    <a:pt x="2989" y="4646"/>
                  </a:cubicBezTo>
                  <a:cubicBezTo>
                    <a:pt x="3037" y="4636"/>
                    <a:pt x="3086" y="4626"/>
                    <a:pt x="3135" y="4615"/>
                  </a:cubicBezTo>
                  <a:cubicBezTo>
                    <a:pt x="3172" y="4615"/>
                    <a:pt x="3209" y="4615"/>
                    <a:pt x="3246" y="4615"/>
                  </a:cubicBezTo>
                  <a:cubicBezTo>
                    <a:pt x="3288" y="4620"/>
                    <a:pt x="3331" y="4624"/>
                    <a:pt x="3374" y="4628"/>
                  </a:cubicBezTo>
                  <a:cubicBezTo>
                    <a:pt x="3423" y="4610"/>
                    <a:pt x="3472" y="4591"/>
                    <a:pt x="3521" y="4572"/>
                  </a:cubicBezTo>
                  <a:cubicBezTo>
                    <a:pt x="3551" y="4566"/>
                    <a:pt x="3582" y="4560"/>
                    <a:pt x="3613" y="4554"/>
                  </a:cubicBezTo>
                  <a:cubicBezTo>
                    <a:pt x="3621" y="4526"/>
                    <a:pt x="3629" y="4497"/>
                    <a:pt x="3638" y="4468"/>
                  </a:cubicBezTo>
                  <a:cubicBezTo>
                    <a:pt x="3658" y="4428"/>
                    <a:pt x="3678" y="4387"/>
                    <a:pt x="3699" y="4346"/>
                  </a:cubicBezTo>
                  <a:cubicBezTo>
                    <a:pt x="3743" y="4334"/>
                    <a:pt x="3788" y="4322"/>
                    <a:pt x="3833" y="4309"/>
                  </a:cubicBezTo>
                  <a:cubicBezTo>
                    <a:pt x="3865" y="4322"/>
                    <a:pt x="3898" y="4334"/>
                    <a:pt x="3931" y="4346"/>
                  </a:cubicBezTo>
                  <a:cubicBezTo>
                    <a:pt x="3968" y="4367"/>
                    <a:pt x="4005" y="4387"/>
                    <a:pt x="4042" y="4407"/>
                  </a:cubicBezTo>
                  <a:cubicBezTo>
                    <a:pt x="4086" y="4411"/>
                    <a:pt x="4131" y="4415"/>
                    <a:pt x="4176" y="4419"/>
                  </a:cubicBezTo>
                  <a:cubicBezTo>
                    <a:pt x="4221" y="4421"/>
                    <a:pt x="4265" y="4423"/>
                    <a:pt x="4310" y="4425"/>
                  </a:cubicBezTo>
                  <a:cubicBezTo>
                    <a:pt x="4343" y="4425"/>
                    <a:pt x="4376" y="4425"/>
                    <a:pt x="4408" y="4425"/>
                  </a:cubicBezTo>
                  <a:cubicBezTo>
                    <a:pt x="4451" y="4440"/>
                    <a:pt x="4494" y="4454"/>
                    <a:pt x="4537" y="4468"/>
                  </a:cubicBezTo>
                  <a:cubicBezTo>
                    <a:pt x="4558" y="4477"/>
                    <a:pt x="4578" y="4485"/>
                    <a:pt x="4598" y="4493"/>
                  </a:cubicBezTo>
                  <a:cubicBezTo>
                    <a:pt x="4647" y="4491"/>
                    <a:pt x="4696" y="4489"/>
                    <a:pt x="4745" y="4487"/>
                  </a:cubicBezTo>
                  <a:cubicBezTo>
                    <a:pt x="4782" y="4487"/>
                    <a:pt x="4819" y="4487"/>
                    <a:pt x="4855" y="4487"/>
                  </a:cubicBezTo>
                  <a:cubicBezTo>
                    <a:pt x="4878" y="4502"/>
                    <a:pt x="4900" y="4516"/>
                    <a:pt x="4922" y="4530"/>
                  </a:cubicBezTo>
                  <a:cubicBezTo>
                    <a:pt x="4947" y="4555"/>
                    <a:pt x="4972" y="4579"/>
                    <a:pt x="4996" y="4603"/>
                  </a:cubicBezTo>
                  <a:cubicBezTo>
                    <a:pt x="5023" y="4626"/>
                    <a:pt x="5050" y="4648"/>
                    <a:pt x="5076" y="4670"/>
                  </a:cubicBezTo>
                  <a:cubicBezTo>
                    <a:pt x="5109" y="4685"/>
                    <a:pt x="5141" y="4699"/>
                    <a:pt x="5173" y="4713"/>
                  </a:cubicBezTo>
                  <a:cubicBezTo>
                    <a:pt x="5218" y="4746"/>
                    <a:pt x="5263" y="4779"/>
                    <a:pt x="5308" y="4811"/>
                  </a:cubicBezTo>
                  <a:cubicBezTo>
                    <a:pt x="5333" y="4801"/>
                    <a:pt x="5358" y="4791"/>
                    <a:pt x="5382" y="4781"/>
                  </a:cubicBezTo>
                  <a:cubicBezTo>
                    <a:pt x="5405" y="4757"/>
                    <a:pt x="5427" y="4732"/>
                    <a:pt x="5449" y="4707"/>
                  </a:cubicBezTo>
                  <a:cubicBezTo>
                    <a:pt x="5447" y="4675"/>
                    <a:pt x="5445" y="4642"/>
                    <a:pt x="5443" y="4609"/>
                  </a:cubicBezTo>
                  <a:cubicBezTo>
                    <a:pt x="5460" y="4579"/>
                    <a:pt x="5476" y="4548"/>
                    <a:pt x="5492" y="4517"/>
                  </a:cubicBezTo>
                  <a:cubicBezTo>
                    <a:pt x="5509" y="4485"/>
                    <a:pt x="5525" y="4452"/>
                    <a:pt x="5541" y="4419"/>
                  </a:cubicBezTo>
                  <a:cubicBezTo>
                    <a:pt x="5562" y="4391"/>
                    <a:pt x="5582" y="4363"/>
                    <a:pt x="5602" y="4334"/>
                  </a:cubicBezTo>
                  <a:cubicBezTo>
                    <a:pt x="5594" y="4283"/>
                    <a:pt x="5586" y="4232"/>
                    <a:pt x="5578" y="4181"/>
                  </a:cubicBezTo>
                  <a:cubicBezTo>
                    <a:pt x="5588" y="4153"/>
                    <a:pt x="5598" y="4124"/>
                    <a:pt x="5608" y="4095"/>
                  </a:cubicBezTo>
                  <a:cubicBezTo>
                    <a:pt x="5653" y="4065"/>
                    <a:pt x="5698" y="4034"/>
                    <a:pt x="5743" y="4003"/>
                  </a:cubicBezTo>
                  <a:cubicBezTo>
                    <a:pt x="5756" y="3985"/>
                    <a:pt x="5768" y="3967"/>
                    <a:pt x="5780" y="3948"/>
                  </a:cubicBezTo>
                  <a:cubicBezTo>
                    <a:pt x="5778" y="3922"/>
                    <a:pt x="5776" y="3895"/>
                    <a:pt x="5774" y="3868"/>
                  </a:cubicBezTo>
                  <a:cubicBezTo>
                    <a:pt x="5735" y="3858"/>
                    <a:pt x="5696" y="3848"/>
                    <a:pt x="5657" y="3838"/>
                  </a:cubicBezTo>
                  <a:cubicBezTo>
                    <a:pt x="5641" y="3828"/>
                    <a:pt x="5625" y="3818"/>
                    <a:pt x="5608" y="3807"/>
                  </a:cubicBezTo>
                  <a:cubicBezTo>
                    <a:pt x="5582" y="3752"/>
                    <a:pt x="5556" y="3697"/>
                    <a:pt x="5529" y="3642"/>
                  </a:cubicBezTo>
                  <a:cubicBezTo>
                    <a:pt x="5509" y="3601"/>
                    <a:pt x="5488" y="3560"/>
                    <a:pt x="5467" y="3519"/>
                  </a:cubicBezTo>
                  <a:cubicBezTo>
                    <a:pt x="5445" y="3483"/>
                    <a:pt x="5423" y="3446"/>
                    <a:pt x="5400" y="3409"/>
                  </a:cubicBezTo>
                  <a:cubicBezTo>
                    <a:pt x="5374" y="3354"/>
                    <a:pt x="5347" y="3299"/>
                    <a:pt x="5320" y="3244"/>
                  </a:cubicBezTo>
                  <a:cubicBezTo>
                    <a:pt x="5292" y="3246"/>
                    <a:pt x="5264" y="3248"/>
                    <a:pt x="5235" y="3250"/>
                  </a:cubicBezTo>
                  <a:cubicBezTo>
                    <a:pt x="5229" y="3273"/>
                    <a:pt x="5223" y="3295"/>
                    <a:pt x="5216" y="3317"/>
                  </a:cubicBezTo>
                  <a:cubicBezTo>
                    <a:pt x="5208" y="3332"/>
                    <a:pt x="5200" y="3346"/>
                    <a:pt x="5192" y="3360"/>
                  </a:cubicBezTo>
                  <a:cubicBezTo>
                    <a:pt x="5147" y="3348"/>
                    <a:pt x="5102" y="3336"/>
                    <a:pt x="5057" y="3323"/>
                  </a:cubicBezTo>
                  <a:cubicBezTo>
                    <a:pt x="5039" y="3340"/>
                    <a:pt x="5021" y="3356"/>
                    <a:pt x="5002" y="3372"/>
                  </a:cubicBezTo>
                  <a:cubicBezTo>
                    <a:pt x="4990" y="3385"/>
                    <a:pt x="4978" y="3397"/>
                    <a:pt x="4965" y="3409"/>
                  </a:cubicBezTo>
                  <a:cubicBezTo>
                    <a:pt x="4918" y="3381"/>
                    <a:pt x="4871" y="3352"/>
                    <a:pt x="4824" y="3323"/>
                  </a:cubicBezTo>
                  <a:cubicBezTo>
                    <a:pt x="4792" y="3301"/>
                    <a:pt x="4759" y="3279"/>
                    <a:pt x="4726" y="3256"/>
                  </a:cubicBezTo>
                  <a:cubicBezTo>
                    <a:pt x="4710" y="3248"/>
                    <a:pt x="4694" y="3240"/>
                    <a:pt x="4677" y="3232"/>
                  </a:cubicBezTo>
                  <a:cubicBezTo>
                    <a:pt x="4653" y="3151"/>
                    <a:pt x="4629" y="3069"/>
                    <a:pt x="4604" y="2987"/>
                  </a:cubicBezTo>
                  <a:cubicBezTo>
                    <a:pt x="4582" y="2930"/>
                    <a:pt x="4560" y="2873"/>
                    <a:pt x="4537" y="2815"/>
                  </a:cubicBezTo>
                  <a:cubicBezTo>
                    <a:pt x="4525" y="2771"/>
                    <a:pt x="4513" y="2726"/>
                    <a:pt x="4500" y="2681"/>
                  </a:cubicBezTo>
                  <a:cubicBezTo>
                    <a:pt x="4515" y="2620"/>
                    <a:pt x="4529" y="2559"/>
                    <a:pt x="4543" y="2497"/>
                  </a:cubicBezTo>
                  <a:cubicBezTo>
                    <a:pt x="4547" y="2485"/>
                    <a:pt x="4551" y="2473"/>
                    <a:pt x="4555" y="2460"/>
                  </a:cubicBezTo>
                  <a:cubicBezTo>
                    <a:pt x="4519" y="2436"/>
                    <a:pt x="4482" y="2412"/>
                    <a:pt x="4445" y="2387"/>
                  </a:cubicBezTo>
                  <a:cubicBezTo>
                    <a:pt x="4413" y="2361"/>
                    <a:pt x="4380" y="2334"/>
                    <a:pt x="4347" y="2307"/>
                  </a:cubicBezTo>
                  <a:cubicBezTo>
                    <a:pt x="4304" y="2281"/>
                    <a:pt x="4261" y="2254"/>
                    <a:pt x="4219" y="2227"/>
                  </a:cubicBezTo>
                  <a:cubicBezTo>
                    <a:pt x="4217" y="2193"/>
                    <a:pt x="4215" y="2158"/>
                    <a:pt x="4213" y="2123"/>
                  </a:cubicBezTo>
                  <a:cubicBezTo>
                    <a:pt x="4225" y="2087"/>
                    <a:pt x="4237" y="2050"/>
                    <a:pt x="4249" y="2013"/>
                  </a:cubicBezTo>
                  <a:cubicBezTo>
                    <a:pt x="4268" y="1981"/>
                    <a:pt x="4286" y="1948"/>
                    <a:pt x="4304" y="1915"/>
                  </a:cubicBezTo>
                  <a:cubicBezTo>
                    <a:pt x="4300" y="1883"/>
                    <a:pt x="4296" y="1850"/>
                    <a:pt x="4292" y="1817"/>
                  </a:cubicBezTo>
                  <a:cubicBezTo>
                    <a:pt x="4278" y="1803"/>
                    <a:pt x="4264" y="1789"/>
                    <a:pt x="4249" y="1774"/>
                  </a:cubicBezTo>
                  <a:cubicBezTo>
                    <a:pt x="4270" y="1711"/>
                    <a:pt x="4290" y="1648"/>
                    <a:pt x="4310" y="1586"/>
                  </a:cubicBezTo>
                  <a:cubicBezTo>
                    <a:pt x="4329" y="1528"/>
                    <a:pt x="4347" y="1471"/>
                    <a:pt x="4365" y="1414"/>
                  </a:cubicBezTo>
                  <a:cubicBezTo>
                    <a:pt x="4361" y="1387"/>
                    <a:pt x="4357" y="1360"/>
                    <a:pt x="4353" y="1334"/>
                  </a:cubicBezTo>
                  <a:cubicBezTo>
                    <a:pt x="4339" y="1328"/>
                    <a:pt x="4325" y="1322"/>
                    <a:pt x="4310" y="1316"/>
                  </a:cubicBezTo>
                  <a:cubicBezTo>
                    <a:pt x="4276" y="1312"/>
                    <a:pt x="4241" y="1308"/>
                    <a:pt x="4207" y="1304"/>
                  </a:cubicBezTo>
                  <a:cubicBezTo>
                    <a:pt x="4166" y="1279"/>
                    <a:pt x="4125" y="1254"/>
                    <a:pt x="4085" y="1230"/>
                  </a:cubicBezTo>
                  <a:cubicBezTo>
                    <a:pt x="4060" y="1209"/>
                    <a:pt x="4035" y="1189"/>
                    <a:pt x="4011" y="1169"/>
                  </a:cubicBezTo>
                  <a:cubicBezTo>
                    <a:pt x="4011" y="1161"/>
                    <a:pt x="4011" y="1153"/>
                    <a:pt x="4011" y="1145"/>
                  </a:cubicBezTo>
                  <a:cubicBezTo>
                    <a:pt x="4098" y="1145"/>
                    <a:pt x="4186" y="1145"/>
                    <a:pt x="4273" y="1145"/>
                  </a:cubicBezTo>
                  <a:cubicBezTo>
                    <a:pt x="4286" y="1132"/>
                    <a:pt x="4298" y="1120"/>
                    <a:pt x="4310" y="1108"/>
                  </a:cubicBezTo>
                  <a:cubicBezTo>
                    <a:pt x="4308" y="1089"/>
                    <a:pt x="4306" y="1071"/>
                    <a:pt x="4304" y="1053"/>
                  </a:cubicBezTo>
                  <a:cubicBezTo>
                    <a:pt x="4251" y="1028"/>
                    <a:pt x="4199" y="1003"/>
                    <a:pt x="4146" y="979"/>
                  </a:cubicBezTo>
                  <a:cubicBezTo>
                    <a:pt x="4072" y="973"/>
                    <a:pt x="3998" y="967"/>
                    <a:pt x="3925" y="961"/>
                  </a:cubicBezTo>
                  <a:cubicBezTo>
                    <a:pt x="3890" y="963"/>
                    <a:pt x="3855" y="965"/>
                    <a:pt x="3821" y="967"/>
                  </a:cubicBezTo>
                  <a:cubicBezTo>
                    <a:pt x="3770" y="967"/>
                    <a:pt x="3719" y="967"/>
                    <a:pt x="3668" y="967"/>
                  </a:cubicBezTo>
                  <a:cubicBezTo>
                    <a:pt x="3647" y="928"/>
                    <a:pt x="3627" y="889"/>
                    <a:pt x="3607" y="851"/>
                  </a:cubicBezTo>
                  <a:cubicBezTo>
                    <a:pt x="3582" y="773"/>
                    <a:pt x="3557" y="695"/>
                    <a:pt x="3533" y="618"/>
                  </a:cubicBezTo>
                  <a:cubicBezTo>
                    <a:pt x="3516" y="554"/>
                    <a:pt x="3500" y="491"/>
                    <a:pt x="3484" y="428"/>
                  </a:cubicBezTo>
                  <a:cubicBezTo>
                    <a:pt x="3498" y="379"/>
                    <a:pt x="3512" y="330"/>
                    <a:pt x="3527" y="281"/>
                  </a:cubicBezTo>
                  <a:cubicBezTo>
                    <a:pt x="3578" y="283"/>
                    <a:pt x="3629" y="285"/>
                    <a:pt x="3680" y="288"/>
                  </a:cubicBezTo>
                  <a:cubicBezTo>
                    <a:pt x="3706" y="290"/>
                    <a:pt x="3733" y="292"/>
                    <a:pt x="3760" y="294"/>
                  </a:cubicBezTo>
                  <a:cubicBezTo>
                    <a:pt x="3760" y="267"/>
                    <a:pt x="3760" y="240"/>
                    <a:pt x="3760" y="214"/>
                  </a:cubicBezTo>
                  <a:cubicBezTo>
                    <a:pt x="3743" y="189"/>
                    <a:pt x="3727" y="165"/>
                    <a:pt x="3711" y="141"/>
                  </a:cubicBezTo>
                  <a:cubicBezTo>
                    <a:pt x="3670" y="132"/>
                    <a:pt x="3629" y="124"/>
                    <a:pt x="3589" y="116"/>
                  </a:cubicBezTo>
                  <a:cubicBezTo>
                    <a:pt x="3548" y="122"/>
                    <a:pt x="3507" y="128"/>
                    <a:pt x="3466" y="135"/>
                  </a:cubicBezTo>
                  <a:cubicBezTo>
                    <a:pt x="3439" y="159"/>
                    <a:pt x="3413" y="183"/>
                    <a:pt x="3387" y="208"/>
                  </a:cubicBezTo>
                  <a:cubicBezTo>
                    <a:pt x="3319" y="210"/>
                    <a:pt x="3251" y="212"/>
                    <a:pt x="3184" y="214"/>
                  </a:cubicBezTo>
                  <a:cubicBezTo>
                    <a:pt x="3114" y="203"/>
                    <a:pt x="3045" y="193"/>
                    <a:pt x="2976" y="183"/>
                  </a:cubicBezTo>
                  <a:cubicBezTo>
                    <a:pt x="2931" y="142"/>
                    <a:pt x="2886" y="101"/>
                    <a:pt x="2842" y="61"/>
                  </a:cubicBezTo>
                  <a:cubicBezTo>
                    <a:pt x="2821" y="40"/>
                    <a:pt x="2800" y="20"/>
                    <a:pt x="2780" y="0"/>
                  </a:cubicBezTo>
                  <a:cubicBezTo>
                    <a:pt x="2741" y="2"/>
                    <a:pt x="2702" y="4"/>
                    <a:pt x="2664" y="6"/>
                  </a:cubicBezTo>
                  <a:cubicBezTo>
                    <a:pt x="2631" y="16"/>
                    <a:pt x="2598" y="26"/>
                    <a:pt x="2566" y="37"/>
                  </a:cubicBezTo>
                  <a:cubicBezTo>
                    <a:pt x="2543" y="39"/>
                    <a:pt x="2521" y="41"/>
                    <a:pt x="2499" y="43"/>
                  </a:cubicBezTo>
                  <a:cubicBezTo>
                    <a:pt x="2490" y="63"/>
                    <a:pt x="2482" y="83"/>
                    <a:pt x="2474" y="104"/>
                  </a:cubicBezTo>
                  <a:cubicBezTo>
                    <a:pt x="2461" y="138"/>
                    <a:pt x="2449" y="173"/>
                    <a:pt x="2437" y="208"/>
                  </a:cubicBezTo>
                  <a:cubicBezTo>
                    <a:pt x="2378" y="223"/>
                    <a:pt x="2320" y="239"/>
                    <a:pt x="2262" y="255"/>
                  </a:cubicBezTo>
                  <a:cubicBezTo>
                    <a:pt x="2273" y="270"/>
                    <a:pt x="2285" y="285"/>
                    <a:pt x="2297" y="300"/>
                  </a:cubicBezTo>
                  <a:cubicBezTo>
                    <a:pt x="2311" y="316"/>
                    <a:pt x="2325" y="332"/>
                    <a:pt x="2339" y="349"/>
                  </a:cubicBezTo>
                  <a:cubicBezTo>
                    <a:pt x="2371" y="361"/>
                    <a:pt x="2404" y="373"/>
                    <a:pt x="2437" y="386"/>
                  </a:cubicBezTo>
                  <a:cubicBezTo>
                    <a:pt x="2484" y="455"/>
                    <a:pt x="2531" y="524"/>
                    <a:pt x="2578" y="594"/>
                  </a:cubicBezTo>
                  <a:cubicBezTo>
                    <a:pt x="2629" y="675"/>
                    <a:pt x="2680" y="757"/>
                    <a:pt x="2731" y="839"/>
                  </a:cubicBezTo>
                  <a:cubicBezTo>
                    <a:pt x="2694" y="916"/>
                    <a:pt x="2657" y="993"/>
                    <a:pt x="2621" y="1071"/>
                  </a:cubicBezTo>
                  <a:cubicBezTo>
                    <a:pt x="2590" y="1105"/>
                    <a:pt x="2559" y="1140"/>
                    <a:pt x="2529" y="1175"/>
                  </a:cubicBezTo>
                  <a:cubicBezTo>
                    <a:pt x="2531" y="1220"/>
                    <a:pt x="2533" y="1265"/>
                    <a:pt x="2535" y="1310"/>
                  </a:cubicBezTo>
                  <a:cubicBezTo>
                    <a:pt x="2514" y="1353"/>
                    <a:pt x="2494" y="1396"/>
                    <a:pt x="2474" y="1439"/>
                  </a:cubicBezTo>
                  <a:cubicBezTo>
                    <a:pt x="2488" y="1459"/>
                    <a:pt x="2502" y="1479"/>
                    <a:pt x="2517" y="1500"/>
                  </a:cubicBezTo>
                  <a:cubicBezTo>
                    <a:pt x="2586" y="1500"/>
                    <a:pt x="2655" y="1500"/>
                    <a:pt x="2725" y="1500"/>
                  </a:cubicBezTo>
                  <a:cubicBezTo>
                    <a:pt x="2755" y="1473"/>
                    <a:pt x="2786" y="1446"/>
                    <a:pt x="2817" y="1420"/>
                  </a:cubicBezTo>
                  <a:cubicBezTo>
                    <a:pt x="2862" y="1465"/>
                    <a:pt x="2907" y="1510"/>
                    <a:pt x="2952" y="1555"/>
                  </a:cubicBezTo>
                  <a:cubicBezTo>
                    <a:pt x="2968" y="1595"/>
                    <a:pt x="2984" y="1636"/>
                    <a:pt x="3001" y="1676"/>
                  </a:cubicBezTo>
                  <a:cubicBezTo>
                    <a:pt x="3025" y="1721"/>
                    <a:pt x="3049" y="1766"/>
                    <a:pt x="3074" y="1811"/>
                  </a:cubicBezTo>
                  <a:cubicBezTo>
                    <a:pt x="3047" y="1840"/>
                    <a:pt x="3021" y="1869"/>
                    <a:pt x="2995" y="1897"/>
                  </a:cubicBezTo>
                  <a:cubicBezTo>
                    <a:pt x="2993" y="1950"/>
                    <a:pt x="2991" y="2003"/>
                    <a:pt x="2989" y="2056"/>
                  </a:cubicBezTo>
                  <a:cubicBezTo>
                    <a:pt x="2968" y="2056"/>
                    <a:pt x="2947" y="2056"/>
                    <a:pt x="2927" y="2056"/>
                  </a:cubicBezTo>
                  <a:cubicBezTo>
                    <a:pt x="2919" y="2077"/>
                    <a:pt x="2911" y="2097"/>
                    <a:pt x="2903" y="2117"/>
                  </a:cubicBezTo>
                  <a:cubicBezTo>
                    <a:pt x="2921" y="2138"/>
                    <a:pt x="2939" y="2159"/>
                    <a:pt x="2958" y="2179"/>
                  </a:cubicBezTo>
                  <a:cubicBezTo>
                    <a:pt x="2939" y="2206"/>
                    <a:pt x="2921" y="2232"/>
                    <a:pt x="2903" y="2258"/>
                  </a:cubicBezTo>
                  <a:cubicBezTo>
                    <a:pt x="2901" y="2281"/>
                    <a:pt x="2899" y="2303"/>
                    <a:pt x="2897" y="2325"/>
                  </a:cubicBezTo>
                  <a:cubicBezTo>
                    <a:pt x="2919" y="2350"/>
                    <a:pt x="2933" y="2399"/>
                    <a:pt x="2964" y="2399"/>
                  </a:cubicBezTo>
                  <a:cubicBezTo>
                    <a:pt x="2995" y="2399"/>
                    <a:pt x="2956" y="2469"/>
                    <a:pt x="2952" y="2503"/>
                  </a:cubicBezTo>
                  <a:cubicBezTo>
                    <a:pt x="2925" y="2514"/>
                    <a:pt x="2898" y="2524"/>
                    <a:pt x="2872" y="2534"/>
                  </a:cubicBezTo>
                  <a:cubicBezTo>
                    <a:pt x="2857" y="2567"/>
                    <a:pt x="2843" y="2600"/>
                    <a:pt x="2829" y="2632"/>
                  </a:cubicBezTo>
                  <a:cubicBezTo>
                    <a:pt x="2806" y="2604"/>
                    <a:pt x="2784" y="2575"/>
                    <a:pt x="2762" y="2546"/>
                  </a:cubicBezTo>
                  <a:cubicBezTo>
                    <a:pt x="2733" y="2565"/>
                    <a:pt x="2704" y="2583"/>
                    <a:pt x="2676" y="2601"/>
                  </a:cubicBezTo>
                  <a:cubicBezTo>
                    <a:pt x="2598" y="2554"/>
                    <a:pt x="2521" y="2507"/>
                    <a:pt x="2444" y="2460"/>
                  </a:cubicBezTo>
                  <a:cubicBezTo>
                    <a:pt x="2441" y="2442"/>
                    <a:pt x="2439" y="2424"/>
                    <a:pt x="2437" y="2405"/>
                  </a:cubicBezTo>
                  <a:cubicBezTo>
                    <a:pt x="2388" y="2362"/>
                    <a:pt x="2339" y="2319"/>
                    <a:pt x="2290" y="2276"/>
                  </a:cubicBezTo>
                  <a:cubicBezTo>
                    <a:pt x="2257" y="2276"/>
                    <a:pt x="2225" y="2276"/>
                    <a:pt x="2193" y="2276"/>
                  </a:cubicBezTo>
                  <a:cubicBezTo>
                    <a:pt x="2166" y="2221"/>
                    <a:pt x="2139" y="2166"/>
                    <a:pt x="2113" y="2111"/>
                  </a:cubicBezTo>
                  <a:cubicBezTo>
                    <a:pt x="2127" y="2066"/>
                    <a:pt x="2141" y="2021"/>
                    <a:pt x="2156" y="1976"/>
                  </a:cubicBezTo>
                  <a:cubicBezTo>
                    <a:pt x="2182" y="1972"/>
                    <a:pt x="2208" y="1968"/>
                    <a:pt x="2235" y="1964"/>
                  </a:cubicBezTo>
                  <a:cubicBezTo>
                    <a:pt x="2221" y="1936"/>
                    <a:pt x="2207" y="1908"/>
                    <a:pt x="2193" y="1879"/>
                  </a:cubicBezTo>
                  <a:cubicBezTo>
                    <a:pt x="2141" y="1855"/>
                    <a:pt x="2090" y="1830"/>
                    <a:pt x="2039" y="1805"/>
                  </a:cubicBezTo>
                  <a:cubicBezTo>
                    <a:pt x="2041" y="1773"/>
                    <a:pt x="2043" y="1740"/>
                    <a:pt x="2046" y="1707"/>
                  </a:cubicBezTo>
                  <a:cubicBezTo>
                    <a:pt x="2011" y="1689"/>
                    <a:pt x="1976" y="1671"/>
                    <a:pt x="1941" y="1652"/>
                  </a:cubicBezTo>
                  <a:cubicBezTo>
                    <a:pt x="1920" y="1658"/>
                    <a:pt x="1900" y="1664"/>
                    <a:pt x="1880" y="1670"/>
                  </a:cubicBezTo>
                  <a:cubicBezTo>
                    <a:pt x="1837" y="1668"/>
                    <a:pt x="1794" y="1666"/>
                    <a:pt x="1752" y="1664"/>
                  </a:cubicBezTo>
                  <a:cubicBezTo>
                    <a:pt x="1719" y="1681"/>
                    <a:pt x="1686" y="1697"/>
                    <a:pt x="1654" y="1713"/>
                  </a:cubicBezTo>
                  <a:cubicBezTo>
                    <a:pt x="1619" y="1711"/>
                    <a:pt x="1584" y="1709"/>
                    <a:pt x="1550" y="1707"/>
                  </a:cubicBezTo>
                  <a:cubicBezTo>
                    <a:pt x="1515" y="1767"/>
                    <a:pt x="1491" y="1846"/>
                    <a:pt x="1445" y="1885"/>
                  </a:cubicBezTo>
                  <a:cubicBezTo>
                    <a:pt x="1443" y="1881"/>
                    <a:pt x="1441" y="1877"/>
                    <a:pt x="1439" y="1872"/>
                  </a:cubicBezTo>
                  <a:cubicBezTo>
                    <a:pt x="1451" y="1919"/>
                    <a:pt x="1463" y="1966"/>
                    <a:pt x="1476" y="2013"/>
                  </a:cubicBezTo>
                  <a:cubicBezTo>
                    <a:pt x="1508" y="2034"/>
                    <a:pt x="1541" y="2054"/>
                    <a:pt x="1574" y="2074"/>
                  </a:cubicBezTo>
                  <a:cubicBezTo>
                    <a:pt x="1610" y="2091"/>
                    <a:pt x="1647" y="2107"/>
                    <a:pt x="1684" y="2123"/>
                  </a:cubicBezTo>
                  <a:cubicBezTo>
                    <a:pt x="1688" y="2168"/>
                    <a:pt x="1692" y="2213"/>
                    <a:pt x="1697" y="2258"/>
                  </a:cubicBezTo>
                  <a:cubicBezTo>
                    <a:pt x="1697" y="2289"/>
                    <a:pt x="1697" y="2320"/>
                    <a:pt x="1697" y="2350"/>
                  </a:cubicBezTo>
                  <a:cubicBezTo>
                    <a:pt x="1717" y="2375"/>
                    <a:pt x="1737" y="2399"/>
                    <a:pt x="1758" y="2423"/>
                  </a:cubicBezTo>
                  <a:cubicBezTo>
                    <a:pt x="1774" y="2446"/>
                    <a:pt x="1790" y="2469"/>
                    <a:pt x="1807" y="2491"/>
                  </a:cubicBezTo>
                  <a:cubicBezTo>
                    <a:pt x="1778" y="2538"/>
                    <a:pt x="1749" y="2585"/>
                    <a:pt x="1721" y="2632"/>
                  </a:cubicBezTo>
                  <a:cubicBezTo>
                    <a:pt x="1702" y="2657"/>
                    <a:pt x="1684" y="2681"/>
                    <a:pt x="1666" y="2705"/>
                  </a:cubicBezTo>
                  <a:cubicBezTo>
                    <a:pt x="1657" y="2740"/>
                    <a:pt x="1649" y="2775"/>
                    <a:pt x="1641" y="2809"/>
                  </a:cubicBezTo>
                  <a:cubicBezTo>
                    <a:pt x="1631" y="2844"/>
                    <a:pt x="1621" y="2879"/>
                    <a:pt x="1611" y="2913"/>
                  </a:cubicBezTo>
                  <a:cubicBezTo>
                    <a:pt x="1588" y="2944"/>
                    <a:pt x="1565" y="2975"/>
                    <a:pt x="1543" y="3005"/>
                  </a:cubicBezTo>
                  <a:cubicBezTo>
                    <a:pt x="1516" y="3018"/>
                    <a:pt x="1490" y="3030"/>
                    <a:pt x="1464" y="3042"/>
                  </a:cubicBezTo>
                  <a:cubicBezTo>
                    <a:pt x="1423" y="3042"/>
                    <a:pt x="1382" y="3042"/>
                    <a:pt x="1341" y="3042"/>
                  </a:cubicBezTo>
                  <a:cubicBezTo>
                    <a:pt x="1286" y="3095"/>
                    <a:pt x="1231" y="3148"/>
                    <a:pt x="1176" y="3201"/>
                  </a:cubicBezTo>
                  <a:cubicBezTo>
                    <a:pt x="1178" y="3232"/>
                    <a:pt x="1180" y="3263"/>
                    <a:pt x="1182" y="3293"/>
                  </a:cubicBezTo>
                  <a:cubicBezTo>
                    <a:pt x="1088" y="3330"/>
                    <a:pt x="994" y="3367"/>
                    <a:pt x="901" y="3403"/>
                  </a:cubicBezTo>
                  <a:cubicBezTo>
                    <a:pt x="849" y="3369"/>
                    <a:pt x="798" y="3334"/>
                    <a:pt x="747" y="3299"/>
                  </a:cubicBezTo>
                  <a:cubicBezTo>
                    <a:pt x="724" y="3307"/>
                    <a:pt x="702" y="3315"/>
                    <a:pt x="680" y="3323"/>
                  </a:cubicBezTo>
                  <a:cubicBezTo>
                    <a:pt x="643" y="3356"/>
                    <a:pt x="606" y="3389"/>
                    <a:pt x="570" y="3421"/>
                  </a:cubicBezTo>
                  <a:cubicBezTo>
                    <a:pt x="510" y="3448"/>
                    <a:pt x="451" y="3475"/>
                    <a:pt x="392" y="3501"/>
                  </a:cubicBezTo>
                  <a:cubicBezTo>
                    <a:pt x="347" y="3526"/>
                    <a:pt x="302" y="3551"/>
                    <a:pt x="258" y="3575"/>
                  </a:cubicBezTo>
                  <a:cubicBezTo>
                    <a:pt x="200" y="3571"/>
                    <a:pt x="143" y="3567"/>
                    <a:pt x="86" y="3562"/>
                  </a:cubicBezTo>
                  <a:cubicBezTo>
                    <a:pt x="59" y="3577"/>
                    <a:pt x="33" y="3591"/>
                    <a:pt x="7" y="3605"/>
                  </a:cubicBezTo>
                  <a:cubicBezTo>
                    <a:pt x="19" y="3654"/>
                    <a:pt x="31" y="3703"/>
                    <a:pt x="43" y="3752"/>
                  </a:cubicBezTo>
                  <a:cubicBezTo>
                    <a:pt x="28" y="3779"/>
                    <a:pt x="14" y="3806"/>
                    <a:pt x="0" y="3832"/>
                  </a:cubicBezTo>
                  <a:cubicBezTo>
                    <a:pt x="2" y="3891"/>
                    <a:pt x="4" y="3950"/>
                    <a:pt x="7" y="4009"/>
                  </a:cubicBezTo>
                  <a:cubicBezTo>
                    <a:pt x="11" y="4056"/>
                    <a:pt x="15" y="4103"/>
                    <a:pt x="19" y="4150"/>
                  </a:cubicBezTo>
                  <a:cubicBezTo>
                    <a:pt x="49" y="4163"/>
                    <a:pt x="80" y="4175"/>
                    <a:pt x="111" y="4187"/>
                  </a:cubicBezTo>
                  <a:cubicBezTo>
                    <a:pt x="127" y="4206"/>
                    <a:pt x="143" y="4224"/>
                    <a:pt x="160" y="4242"/>
                  </a:cubicBezTo>
                  <a:cubicBezTo>
                    <a:pt x="162" y="4291"/>
                    <a:pt x="164" y="4340"/>
                    <a:pt x="166" y="4389"/>
                  </a:cubicBezTo>
                  <a:cubicBezTo>
                    <a:pt x="166" y="4434"/>
                    <a:pt x="166" y="4479"/>
                    <a:pt x="166" y="4524"/>
                  </a:cubicBezTo>
                  <a:cubicBezTo>
                    <a:pt x="166" y="4521"/>
                    <a:pt x="166" y="4518"/>
                    <a:pt x="167" y="4515"/>
                  </a:cubicBezTo>
                  <a:cubicBezTo>
                    <a:pt x="195" y="4509"/>
                    <a:pt x="223" y="4503"/>
                    <a:pt x="252" y="4496"/>
                  </a:cubicBezTo>
                  <a:cubicBezTo>
                    <a:pt x="303" y="4485"/>
                    <a:pt x="354" y="4474"/>
                    <a:pt x="405" y="4462"/>
                  </a:cubicBezTo>
                  <a:cubicBezTo>
                    <a:pt x="429" y="4481"/>
                    <a:pt x="453" y="4499"/>
                    <a:pt x="478" y="4517"/>
                  </a:cubicBezTo>
                  <a:cubicBezTo>
                    <a:pt x="480" y="4520"/>
                    <a:pt x="482" y="4522"/>
                    <a:pt x="484" y="4524"/>
                  </a:cubicBezTo>
                  <a:cubicBezTo>
                    <a:pt x="541" y="4510"/>
                    <a:pt x="598" y="4496"/>
                    <a:pt x="656" y="4481"/>
                  </a:cubicBezTo>
                  <a:cubicBezTo>
                    <a:pt x="702" y="4449"/>
                    <a:pt x="749" y="4416"/>
                    <a:pt x="796" y="4383"/>
                  </a:cubicBezTo>
                  <a:cubicBezTo>
                    <a:pt x="810" y="4359"/>
                    <a:pt x="824" y="4334"/>
                    <a:pt x="839" y="4309"/>
                  </a:cubicBezTo>
                  <a:cubicBezTo>
                    <a:pt x="851" y="4275"/>
                    <a:pt x="863" y="4240"/>
                    <a:pt x="876" y="4205"/>
                  </a:cubicBezTo>
                  <a:cubicBezTo>
                    <a:pt x="923" y="4193"/>
                    <a:pt x="970" y="4181"/>
                    <a:pt x="1017" y="4168"/>
                  </a:cubicBezTo>
                  <a:cubicBezTo>
                    <a:pt x="1053" y="4177"/>
                    <a:pt x="1090" y="4185"/>
                    <a:pt x="1127" y="4193"/>
                  </a:cubicBezTo>
                  <a:cubicBezTo>
                    <a:pt x="1163" y="4161"/>
                    <a:pt x="1200" y="4128"/>
                    <a:pt x="1237" y="4095"/>
                  </a:cubicBezTo>
                  <a:cubicBezTo>
                    <a:pt x="1267" y="4114"/>
                    <a:pt x="1298" y="4132"/>
                    <a:pt x="1329" y="4150"/>
                  </a:cubicBezTo>
                  <a:cubicBezTo>
                    <a:pt x="1355" y="4156"/>
                    <a:pt x="1382" y="4162"/>
                    <a:pt x="1409" y="4168"/>
                  </a:cubicBezTo>
                  <a:cubicBezTo>
                    <a:pt x="1447" y="4168"/>
                    <a:pt x="1486" y="4168"/>
                    <a:pt x="1525" y="4168"/>
                  </a:cubicBezTo>
                  <a:cubicBezTo>
                    <a:pt x="1574" y="4203"/>
                    <a:pt x="1623" y="4238"/>
                    <a:pt x="1672" y="4272"/>
                  </a:cubicBezTo>
                  <a:cubicBezTo>
                    <a:pt x="1688" y="4291"/>
                    <a:pt x="1704" y="4310"/>
                    <a:pt x="1721" y="4328"/>
                  </a:cubicBezTo>
                  <a:cubicBezTo>
                    <a:pt x="1741" y="4312"/>
                    <a:pt x="1761" y="4296"/>
                    <a:pt x="1782" y="4279"/>
                  </a:cubicBezTo>
                  <a:close/>
                  <a:moveTo>
                    <a:pt x="2260" y="256"/>
                  </a:moveTo>
                  <a:cubicBezTo>
                    <a:pt x="2258" y="252"/>
                    <a:pt x="2256" y="248"/>
                    <a:pt x="2254" y="245"/>
                  </a:cubicBezTo>
                  <a:cubicBezTo>
                    <a:pt x="2256" y="248"/>
                    <a:pt x="2259" y="251"/>
                    <a:pt x="2262" y="255"/>
                  </a:cubicBezTo>
                  <a:cubicBezTo>
                    <a:pt x="2261" y="255"/>
                    <a:pt x="2260" y="255"/>
                    <a:pt x="2260" y="256"/>
                  </a:cubicBezTo>
                  <a:close/>
                </a:path>
              </a:pathLst>
            </a:custGeom>
            <a:solidFill>
              <a:srgbClr val="C3C3C3"/>
            </a:solidFill>
            <a:ln w="9525" cap="flat">
              <a:solidFill>
                <a:srgbClr val="404040"/>
              </a:solidFill>
              <a:bevel/>
              <a:headEnd/>
              <a:tailEnd/>
            </a:ln>
            <a:effectLst/>
            <a:extLst/>
          </p:spPr>
          <p:txBody>
            <a:bodyPr wrap="none" anchor="ctr"/>
            <a:lstStyle/>
            <a:p>
              <a:pPr eaLnBrk="0" hangingPunct="0">
                <a:defRPr/>
              </a:pPr>
              <a:endParaRPr lang="en-GB" sz="1350" dirty="0">
                <a:solidFill>
                  <a:prstClr val="black"/>
                </a:solidFill>
                <a:latin typeface="Arial" charset="0"/>
                <a:cs typeface="Arial" charset="0"/>
              </a:endParaRPr>
            </a:p>
          </p:txBody>
        </p:sp>
        <p:sp>
          <p:nvSpPr>
            <p:cNvPr id="11" name="Freeform 55">
              <a:extLst>
                <a:ext uri="{FF2B5EF4-FFF2-40B4-BE49-F238E27FC236}">
                  <a16:creationId xmlns:a16="http://schemas.microsoft.com/office/drawing/2014/main" id="{245AC2E8-8D1D-4AE4-8C07-3A6A86161CFB}"/>
                </a:ext>
              </a:extLst>
            </p:cNvPr>
            <p:cNvSpPr>
              <a:spLocks noChangeArrowheads="1"/>
            </p:cNvSpPr>
            <p:nvPr/>
          </p:nvSpPr>
          <p:spPr bwMode="auto">
            <a:xfrm rot="120000">
              <a:off x="4214441" y="2141442"/>
              <a:ext cx="2413444" cy="2178394"/>
            </a:xfrm>
            <a:custGeom>
              <a:avLst/>
              <a:gdLst>
                <a:gd name="T0" fmla="*/ 92464 w 6698"/>
                <a:gd name="T1" fmla="*/ 1268491 h 6056"/>
                <a:gd name="T2" fmla="*/ 52888 w 6698"/>
                <a:gd name="T3" fmla="*/ 1123192 h 6056"/>
                <a:gd name="T4" fmla="*/ 105776 w 6698"/>
                <a:gd name="T5" fmla="*/ 999831 h 6056"/>
                <a:gd name="T6" fmla="*/ 246451 w 6698"/>
                <a:gd name="T7" fmla="*/ 951278 h 6056"/>
                <a:gd name="T8" fmla="*/ 356905 w 6698"/>
                <a:gd name="T9" fmla="*/ 876471 h 6056"/>
                <a:gd name="T10" fmla="*/ 539674 w 6698"/>
                <a:gd name="T11" fmla="*/ 821444 h 6056"/>
                <a:gd name="T12" fmla="*/ 700497 w 6698"/>
                <a:gd name="T13" fmla="*/ 680461 h 6056"/>
                <a:gd name="T14" fmla="*/ 720285 w 6698"/>
                <a:gd name="T15" fmla="*/ 546311 h 6056"/>
                <a:gd name="T16" fmla="*/ 722444 w 6698"/>
                <a:gd name="T17" fmla="*/ 389862 h 6056"/>
                <a:gd name="T18" fmla="*/ 836855 w 6698"/>
                <a:gd name="T19" fmla="*/ 345985 h 6056"/>
                <a:gd name="T20" fmla="*/ 951266 w 6698"/>
                <a:gd name="T21" fmla="*/ 370081 h 6056"/>
                <a:gd name="T22" fmla="*/ 1041571 w 6698"/>
                <a:gd name="T23" fmla="*/ 411801 h 6056"/>
                <a:gd name="T24" fmla="*/ 1136194 w 6698"/>
                <a:gd name="T25" fmla="*/ 253195 h 6056"/>
                <a:gd name="T26" fmla="*/ 1112089 w 6698"/>
                <a:gd name="T27" fmla="*/ 35246 h 6056"/>
                <a:gd name="T28" fmla="*/ 1310329 w 6698"/>
                <a:gd name="T29" fmla="*/ 81641 h 6056"/>
                <a:gd name="T30" fmla="*/ 1338752 w 6698"/>
                <a:gd name="T31" fmla="*/ 209317 h 6056"/>
                <a:gd name="T32" fmla="*/ 1572610 w 6698"/>
                <a:gd name="T33" fmla="*/ 290958 h 6056"/>
                <a:gd name="T34" fmla="*/ 1728756 w 6698"/>
                <a:gd name="T35" fmla="*/ 293116 h 6056"/>
                <a:gd name="T36" fmla="*/ 1843527 w 6698"/>
                <a:gd name="T37" fmla="*/ 162922 h 6056"/>
                <a:gd name="T38" fmla="*/ 1971250 w 6698"/>
                <a:gd name="T39" fmla="*/ 180545 h 6056"/>
                <a:gd name="T40" fmla="*/ 2077026 w 6698"/>
                <a:gd name="T41" fmla="*/ 255712 h 6056"/>
                <a:gd name="T42" fmla="*/ 2198273 w 6698"/>
                <a:gd name="T43" fmla="*/ 301748 h 6056"/>
                <a:gd name="T44" fmla="*/ 2299372 w 6698"/>
                <a:gd name="T45" fmla="*/ 372239 h 6056"/>
                <a:gd name="T46" fmla="*/ 2352260 w 6698"/>
                <a:gd name="T47" fmla="*/ 491284 h 6056"/>
                <a:gd name="T48" fmla="*/ 2381042 w 6698"/>
                <a:gd name="T49" fmla="*/ 625434 h 6056"/>
                <a:gd name="T50" fmla="*/ 2409465 w 6698"/>
                <a:gd name="T51" fmla="*/ 852374 h 6056"/>
                <a:gd name="T52" fmla="*/ 2312684 w 6698"/>
                <a:gd name="T53" fmla="*/ 823602 h 6056"/>
                <a:gd name="T54" fmla="*/ 2191437 w 6698"/>
                <a:gd name="T55" fmla="*/ 913875 h 6056"/>
                <a:gd name="T56" fmla="*/ 2041767 w 6698"/>
                <a:gd name="T57" fmla="*/ 913875 h 6056"/>
                <a:gd name="T58" fmla="*/ 1914044 w 6698"/>
                <a:gd name="T59" fmla="*/ 834751 h 6056"/>
                <a:gd name="T60" fmla="*/ 1880944 w 6698"/>
                <a:gd name="T61" fmla="*/ 1041551 h 6056"/>
                <a:gd name="T62" fmla="*/ 1894256 w 6698"/>
                <a:gd name="T63" fmla="*/ 1197999 h 6056"/>
                <a:gd name="T64" fmla="*/ 2006509 w 6698"/>
                <a:gd name="T65" fmla="*/ 1272807 h 6056"/>
                <a:gd name="T66" fmla="*/ 2160496 w 6698"/>
                <a:gd name="T67" fmla="*/ 1336825 h 6056"/>
                <a:gd name="T68" fmla="*/ 2173808 w 6698"/>
                <a:gd name="T69" fmla="*/ 1482124 h 6056"/>
                <a:gd name="T70" fmla="*/ 2147543 w 6698"/>
                <a:gd name="T71" fmla="*/ 1631739 h 6056"/>
                <a:gd name="T72" fmla="*/ 1929515 w 6698"/>
                <a:gd name="T73" fmla="*/ 1746468 h 6056"/>
                <a:gd name="T74" fmla="*/ 1841368 w 6698"/>
                <a:gd name="T75" fmla="*/ 1805811 h 6056"/>
                <a:gd name="T76" fmla="*/ 1675868 w 6698"/>
                <a:gd name="T77" fmla="*/ 1869109 h 6056"/>
                <a:gd name="T78" fmla="*/ 1561457 w 6698"/>
                <a:gd name="T79" fmla="*/ 1854004 h 6056"/>
                <a:gd name="T80" fmla="*/ 1468993 w 6698"/>
                <a:gd name="T81" fmla="*/ 1860478 h 6056"/>
                <a:gd name="T82" fmla="*/ 1343429 w 6698"/>
                <a:gd name="T83" fmla="*/ 1783872 h 6056"/>
                <a:gd name="T84" fmla="*/ 1220023 w 6698"/>
                <a:gd name="T85" fmla="*/ 1733161 h 6056"/>
                <a:gd name="T86" fmla="*/ 1054883 w 6698"/>
                <a:gd name="T87" fmla="*/ 1882416 h 6056"/>
                <a:gd name="T88" fmla="*/ 1096618 w 6698"/>
                <a:gd name="T89" fmla="*/ 2021242 h 6056"/>
                <a:gd name="T90" fmla="*/ 1092300 w 6698"/>
                <a:gd name="T91" fmla="*/ 2133453 h 6056"/>
                <a:gd name="T92" fmla="*/ 955583 w 6698"/>
                <a:gd name="T93" fmla="*/ 2153234 h 6056"/>
                <a:gd name="T94" fmla="*/ 834696 w 6698"/>
                <a:gd name="T95" fmla="*/ 2032391 h 6056"/>
                <a:gd name="T96" fmla="*/ 869595 w 6698"/>
                <a:gd name="T97" fmla="*/ 1838899 h 6056"/>
                <a:gd name="T98" fmla="*/ 788644 w 6698"/>
                <a:gd name="T99" fmla="*/ 1711222 h 6056"/>
                <a:gd name="T100" fmla="*/ 867436 w 6698"/>
                <a:gd name="T101" fmla="*/ 1647204 h 6056"/>
                <a:gd name="T102" fmla="*/ 616668 w 6698"/>
                <a:gd name="T103" fmla="*/ 1574555 h 6056"/>
                <a:gd name="T104" fmla="*/ 671714 w 6698"/>
                <a:gd name="T105" fmla="*/ 1374229 h 6056"/>
                <a:gd name="T106" fmla="*/ 537515 w 6698"/>
                <a:gd name="T107" fmla="*/ 1343299 h 6056"/>
                <a:gd name="T108" fmla="*/ 277393 w 6698"/>
                <a:gd name="T109" fmla="*/ 1270649 h 6056"/>
                <a:gd name="T110" fmla="*/ 132040 w 6698"/>
                <a:gd name="T111" fmla="*/ 1360562 h 6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98" h="6056">
                  <a:moveTo>
                    <a:pt x="361" y="3772"/>
                  </a:moveTo>
                  <a:cubicBezTo>
                    <a:pt x="361" y="3743"/>
                    <a:pt x="361" y="3714"/>
                    <a:pt x="361" y="3686"/>
                  </a:cubicBezTo>
                  <a:cubicBezTo>
                    <a:pt x="351" y="3661"/>
                    <a:pt x="341" y="3637"/>
                    <a:pt x="331" y="3613"/>
                  </a:cubicBezTo>
                  <a:cubicBezTo>
                    <a:pt x="332" y="3608"/>
                    <a:pt x="334" y="3604"/>
                    <a:pt x="336" y="3600"/>
                  </a:cubicBezTo>
                  <a:cubicBezTo>
                    <a:pt x="309" y="3575"/>
                    <a:pt x="283" y="3551"/>
                    <a:pt x="257" y="3527"/>
                  </a:cubicBezTo>
                  <a:cubicBezTo>
                    <a:pt x="206" y="3496"/>
                    <a:pt x="155" y="3465"/>
                    <a:pt x="104" y="3435"/>
                  </a:cubicBezTo>
                  <a:cubicBezTo>
                    <a:pt x="83" y="3390"/>
                    <a:pt x="63" y="3345"/>
                    <a:pt x="43" y="3300"/>
                  </a:cubicBezTo>
                  <a:cubicBezTo>
                    <a:pt x="28" y="3247"/>
                    <a:pt x="14" y="3194"/>
                    <a:pt x="0" y="3141"/>
                  </a:cubicBezTo>
                  <a:cubicBezTo>
                    <a:pt x="20" y="3131"/>
                    <a:pt x="40" y="3121"/>
                    <a:pt x="61" y="3111"/>
                  </a:cubicBezTo>
                  <a:cubicBezTo>
                    <a:pt x="89" y="3115"/>
                    <a:pt x="118" y="3119"/>
                    <a:pt x="147" y="3123"/>
                  </a:cubicBezTo>
                  <a:cubicBezTo>
                    <a:pt x="145" y="3098"/>
                    <a:pt x="143" y="3073"/>
                    <a:pt x="141" y="3049"/>
                  </a:cubicBezTo>
                  <a:cubicBezTo>
                    <a:pt x="155" y="3028"/>
                    <a:pt x="169" y="3008"/>
                    <a:pt x="183" y="2988"/>
                  </a:cubicBezTo>
                  <a:cubicBezTo>
                    <a:pt x="215" y="2971"/>
                    <a:pt x="248" y="2955"/>
                    <a:pt x="281" y="2939"/>
                  </a:cubicBezTo>
                  <a:cubicBezTo>
                    <a:pt x="285" y="2912"/>
                    <a:pt x="289" y="2886"/>
                    <a:pt x="294" y="2860"/>
                  </a:cubicBezTo>
                  <a:cubicBezTo>
                    <a:pt x="294" y="2833"/>
                    <a:pt x="294" y="2806"/>
                    <a:pt x="294" y="2780"/>
                  </a:cubicBezTo>
                  <a:cubicBezTo>
                    <a:pt x="318" y="2765"/>
                    <a:pt x="342" y="2751"/>
                    <a:pt x="367" y="2737"/>
                  </a:cubicBezTo>
                  <a:cubicBezTo>
                    <a:pt x="403" y="2737"/>
                    <a:pt x="440" y="2737"/>
                    <a:pt x="477" y="2737"/>
                  </a:cubicBezTo>
                  <a:cubicBezTo>
                    <a:pt x="509" y="2731"/>
                    <a:pt x="542" y="2725"/>
                    <a:pt x="575" y="2719"/>
                  </a:cubicBezTo>
                  <a:cubicBezTo>
                    <a:pt x="601" y="2712"/>
                    <a:pt x="628" y="2706"/>
                    <a:pt x="655" y="2700"/>
                  </a:cubicBezTo>
                  <a:cubicBezTo>
                    <a:pt x="665" y="2681"/>
                    <a:pt x="675" y="2663"/>
                    <a:pt x="685" y="2645"/>
                  </a:cubicBezTo>
                  <a:cubicBezTo>
                    <a:pt x="705" y="2610"/>
                    <a:pt x="726" y="2575"/>
                    <a:pt x="747" y="2541"/>
                  </a:cubicBezTo>
                  <a:cubicBezTo>
                    <a:pt x="755" y="2520"/>
                    <a:pt x="763" y="2500"/>
                    <a:pt x="771" y="2480"/>
                  </a:cubicBezTo>
                  <a:cubicBezTo>
                    <a:pt x="797" y="2476"/>
                    <a:pt x="824" y="2472"/>
                    <a:pt x="851" y="2468"/>
                  </a:cubicBezTo>
                  <a:cubicBezTo>
                    <a:pt x="881" y="2468"/>
                    <a:pt x="912" y="2468"/>
                    <a:pt x="943" y="2468"/>
                  </a:cubicBezTo>
                  <a:cubicBezTo>
                    <a:pt x="959" y="2457"/>
                    <a:pt x="975" y="2447"/>
                    <a:pt x="992" y="2437"/>
                  </a:cubicBezTo>
                  <a:cubicBezTo>
                    <a:pt x="1004" y="2424"/>
                    <a:pt x="1016" y="2412"/>
                    <a:pt x="1028" y="2400"/>
                  </a:cubicBezTo>
                  <a:cubicBezTo>
                    <a:pt x="1050" y="2398"/>
                    <a:pt x="1073" y="2396"/>
                    <a:pt x="1096" y="2394"/>
                  </a:cubicBezTo>
                  <a:cubicBezTo>
                    <a:pt x="1116" y="2375"/>
                    <a:pt x="1136" y="2357"/>
                    <a:pt x="1157" y="2339"/>
                  </a:cubicBezTo>
                  <a:cubicBezTo>
                    <a:pt x="1191" y="2322"/>
                    <a:pt x="1226" y="2306"/>
                    <a:pt x="1261" y="2290"/>
                  </a:cubicBezTo>
                  <a:cubicBezTo>
                    <a:pt x="1340" y="2288"/>
                    <a:pt x="1420" y="2286"/>
                    <a:pt x="1500" y="2284"/>
                  </a:cubicBezTo>
                  <a:cubicBezTo>
                    <a:pt x="1524" y="2276"/>
                    <a:pt x="1548" y="2268"/>
                    <a:pt x="1573" y="2260"/>
                  </a:cubicBezTo>
                  <a:cubicBezTo>
                    <a:pt x="1618" y="2227"/>
                    <a:pt x="1663" y="2194"/>
                    <a:pt x="1708" y="2162"/>
                  </a:cubicBezTo>
                  <a:cubicBezTo>
                    <a:pt x="1738" y="2127"/>
                    <a:pt x="1769" y="2092"/>
                    <a:pt x="1800" y="2058"/>
                  </a:cubicBezTo>
                  <a:cubicBezTo>
                    <a:pt x="1828" y="2027"/>
                    <a:pt x="1857" y="1996"/>
                    <a:pt x="1886" y="1966"/>
                  </a:cubicBezTo>
                  <a:cubicBezTo>
                    <a:pt x="1906" y="1941"/>
                    <a:pt x="1926" y="1916"/>
                    <a:pt x="1947" y="1892"/>
                  </a:cubicBezTo>
                  <a:cubicBezTo>
                    <a:pt x="1953" y="1867"/>
                    <a:pt x="1959" y="1843"/>
                    <a:pt x="1965" y="1819"/>
                  </a:cubicBezTo>
                  <a:cubicBezTo>
                    <a:pt x="1973" y="1798"/>
                    <a:pt x="1981" y="1778"/>
                    <a:pt x="1990" y="1758"/>
                  </a:cubicBezTo>
                  <a:cubicBezTo>
                    <a:pt x="1996" y="1737"/>
                    <a:pt x="2002" y="1716"/>
                    <a:pt x="2008" y="1696"/>
                  </a:cubicBezTo>
                  <a:cubicBezTo>
                    <a:pt x="2008" y="1665"/>
                    <a:pt x="2008" y="1634"/>
                    <a:pt x="2008" y="1604"/>
                  </a:cubicBezTo>
                  <a:cubicBezTo>
                    <a:pt x="2006" y="1575"/>
                    <a:pt x="2004" y="1547"/>
                    <a:pt x="2002" y="1519"/>
                  </a:cubicBezTo>
                  <a:cubicBezTo>
                    <a:pt x="2002" y="1494"/>
                    <a:pt x="2002" y="1469"/>
                    <a:pt x="2002" y="1445"/>
                  </a:cubicBezTo>
                  <a:cubicBezTo>
                    <a:pt x="2008" y="1420"/>
                    <a:pt x="2014" y="1396"/>
                    <a:pt x="2020" y="1372"/>
                  </a:cubicBezTo>
                  <a:cubicBezTo>
                    <a:pt x="2040" y="1341"/>
                    <a:pt x="2061" y="1310"/>
                    <a:pt x="2082" y="1280"/>
                  </a:cubicBezTo>
                  <a:cubicBezTo>
                    <a:pt x="2067" y="1243"/>
                    <a:pt x="2053" y="1206"/>
                    <a:pt x="2039" y="1170"/>
                  </a:cubicBezTo>
                  <a:cubicBezTo>
                    <a:pt x="2028" y="1141"/>
                    <a:pt x="2018" y="1112"/>
                    <a:pt x="2008" y="1084"/>
                  </a:cubicBezTo>
                  <a:cubicBezTo>
                    <a:pt x="2008" y="1061"/>
                    <a:pt x="2008" y="1039"/>
                    <a:pt x="2008" y="1017"/>
                  </a:cubicBezTo>
                  <a:cubicBezTo>
                    <a:pt x="2028" y="1000"/>
                    <a:pt x="2048" y="984"/>
                    <a:pt x="2069" y="968"/>
                  </a:cubicBezTo>
                  <a:cubicBezTo>
                    <a:pt x="2097" y="955"/>
                    <a:pt x="2126" y="943"/>
                    <a:pt x="2155" y="931"/>
                  </a:cubicBezTo>
                  <a:cubicBezTo>
                    <a:pt x="2185" y="922"/>
                    <a:pt x="2216" y="914"/>
                    <a:pt x="2247" y="906"/>
                  </a:cubicBezTo>
                  <a:cubicBezTo>
                    <a:pt x="2273" y="924"/>
                    <a:pt x="2299" y="943"/>
                    <a:pt x="2326" y="962"/>
                  </a:cubicBezTo>
                  <a:cubicBezTo>
                    <a:pt x="2342" y="978"/>
                    <a:pt x="2358" y="994"/>
                    <a:pt x="2374" y="1011"/>
                  </a:cubicBezTo>
                  <a:cubicBezTo>
                    <a:pt x="2399" y="1002"/>
                    <a:pt x="2424" y="994"/>
                    <a:pt x="2448" y="986"/>
                  </a:cubicBezTo>
                  <a:cubicBezTo>
                    <a:pt x="2463" y="984"/>
                    <a:pt x="2477" y="982"/>
                    <a:pt x="2491" y="980"/>
                  </a:cubicBezTo>
                  <a:cubicBezTo>
                    <a:pt x="2510" y="994"/>
                    <a:pt x="2528" y="1008"/>
                    <a:pt x="2546" y="1023"/>
                  </a:cubicBezTo>
                  <a:cubicBezTo>
                    <a:pt x="2579" y="1025"/>
                    <a:pt x="2612" y="1027"/>
                    <a:pt x="2644" y="1029"/>
                  </a:cubicBezTo>
                  <a:cubicBezTo>
                    <a:pt x="2652" y="1045"/>
                    <a:pt x="2660" y="1061"/>
                    <a:pt x="2668" y="1078"/>
                  </a:cubicBezTo>
                  <a:cubicBezTo>
                    <a:pt x="2681" y="1092"/>
                    <a:pt x="2693" y="1106"/>
                    <a:pt x="2705" y="1121"/>
                  </a:cubicBezTo>
                  <a:cubicBezTo>
                    <a:pt x="2736" y="1139"/>
                    <a:pt x="2767" y="1157"/>
                    <a:pt x="2797" y="1176"/>
                  </a:cubicBezTo>
                  <a:cubicBezTo>
                    <a:pt x="2816" y="1184"/>
                    <a:pt x="2834" y="1192"/>
                    <a:pt x="2852" y="1200"/>
                  </a:cubicBezTo>
                  <a:cubicBezTo>
                    <a:pt x="2867" y="1181"/>
                    <a:pt x="2881" y="1163"/>
                    <a:pt x="2895" y="1145"/>
                  </a:cubicBezTo>
                  <a:cubicBezTo>
                    <a:pt x="2899" y="1094"/>
                    <a:pt x="2903" y="1043"/>
                    <a:pt x="2907" y="992"/>
                  </a:cubicBezTo>
                  <a:cubicBezTo>
                    <a:pt x="2934" y="988"/>
                    <a:pt x="2961" y="984"/>
                    <a:pt x="2987" y="980"/>
                  </a:cubicBezTo>
                  <a:cubicBezTo>
                    <a:pt x="3020" y="949"/>
                    <a:pt x="3053" y="918"/>
                    <a:pt x="3085" y="888"/>
                  </a:cubicBezTo>
                  <a:cubicBezTo>
                    <a:pt x="3085" y="855"/>
                    <a:pt x="3085" y="822"/>
                    <a:pt x="3085" y="790"/>
                  </a:cubicBezTo>
                  <a:cubicBezTo>
                    <a:pt x="3110" y="761"/>
                    <a:pt x="3134" y="732"/>
                    <a:pt x="3158" y="704"/>
                  </a:cubicBezTo>
                  <a:cubicBezTo>
                    <a:pt x="3136" y="604"/>
                    <a:pt x="3114" y="504"/>
                    <a:pt x="3091" y="404"/>
                  </a:cubicBezTo>
                  <a:cubicBezTo>
                    <a:pt x="3108" y="379"/>
                    <a:pt x="3124" y="355"/>
                    <a:pt x="3140" y="331"/>
                  </a:cubicBezTo>
                  <a:cubicBezTo>
                    <a:pt x="3097" y="296"/>
                    <a:pt x="3054" y="261"/>
                    <a:pt x="3011" y="227"/>
                  </a:cubicBezTo>
                  <a:cubicBezTo>
                    <a:pt x="3030" y="204"/>
                    <a:pt x="3048" y="182"/>
                    <a:pt x="3066" y="160"/>
                  </a:cubicBezTo>
                  <a:cubicBezTo>
                    <a:pt x="3075" y="139"/>
                    <a:pt x="3083" y="118"/>
                    <a:pt x="3091" y="98"/>
                  </a:cubicBezTo>
                  <a:cubicBezTo>
                    <a:pt x="3099" y="65"/>
                    <a:pt x="3107" y="32"/>
                    <a:pt x="3115" y="0"/>
                  </a:cubicBezTo>
                  <a:cubicBezTo>
                    <a:pt x="3142" y="4"/>
                    <a:pt x="3169" y="8"/>
                    <a:pt x="3195" y="13"/>
                  </a:cubicBezTo>
                  <a:cubicBezTo>
                    <a:pt x="3224" y="15"/>
                    <a:pt x="3253" y="17"/>
                    <a:pt x="3281" y="19"/>
                  </a:cubicBezTo>
                  <a:cubicBezTo>
                    <a:pt x="3361" y="84"/>
                    <a:pt x="3440" y="149"/>
                    <a:pt x="3519" y="215"/>
                  </a:cubicBezTo>
                  <a:cubicBezTo>
                    <a:pt x="3560" y="219"/>
                    <a:pt x="3601" y="223"/>
                    <a:pt x="3642" y="227"/>
                  </a:cubicBezTo>
                  <a:cubicBezTo>
                    <a:pt x="3671" y="269"/>
                    <a:pt x="3700" y="312"/>
                    <a:pt x="3728" y="355"/>
                  </a:cubicBezTo>
                  <a:cubicBezTo>
                    <a:pt x="3757" y="373"/>
                    <a:pt x="3785" y="392"/>
                    <a:pt x="3813" y="411"/>
                  </a:cubicBezTo>
                  <a:cubicBezTo>
                    <a:pt x="3813" y="435"/>
                    <a:pt x="3813" y="459"/>
                    <a:pt x="3813" y="484"/>
                  </a:cubicBezTo>
                  <a:cubicBezTo>
                    <a:pt x="3783" y="498"/>
                    <a:pt x="3752" y="512"/>
                    <a:pt x="3721" y="527"/>
                  </a:cubicBezTo>
                  <a:cubicBezTo>
                    <a:pt x="3721" y="545"/>
                    <a:pt x="3721" y="563"/>
                    <a:pt x="3721" y="582"/>
                  </a:cubicBezTo>
                  <a:cubicBezTo>
                    <a:pt x="3742" y="600"/>
                    <a:pt x="3763" y="618"/>
                    <a:pt x="3783" y="637"/>
                  </a:cubicBezTo>
                  <a:cubicBezTo>
                    <a:pt x="3785" y="653"/>
                    <a:pt x="3787" y="669"/>
                    <a:pt x="3789" y="686"/>
                  </a:cubicBezTo>
                  <a:cubicBezTo>
                    <a:pt x="3826" y="706"/>
                    <a:pt x="3863" y="726"/>
                    <a:pt x="3899" y="747"/>
                  </a:cubicBezTo>
                  <a:cubicBezTo>
                    <a:pt x="4024" y="749"/>
                    <a:pt x="4149" y="751"/>
                    <a:pt x="4273" y="753"/>
                  </a:cubicBezTo>
                  <a:cubicBezTo>
                    <a:pt x="4306" y="771"/>
                    <a:pt x="4339" y="790"/>
                    <a:pt x="4371" y="809"/>
                  </a:cubicBezTo>
                  <a:cubicBezTo>
                    <a:pt x="4402" y="811"/>
                    <a:pt x="4432" y="813"/>
                    <a:pt x="4462" y="815"/>
                  </a:cubicBezTo>
                  <a:cubicBezTo>
                    <a:pt x="4489" y="819"/>
                    <a:pt x="4516" y="823"/>
                    <a:pt x="4542" y="827"/>
                  </a:cubicBezTo>
                  <a:cubicBezTo>
                    <a:pt x="4569" y="835"/>
                    <a:pt x="4596" y="843"/>
                    <a:pt x="4622" y="851"/>
                  </a:cubicBezTo>
                  <a:cubicBezTo>
                    <a:pt x="4653" y="871"/>
                    <a:pt x="4683" y="892"/>
                    <a:pt x="4713" y="913"/>
                  </a:cubicBezTo>
                  <a:cubicBezTo>
                    <a:pt x="4744" y="880"/>
                    <a:pt x="4775" y="847"/>
                    <a:pt x="4805" y="815"/>
                  </a:cubicBezTo>
                  <a:cubicBezTo>
                    <a:pt x="4828" y="788"/>
                    <a:pt x="4851" y="761"/>
                    <a:pt x="4873" y="735"/>
                  </a:cubicBezTo>
                  <a:cubicBezTo>
                    <a:pt x="4898" y="737"/>
                    <a:pt x="4922" y="739"/>
                    <a:pt x="4946" y="741"/>
                  </a:cubicBezTo>
                  <a:cubicBezTo>
                    <a:pt x="4965" y="700"/>
                    <a:pt x="4983" y="659"/>
                    <a:pt x="5001" y="619"/>
                  </a:cubicBezTo>
                  <a:cubicBezTo>
                    <a:pt x="5001" y="574"/>
                    <a:pt x="5001" y="529"/>
                    <a:pt x="5001" y="484"/>
                  </a:cubicBezTo>
                  <a:cubicBezTo>
                    <a:pt x="5042" y="473"/>
                    <a:pt x="5083" y="463"/>
                    <a:pt x="5124" y="453"/>
                  </a:cubicBezTo>
                  <a:cubicBezTo>
                    <a:pt x="5149" y="481"/>
                    <a:pt x="5173" y="510"/>
                    <a:pt x="5197" y="539"/>
                  </a:cubicBezTo>
                  <a:cubicBezTo>
                    <a:pt x="5224" y="551"/>
                    <a:pt x="5251" y="563"/>
                    <a:pt x="5277" y="576"/>
                  </a:cubicBezTo>
                  <a:cubicBezTo>
                    <a:pt x="5304" y="588"/>
                    <a:pt x="5330" y="600"/>
                    <a:pt x="5356" y="613"/>
                  </a:cubicBezTo>
                  <a:cubicBezTo>
                    <a:pt x="5377" y="592"/>
                    <a:pt x="5398" y="571"/>
                    <a:pt x="5418" y="551"/>
                  </a:cubicBezTo>
                  <a:cubicBezTo>
                    <a:pt x="5439" y="534"/>
                    <a:pt x="5459" y="518"/>
                    <a:pt x="5479" y="502"/>
                  </a:cubicBezTo>
                  <a:cubicBezTo>
                    <a:pt x="5498" y="512"/>
                    <a:pt x="5516" y="522"/>
                    <a:pt x="5534" y="533"/>
                  </a:cubicBezTo>
                  <a:cubicBezTo>
                    <a:pt x="5540" y="557"/>
                    <a:pt x="5546" y="581"/>
                    <a:pt x="5552" y="606"/>
                  </a:cubicBezTo>
                  <a:cubicBezTo>
                    <a:pt x="5585" y="606"/>
                    <a:pt x="5618" y="606"/>
                    <a:pt x="5650" y="606"/>
                  </a:cubicBezTo>
                  <a:cubicBezTo>
                    <a:pt x="5661" y="638"/>
                    <a:pt x="5671" y="671"/>
                    <a:pt x="5681" y="704"/>
                  </a:cubicBezTo>
                  <a:cubicBezTo>
                    <a:pt x="5712" y="706"/>
                    <a:pt x="5743" y="708"/>
                    <a:pt x="5773" y="711"/>
                  </a:cubicBezTo>
                  <a:cubicBezTo>
                    <a:pt x="5775" y="708"/>
                    <a:pt x="5777" y="706"/>
                    <a:pt x="5779" y="704"/>
                  </a:cubicBezTo>
                  <a:cubicBezTo>
                    <a:pt x="5779" y="726"/>
                    <a:pt x="5779" y="749"/>
                    <a:pt x="5779" y="772"/>
                  </a:cubicBezTo>
                  <a:cubicBezTo>
                    <a:pt x="5814" y="772"/>
                    <a:pt x="5849" y="772"/>
                    <a:pt x="5883" y="772"/>
                  </a:cubicBezTo>
                  <a:cubicBezTo>
                    <a:pt x="5918" y="778"/>
                    <a:pt x="5953" y="784"/>
                    <a:pt x="5987" y="790"/>
                  </a:cubicBezTo>
                  <a:cubicBezTo>
                    <a:pt x="6028" y="806"/>
                    <a:pt x="6069" y="822"/>
                    <a:pt x="6110" y="839"/>
                  </a:cubicBezTo>
                  <a:cubicBezTo>
                    <a:pt x="6147" y="851"/>
                    <a:pt x="6184" y="863"/>
                    <a:pt x="6220" y="876"/>
                  </a:cubicBezTo>
                  <a:cubicBezTo>
                    <a:pt x="6265" y="880"/>
                    <a:pt x="6310" y="884"/>
                    <a:pt x="6354" y="888"/>
                  </a:cubicBezTo>
                  <a:cubicBezTo>
                    <a:pt x="6393" y="912"/>
                    <a:pt x="6432" y="937"/>
                    <a:pt x="6471" y="962"/>
                  </a:cubicBezTo>
                  <a:cubicBezTo>
                    <a:pt x="6465" y="984"/>
                    <a:pt x="6459" y="1006"/>
                    <a:pt x="6452" y="1029"/>
                  </a:cubicBezTo>
                  <a:cubicBezTo>
                    <a:pt x="6432" y="1031"/>
                    <a:pt x="6412" y="1033"/>
                    <a:pt x="6391" y="1035"/>
                  </a:cubicBezTo>
                  <a:cubicBezTo>
                    <a:pt x="6373" y="1061"/>
                    <a:pt x="6355" y="1088"/>
                    <a:pt x="6336" y="1115"/>
                  </a:cubicBezTo>
                  <a:cubicBezTo>
                    <a:pt x="6330" y="1133"/>
                    <a:pt x="6324" y="1151"/>
                    <a:pt x="6318" y="1170"/>
                  </a:cubicBezTo>
                  <a:cubicBezTo>
                    <a:pt x="6324" y="1190"/>
                    <a:pt x="6330" y="1210"/>
                    <a:pt x="6336" y="1231"/>
                  </a:cubicBezTo>
                  <a:cubicBezTo>
                    <a:pt x="6383" y="1267"/>
                    <a:pt x="6430" y="1304"/>
                    <a:pt x="6477" y="1341"/>
                  </a:cubicBezTo>
                  <a:cubicBezTo>
                    <a:pt x="6498" y="1349"/>
                    <a:pt x="6518" y="1357"/>
                    <a:pt x="6538" y="1366"/>
                  </a:cubicBezTo>
                  <a:cubicBezTo>
                    <a:pt x="6540" y="1417"/>
                    <a:pt x="6542" y="1468"/>
                    <a:pt x="6544" y="1519"/>
                  </a:cubicBezTo>
                  <a:cubicBezTo>
                    <a:pt x="6569" y="1519"/>
                    <a:pt x="6594" y="1519"/>
                    <a:pt x="6618" y="1519"/>
                  </a:cubicBezTo>
                  <a:cubicBezTo>
                    <a:pt x="6618" y="1533"/>
                    <a:pt x="6618" y="1547"/>
                    <a:pt x="6618" y="1562"/>
                  </a:cubicBezTo>
                  <a:cubicBezTo>
                    <a:pt x="6620" y="1600"/>
                    <a:pt x="6622" y="1639"/>
                    <a:pt x="6624" y="1678"/>
                  </a:cubicBezTo>
                  <a:cubicBezTo>
                    <a:pt x="6622" y="1698"/>
                    <a:pt x="6620" y="1718"/>
                    <a:pt x="6618" y="1739"/>
                  </a:cubicBezTo>
                  <a:cubicBezTo>
                    <a:pt x="6635" y="1765"/>
                    <a:pt x="6651" y="1792"/>
                    <a:pt x="6667" y="1819"/>
                  </a:cubicBezTo>
                  <a:cubicBezTo>
                    <a:pt x="6671" y="1849"/>
                    <a:pt x="6675" y="1880"/>
                    <a:pt x="6679" y="1911"/>
                  </a:cubicBezTo>
                  <a:cubicBezTo>
                    <a:pt x="6677" y="1957"/>
                    <a:pt x="6675" y="2004"/>
                    <a:pt x="6673" y="2051"/>
                  </a:cubicBezTo>
                  <a:cubicBezTo>
                    <a:pt x="6675" y="2092"/>
                    <a:pt x="6677" y="2133"/>
                    <a:pt x="6679" y="2174"/>
                  </a:cubicBezTo>
                  <a:cubicBezTo>
                    <a:pt x="6685" y="2239"/>
                    <a:pt x="6691" y="2304"/>
                    <a:pt x="6697" y="2370"/>
                  </a:cubicBezTo>
                  <a:cubicBezTo>
                    <a:pt x="6683" y="2361"/>
                    <a:pt x="6669" y="2353"/>
                    <a:pt x="6655" y="2345"/>
                  </a:cubicBezTo>
                  <a:cubicBezTo>
                    <a:pt x="6637" y="2337"/>
                    <a:pt x="6618" y="2329"/>
                    <a:pt x="6599" y="2321"/>
                  </a:cubicBezTo>
                  <a:cubicBezTo>
                    <a:pt x="6583" y="2306"/>
                    <a:pt x="6567" y="2292"/>
                    <a:pt x="6550" y="2278"/>
                  </a:cubicBezTo>
                  <a:cubicBezTo>
                    <a:pt x="6528" y="2280"/>
                    <a:pt x="6506" y="2282"/>
                    <a:pt x="6483" y="2284"/>
                  </a:cubicBezTo>
                  <a:cubicBezTo>
                    <a:pt x="6465" y="2286"/>
                    <a:pt x="6447" y="2288"/>
                    <a:pt x="6428" y="2290"/>
                  </a:cubicBezTo>
                  <a:cubicBezTo>
                    <a:pt x="6408" y="2304"/>
                    <a:pt x="6388" y="2318"/>
                    <a:pt x="6367" y="2333"/>
                  </a:cubicBezTo>
                  <a:cubicBezTo>
                    <a:pt x="6341" y="2361"/>
                    <a:pt x="6314" y="2390"/>
                    <a:pt x="6287" y="2419"/>
                  </a:cubicBezTo>
                  <a:cubicBezTo>
                    <a:pt x="6267" y="2445"/>
                    <a:pt x="6247" y="2471"/>
                    <a:pt x="6226" y="2498"/>
                  </a:cubicBezTo>
                  <a:cubicBezTo>
                    <a:pt x="6206" y="2506"/>
                    <a:pt x="6186" y="2514"/>
                    <a:pt x="6165" y="2523"/>
                  </a:cubicBezTo>
                  <a:cubicBezTo>
                    <a:pt x="6141" y="2529"/>
                    <a:pt x="6116" y="2535"/>
                    <a:pt x="6091" y="2541"/>
                  </a:cubicBezTo>
                  <a:cubicBezTo>
                    <a:pt x="6069" y="2547"/>
                    <a:pt x="6047" y="2553"/>
                    <a:pt x="6024" y="2560"/>
                  </a:cubicBezTo>
                  <a:cubicBezTo>
                    <a:pt x="6000" y="2566"/>
                    <a:pt x="5975" y="2572"/>
                    <a:pt x="5950" y="2578"/>
                  </a:cubicBezTo>
                  <a:cubicBezTo>
                    <a:pt x="5914" y="2588"/>
                    <a:pt x="5877" y="2598"/>
                    <a:pt x="5840" y="2609"/>
                  </a:cubicBezTo>
                  <a:cubicBezTo>
                    <a:pt x="5800" y="2596"/>
                    <a:pt x="5759" y="2584"/>
                    <a:pt x="5718" y="2572"/>
                  </a:cubicBezTo>
                  <a:cubicBezTo>
                    <a:pt x="5704" y="2561"/>
                    <a:pt x="5690" y="2551"/>
                    <a:pt x="5675" y="2541"/>
                  </a:cubicBezTo>
                  <a:cubicBezTo>
                    <a:pt x="5653" y="2516"/>
                    <a:pt x="5630" y="2492"/>
                    <a:pt x="5607" y="2468"/>
                  </a:cubicBezTo>
                  <a:cubicBezTo>
                    <a:pt x="5583" y="2441"/>
                    <a:pt x="5559" y="2414"/>
                    <a:pt x="5534" y="2388"/>
                  </a:cubicBezTo>
                  <a:cubicBezTo>
                    <a:pt x="5528" y="2371"/>
                    <a:pt x="5522" y="2355"/>
                    <a:pt x="5516" y="2339"/>
                  </a:cubicBezTo>
                  <a:cubicBezTo>
                    <a:pt x="5488" y="2337"/>
                    <a:pt x="5459" y="2335"/>
                    <a:pt x="5430" y="2333"/>
                  </a:cubicBezTo>
                  <a:cubicBezTo>
                    <a:pt x="5394" y="2329"/>
                    <a:pt x="5357" y="2325"/>
                    <a:pt x="5320" y="2321"/>
                  </a:cubicBezTo>
                  <a:cubicBezTo>
                    <a:pt x="5279" y="2353"/>
                    <a:pt x="5238" y="2386"/>
                    <a:pt x="5197" y="2419"/>
                  </a:cubicBezTo>
                  <a:cubicBezTo>
                    <a:pt x="5193" y="2455"/>
                    <a:pt x="5189" y="2492"/>
                    <a:pt x="5185" y="2529"/>
                  </a:cubicBezTo>
                  <a:cubicBezTo>
                    <a:pt x="5189" y="2572"/>
                    <a:pt x="5193" y="2615"/>
                    <a:pt x="5197" y="2658"/>
                  </a:cubicBezTo>
                  <a:cubicBezTo>
                    <a:pt x="5187" y="2698"/>
                    <a:pt x="5177" y="2739"/>
                    <a:pt x="5167" y="2780"/>
                  </a:cubicBezTo>
                  <a:cubicBezTo>
                    <a:pt x="5188" y="2818"/>
                    <a:pt x="5208" y="2857"/>
                    <a:pt x="5228" y="2896"/>
                  </a:cubicBezTo>
                  <a:cubicBezTo>
                    <a:pt x="5220" y="2910"/>
                    <a:pt x="5212" y="2924"/>
                    <a:pt x="5203" y="2939"/>
                  </a:cubicBezTo>
                  <a:cubicBezTo>
                    <a:pt x="5193" y="2967"/>
                    <a:pt x="5183" y="2996"/>
                    <a:pt x="5173" y="3025"/>
                  </a:cubicBezTo>
                  <a:cubicBezTo>
                    <a:pt x="5155" y="3063"/>
                    <a:pt x="5137" y="3102"/>
                    <a:pt x="5118" y="3141"/>
                  </a:cubicBezTo>
                  <a:cubicBezTo>
                    <a:pt x="5126" y="3171"/>
                    <a:pt x="5134" y="3202"/>
                    <a:pt x="5142" y="3233"/>
                  </a:cubicBezTo>
                  <a:cubicBezTo>
                    <a:pt x="5183" y="3265"/>
                    <a:pt x="5224" y="3298"/>
                    <a:pt x="5265" y="3331"/>
                  </a:cubicBezTo>
                  <a:cubicBezTo>
                    <a:pt x="5288" y="3349"/>
                    <a:pt x="5310" y="3367"/>
                    <a:pt x="5332" y="3386"/>
                  </a:cubicBezTo>
                  <a:cubicBezTo>
                    <a:pt x="5355" y="3404"/>
                    <a:pt x="5377" y="3422"/>
                    <a:pt x="5399" y="3441"/>
                  </a:cubicBezTo>
                  <a:cubicBezTo>
                    <a:pt x="5422" y="3445"/>
                    <a:pt x="5445" y="3449"/>
                    <a:pt x="5467" y="3454"/>
                  </a:cubicBezTo>
                  <a:cubicBezTo>
                    <a:pt x="5488" y="3466"/>
                    <a:pt x="5508" y="3478"/>
                    <a:pt x="5528" y="3490"/>
                  </a:cubicBezTo>
                  <a:cubicBezTo>
                    <a:pt x="5545" y="3506"/>
                    <a:pt x="5561" y="3522"/>
                    <a:pt x="5577" y="3539"/>
                  </a:cubicBezTo>
                  <a:cubicBezTo>
                    <a:pt x="5608" y="3563"/>
                    <a:pt x="5639" y="3588"/>
                    <a:pt x="5669" y="3613"/>
                  </a:cubicBezTo>
                  <a:cubicBezTo>
                    <a:pt x="5702" y="3623"/>
                    <a:pt x="5735" y="3633"/>
                    <a:pt x="5767" y="3643"/>
                  </a:cubicBezTo>
                  <a:cubicBezTo>
                    <a:pt x="5792" y="3653"/>
                    <a:pt x="5816" y="3663"/>
                    <a:pt x="5840" y="3674"/>
                  </a:cubicBezTo>
                  <a:cubicBezTo>
                    <a:pt x="5863" y="3674"/>
                    <a:pt x="5886" y="3674"/>
                    <a:pt x="5908" y="3674"/>
                  </a:cubicBezTo>
                  <a:cubicBezTo>
                    <a:pt x="5941" y="3688"/>
                    <a:pt x="5973" y="3702"/>
                    <a:pt x="6005" y="3717"/>
                  </a:cubicBezTo>
                  <a:cubicBezTo>
                    <a:pt x="6042" y="3747"/>
                    <a:pt x="6079" y="3778"/>
                    <a:pt x="6116" y="3809"/>
                  </a:cubicBezTo>
                  <a:cubicBezTo>
                    <a:pt x="6122" y="3841"/>
                    <a:pt x="6128" y="3874"/>
                    <a:pt x="6134" y="3907"/>
                  </a:cubicBezTo>
                  <a:cubicBezTo>
                    <a:pt x="6118" y="3919"/>
                    <a:pt x="6102" y="3931"/>
                    <a:pt x="6085" y="3943"/>
                  </a:cubicBezTo>
                  <a:cubicBezTo>
                    <a:pt x="6085" y="3971"/>
                    <a:pt x="6085" y="4000"/>
                    <a:pt x="6085" y="4029"/>
                  </a:cubicBezTo>
                  <a:cubicBezTo>
                    <a:pt x="6071" y="4059"/>
                    <a:pt x="6057" y="4090"/>
                    <a:pt x="6042" y="4121"/>
                  </a:cubicBezTo>
                  <a:cubicBezTo>
                    <a:pt x="6032" y="4139"/>
                    <a:pt x="6022" y="4157"/>
                    <a:pt x="6012" y="4176"/>
                  </a:cubicBezTo>
                  <a:cubicBezTo>
                    <a:pt x="6012" y="4200"/>
                    <a:pt x="6012" y="4224"/>
                    <a:pt x="6012" y="4249"/>
                  </a:cubicBezTo>
                  <a:cubicBezTo>
                    <a:pt x="6026" y="4288"/>
                    <a:pt x="6040" y="4327"/>
                    <a:pt x="6054" y="4366"/>
                  </a:cubicBezTo>
                  <a:cubicBezTo>
                    <a:pt x="6048" y="4402"/>
                    <a:pt x="6042" y="4439"/>
                    <a:pt x="6036" y="4476"/>
                  </a:cubicBezTo>
                  <a:cubicBezTo>
                    <a:pt x="6014" y="4496"/>
                    <a:pt x="5992" y="4516"/>
                    <a:pt x="5969" y="4537"/>
                  </a:cubicBezTo>
                  <a:cubicBezTo>
                    <a:pt x="5937" y="4576"/>
                    <a:pt x="5904" y="4615"/>
                    <a:pt x="5871" y="4654"/>
                  </a:cubicBezTo>
                  <a:cubicBezTo>
                    <a:pt x="5835" y="4670"/>
                    <a:pt x="5798" y="4686"/>
                    <a:pt x="5761" y="4703"/>
                  </a:cubicBezTo>
                  <a:cubicBezTo>
                    <a:pt x="5706" y="4723"/>
                    <a:pt x="5651" y="4743"/>
                    <a:pt x="5595" y="4764"/>
                  </a:cubicBezTo>
                  <a:cubicBezTo>
                    <a:pt x="5569" y="4774"/>
                    <a:pt x="5543" y="4784"/>
                    <a:pt x="5516" y="4794"/>
                  </a:cubicBezTo>
                  <a:cubicBezTo>
                    <a:pt x="5465" y="4814"/>
                    <a:pt x="5414" y="4835"/>
                    <a:pt x="5363" y="4856"/>
                  </a:cubicBezTo>
                  <a:cubicBezTo>
                    <a:pt x="5365" y="4876"/>
                    <a:pt x="5367" y="4896"/>
                    <a:pt x="5369" y="4917"/>
                  </a:cubicBezTo>
                  <a:cubicBezTo>
                    <a:pt x="5355" y="4937"/>
                    <a:pt x="5341" y="4957"/>
                    <a:pt x="5326" y="4978"/>
                  </a:cubicBezTo>
                  <a:cubicBezTo>
                    <a:pt x="5294" y="4980"/>
                    <a:pt x="5261" y="4982"/>
                    <a:pt x="5228" y="4984"/>
                  </a:cubicBezTo>
                  <a:cubicBezTo>
                    <a:pt x="5206" y="4984"/>
                    <a:pt x="5183" y="4984"/>
                    <a:pt x="5160" y="4984"/>
                  </a:cubicBezTo>
                  <a:cubicBezTo>
                    <a:pt x="5146" y="4996"/>
                    <a:pt x="5132" y="5008"/>
                    <a:pt x="5118" y="5021"/>
                  </a:cubicBezTo>
                  <a:cubicBezTo>
                    <a:pt x="5092" y="5061"/>
                    <a:pt x="5065" y="5102"/>
                    <a:pt x="5038" y="5142"/>
                  </a:cubicBezTo>
                  <a:cubicBezTo>
                    <a:pt x="5030" y="5163"/>
                    <a:pt x="5022" y="5184"/>
                    <a:pt x="5014" y="5204"/>
                  </a:cubicBezTo>
                  <a:cubicBezTo>
                    <a:pt x="4986" y="5210"/>
                    <a:pt x="4952" y="5222"/>
                    <a:pt x="4928" y="5222"/>
                  </a:cubicBezTo>
                  <a:cubicBezTo>
                    <a:pt x="4903" y="5222"/>
                    <a:pt x="4875" y="5222"/>
                    <a:pt x="4848" y="5222"/>
                  </a:cubicBezTo>
                  <a:cubicBezTo>
                    <a:pt x="4785" y="5214"/>
                    <a:pt x="4722" y="5206"/>
                    <a:pt x="4658" y="5197"/>
                  </a:cubicBezTo>
                  <a:cubicBezTo>
                    <a:pt x="4636" y="5183"/>
                    <a:pt x="4614" y="5169"/>
                    <a:pt x="4591" y="5155"/>
                  </a:cubicBezTo>
                  <a:cubicBezTo>
                    <a:pt x="4567" y="5127"/>
                    <a:pt x="4543" y="5098"/>
                    <a:pt x="4518" y="5070"/>
                  </a:cubicBezTo>
                  <a:cubicBezTo>
                    <a:pt x="4502" y="5070"/>
                    <a:pt x="4486" y="5070"/>
                    <a:pt x="4469" y="5070"/>
                  </a:cubicBezTo>
                  <a:cubicBezTo>
                    <a:pt x="4441" y="5076"/>
                    <a:pt x="4412" y="5082"/>
                    <a:pt x="4383" y="5088"/>
                  </a:cubicBezTo>
                  <a:cubicBezTo>
                    <a:pt x="4369" y="5110"/>
                    <a:pt x="4355" y="5133"/>
                    <a:pt x="4340" y="5155"/>
                  </a:cubicBezTo>
                  <a:cubicBezTo>
                    <a:pt x="4314" y="5157"/>
                    <a:pt x="4287" y="5159"/>
                    <a:pt x="4260" y="5161"/>
                  </a:cubicBezTo>
                  <a:cubicBezTo>
                    <a:pt x="4228" y="5165"/>
                    <a:pt x="4195" y="5169"/>
                    <a:pt x="4162" y="5173"/>
                  </a:cubicBezTo>
                  <a:cubicBezTo>
                    <a:pt x="4150" y="5202"/>
                    <a:pt x="4138" y="5231"/>
                    <a:pt x="4126" y="5259"/>
                  </a:cubicBezTo>
                  <a:cubicBezTo>
                    <a:pt x="4110" y="5257"/>
                    <a:pt x="4094" y="5255"/>
                    <a:pt x="4077" y="5253"/>
                  </a:cubicBezTo>
                  <a:cubicBezTo>
                    <a:pt x="4079" y="5227"/>
                    <a:pt x="4081" y="5200"/>
                    <a:pt x="4083" y="5173"/>
                  </a:cubicBezTo>
                  <a:cubicBezTo>
                    <a:pt x="4079" y="5153"/>
                    <a:pt x="4075" y="5133"/>
                    <a:pt x="4071" y="5113"/>
                  </a:cubicBezTo>
                  <a:cubicBezTo>
                    <a:pt x="4036" y="5082"/>
                    <a:pt x="4001" y="5051"/>
                    <a:pt x="3966" y="5021"/>
                  </a:cubicBezTo>
                  <a:cubicBezTo>
                    <a:pt x="3932" y="4990"/>
                    <a:pt x="3897" y="4959"/>
                    <a:pt x="3862" y="4929"/>
                  </a:cubicBezTo>
                  <a:cubicBezTo>
                    <a:pt x="3858" y="4929"/>
                    <a:pt x="3854" y="4929"/>
                    <a:pt x="3850" y="4929"/>
                  </a:cubicBezTo>
                  <a:cubicBezTo>
                    <a:pt x="3812" y="4939"/>
                    <a:pt x="3773" y="4949"/>
                    <a:pt x="3734" y="4960"/>
                  </a:cubicBezTo>
                  <a:cubicBezTo>
                    <a:pt x="3720" y="4945"/>
                    <a:pt x="3706" y="4931"/>
                    <a:pt x="3691" y="4917"/>
                  </a:cubicBezTo>
                  <a:cubicBezTo>
                    <a:pt x="3681" y="4919"/>
                    <a:pt x="3671" y="4921"/>
                    <a:pt x="3660" y="4923"/>
                  </a:cubicBezTo>
                  <a:cubicBezTo>
                    <a:pt x="3624" y="4919"/>
                    <a:pt x="3587" y="4915"/>
                    <a:pt x="3550" y="4911"/>
                  </a:cubicBezTo>
                  <a:cubicBezTo>
                    <a:pt x="3534" y="4906"/>
                    <a:pt x="3518" y="4902"/>
                    <a:pt x="3501" y="4898"/>
                  </a:cubicBezTo>
                  <a:cubicBezTo>
                    <a:pt x="3465" y="4871"/>
                    <a:pt x="3428" y="4845"/>
                    <a:pt x="3391" y="4819"/>
                  </a:cubicBezTo>
                  <a:cubicBezTo>
                    <a:pt x="3359" y="4843"/>
                    <a:pt x="3326" y="4867"/>
                    <a:pt x="3293" y="4892"/>
                  </a:cubicBezTo>
                  <a:cubicBezTo>
                    <a:pt x="3246" y="4918"/>
                    <a:pt x="3199" y="4945"/>
                    <a:pt x="3152" y="4972"/>
                  </a:cubicBezTo>
                  <a:cubicBezTo>
                    <a:pt x="3085" y="5012"/>
                    <a:pt x="3018" y="5053"/>
                    <a:pt x="2950" y="5094"/>
                  </a:cubicBezTo>
                  <a:cubicBezTo>
                    <a:pt x="2946" y="5104"/>
                    <a:pt x="2942" y="5114"/>
                    <a:pt x="2938" y="5124"/>
                  </a:cubicBezTo>
                  <a:cubicBezTo>
                    <a:pt x="2936" y="5161"/>
                    <a:pt x="2934" y="5198"/>
                    <a:pt x="2932" y="5234"/>
                  </a:cubicBezTo>
                  <a:cubicBezTo>
                    <a:pt x="2932" y="5267"/>
                    <a:pt x="2932" y="5300"/>
                    <a:pt x="2932" y="5332"/>
                  </a:cubicBezTo>
                  <a:cubicBezTo>
                    <a:pt x="2932" y="5361"/>
                    <a:pt x="2932" y="5390"/>
                    <a:pt x="2932" y="5418"/>
                  </a:cubicBezTo>
                  <a:cubicBezTo>
                    <a:pt x="2936" y="5445"/>
                    <a:pt x="2940" y="5472"/>
                    <a:pt x="2944" y="5498"/>
                  </a:cubicBezTo>
                  <a:cubicBezTo>
                    <a:pt x="2957" y="5521"/>
                    <a:pt x="2969" y="5543"/>
                    <a:pt x="2981" y="5565"/>
                  </a:cubicBezTo>
                  <a:cubicBezTo>
                    <a:pt x="3004" y="5584"/>
                    <a:pt x="3026" y="5602"/>
                    <a:pt x="3048" y="5620"/>
                  </a:cubicBezTo>
                  <a:cubicBezTo>
                    <a:pt x="3069" y="5645"/>
                    <a:pt x="3089" y="5669"/>
                    <a:pt x="3109" y="5693"/>
                  </a:cubicBezTo>
                  <a:cubicBezTo>
                    <a:pt x="3118" y="5716"/>
                    <a:pt x="3126" y="5739"/>
                    <a:pt x="3134" y="5761"/>
                  </a:cubicBezTo>
                  <a:cubicBezTo>
                    <a:pt x="3134" y="5794"/>
                    <a:pt x="3134" y="5827"/>
                    <a:pt x="3134" y="5859"/>
                  </a:cubicBezTo>
                  <a:cubicBezTo>
                    <a:pt x="3128" y="5865"/>
                    <a:pt x="3122" y="5871"/>
                    <a:pt x="3115" y="5877"/>
                  </a:cubicBezTo>
                  <a:cubicBezTo>
                    <a:pt x="3089" y="5896"/>
                    <a:pt x="3063" y="5914"/>
                    <a:pt x="3036" y="5932"/>
                  </a:cubicBezTo>
                  <a:cubicBezTo>
                    <a:pt x="3030" y="5951"/>
                    <a:pt x="3024" y="5969"/>
                    <a:pt x="3017" y="5987"/>
                  </a:cubicBezTo>
                  <a:cubicBezTo>
                    <a:pt x="3011" y="6010"/>
                    <a:pt x="3005" y="6033"/>
                    <a:pt x="2999" y="6055"/>
                  </a:cubicBezTo>
                  <a:cubicBezTo>
                    <a:pt x="2973" y="6049"/>
                    <a:pt x="2946" y="6043"/>
                    <a:pt x="2919" y="6036"/>
                  </a:cubicBezTo>
                  <a:cubicBezTo>
                    <a:pt x="2873" y="6030"/>
                    <a:pt x="2826" y="6024"/>
                    <a:pt x="2779" y="6018"/>
                  </a:cubicBezTo>
                  <a:cubicBezTo>
                    <a:pt x="2738" y="6008"/>
                    <a:pt x="2697" y="5998"/>
                    <a:pt x="2656" y="5987"/>
                  </a:cubicBezTo>
                  <a:cubicBezTo>
                    <a:pt x="2658" y="5987"/>
                    <a:pt x="2660" y="5987"/>
                    <a:pt x="2662" y="5987"/>
                  </a:cubicBezTo>
                  <a:cubicBezTo>
                    <a:pt x="2626" y="5963"/>
                    <a:pt x="2589" y="5939"/>
                    <a:pt x="2552" y="5914"/>
                  </a:cubicBezTo>
                  <a:cubicBezTo>
                    <a:pt x="2520" y="5888"/>
                    <a:pt x="2487" y="5861"/>
                    <a:pt x="2454" y="5834"/>
                  </a:cubicBezTo>
                  <a:cubicBezTo>
                    <a:pt x="2411" y="5808"/>
                    <a:pt x="2368" y="5782"/>
                    <a:pt x="2326" y="5755"/>
                  </a:cubicBezTo>
                  <a:cubicBezTo>
                    <a:pt x="2324" y="5721"/>
                    <a:pt x="2322" y="5686"/>
                    <a:pt x="2320" y="5651"/>
                  </a:cubicBezTo>
                  <a:cubicBezTo>
                    <a:pt x="2332" y="5614"/>
                    <a:pt x="2344" y="5577"/>
                    <a:pt x="2356" y="5540"/>
                  </a:cubicBezTo>
                  <a:cubicBezTo>
                    <a:pt x="2375" y="5508"/>
                    <a:pt x="2393" y="5475"/>
                    <a:pt x="2411" y="5442"/>
                  </a:cubicBezTo>
                  <a:cubicBezTo>
                    <a:pt x="2407" y="5410"/>
                    <a:pt x="2403" y="5377"/>
                    <a:pt x="2399" y="5344"/>
                  </a:cubicBezTo>
                  <a:cubicBezTo>
                    <a:pt x="2385" y="5330"/>
                    <a:pt x="2371" y="5316"/>
                    <a:pt x="2356" y="5302"/>
                  </a:cubicBezTo>
                  <a:cubicBezTo>
                    <a:pt x="2377" y="5239"/>
                    <a:pt x="2397" y="5176"/>
                    <a:pt x="2417" y="5113"/>
                  </a:cubicBezTo>
                  <a:cubicBezTo>
                    <a:pt x="2436" y="5055"/>
                    <a:pt x="2454" y="4998"/>
                    <a:pt x="2472" y="4941"/>
                  </a:cubicBezTo>
                  <a:cubicBezTo>
                    <a:pt x="2468" y="4914"/>
                    <a:pt x="2464" y="4888"/>
                    <a:pt x="2460" y="4862"/>
                  </a:cubicBezTo>
                  <a:cubicBezTo>
                    <a:pt x="2446" y="4855"/>
                    <a:pt x="2432" y="4849"/>
                    <a:pt x="2417" y="4843"/>
                  </a:cubicBezTo>
                  <a:cubicBezTo>
                    <a:pt x="2383" y="4839"/>
                    <a:pt x="2348" y="4835"/>
                    <a:pt x="2314" y="4831"/>
                  </a:cubicBezTo>
                  <a:cubicBezTo>
                    <a:pt x="2273" y="4806"/>
                    <a:pt x="2232" y="4782"/>
                    <a:pt x="2192" y="4758"/>
                  </a:cubicBezTo>
                  <a:cubicBezTo>
                    <a:pt x="2167" y="4737"/>
                    <a:pt x="2142" y="4716"/>
                    <a:pt x="2118" y="4696"/>
                  </a:cubicBezTo>
                  <a:cubicBezTo>
                    <a:pt x="2118" y="4688"/>
                    <a:pt x="2118" y="4680"/>
                    <a:pt x="2118" y="4672"/>
                  </a:cubicBezTo>
                  <a:cubicBezTo>
                    <a:pt x="2206" y="4672"/>
                    <a:pt x="2294" y="4672"/>
                    <a:pt x="2381" y="4672"/>
                  </a:cubicBezTo>
                  <a:cubicBezTo>
                    <a:pt x="2393" y="4659"/>
                    <a:pt x="2405" y="4647"/>
                    <a:pt x="2417" y="4635"/>
                  </a:cubicBezTo>
                  <a:cubicBezTo>
                    <a:pt x="2415" y="4616"/>
                    <a:pt x="2413" y="4598"/>
                    <a:pt x="2411" y="4580"/>
                  </a:cubicBezTo>
                  <a:cubicBezTo>
                    <a:pt x="2358" y="4555"/>
                    <a:pt x="2306" y="4531"/>
                    <a:pt x="2253" y="4507"/>
                  </a:cubicBezTo>
                  <a:cubicBezTo>
                    <a:pt x="2179" y="4500"/>
                    <a:pt x="2106" y="4494"/>
                    <a:pt x="2033" y="4488"/>
                  </a:cubicBezTo>
                  <a:cubicBezTo>
                    <a:pt x="1998" y="4490"/>
                    <a:pt x="1963" y="4492"/>
                    <a:pt x="1928" y="4494"/>
                  </a:cubicBezTo>
                  <a:cubicBezTo>
                    <a:pt x="1877" y="4494"/>
                    <a:pt x="1826" y="4494"/>
                    <a:pt x="1775" y="4494"/>
                  </a:cubicBezTo>
                  <a:cubicBezTo>
                    <a:pt x="1754" y="4455"/>
                    <a:pt x="1734" y="4416"/>
                    <a:pt x="1714" y="4378"/>
                  </a:cubicBezTo>
                  <a:cubicBezTo>
                    <a:pt x="1689" y="4300"/>
                    <a:pt x="1665" y="4222"/>
                    <a:pt x="1641" y="4145"/>
                  </a:cubicBezTo>
                  <a:cubicBezTo>
                    <a:pt x="1624" y="4082"/>
                    <a:pt x="1608" y="4019"/>
                    <a:pt x="1592" y="3956"/>
                  </a:cubicBezTo>
                  <a:cubicBezTo>
                    <a:pt x="1606" y="3907"/>
                    <a:pt x="1620" y="3858"/>
                    <a:pt x="1635" y="3809"/>
                  </a:cubicBezTo>
                  <a:cubicBezTo>
                    <a:pt x="1686" y="3811"/>
                    <a:pt x="1737" y="3813"/>
                    <a:pt x="1788" y="3815"/>
                  </a:cubicBezTo>
                  <a:cubicBezTo>
                    <a:pt x="1814" y="3817"/>
                    <a:pt x="1840" y="3819"/>
                    <a:pt x="1867" y="3821"/>
                  </a:cubicBezTo>
                  <a:cubicBezTo>
                    <a:pt x="1867" y="3794"/>
                    <a:pt x="1867" y="3767"/>
                    <a:pt x="1867" y="3741"/>
                  </a:cubicBezTo>
                  <a:cubicBezTo>
                    <a:pt x="1850" y="3716"/>
                    <a:pt x="1834" y="3692"/>
                    <a:pt x="1818" y="3668"/>
                  </a:cubicBezTo>
                  <a:cubicBezTo>
                    <a:pt x="1777" y="3659"/>
                    <a:pt x="1736" y="3651"/>
                    <a:pt x="1696" y="3643"/>
                  </a:cubicBezTo>
                  <a:cubicBezTo>
                    <a:pt x="1655" y="3649"/>
                    <a:pt x="1614" y="3655"/>
                    <a:pt x="1573" y="3662"/>
                  </a:cubicBezTo>
                  <a:cubicBezTo>
                    <a:pt x="1546" y="3686"/>
                    <a:pt x="1520" y="3710"/>
                    <a:pt x="1494" y="3735"/>
                  </a:cubicBezTo>
                  <a:cubicBezTo>
                    <a:pt x="1426" y="3737"/>
                    <a:pt x="1359" y="3739"/>
                    <a:pt x="1292" y="3741"/>
                  </a:cubicBezTo>
                  <a:cubicBezTo>
                    <a:pt x="1222" y="3731"/>
                    <a:pt x="1152" y="3721"/>
                    <a:pt x="1083" y="3711"/>
                  </a:cubicBezTo>
                  <a:cubicBezTo>
                    <a:pt x="1038" y="3670"/>
                    <a:pt x="993" y="3629"/>
                    <a:pt x="949" y="3588"/>
                  </a:cubicBezTo>
                  <a:cubicBezTo>
                    <a:pt x="928" y="3567"/>
                    <a:pt x="908" y="3547"/>
                    <a:pt x="888" y="3527"/>
                  </a:cubicBezTo>
                  <a:cubicBezTo>
                    <a:pt x="849" y="3529"/>
                    <a:pt x="810" y="3531"/>
                    <a:pt x="771" y="3533"/>
                  </a:cubicBezTo>
                  <a:cubicBezTo>
                    <a:pt x="738" y="3543"/>
                    <a:pt x="705" y="3553"/>
                    <a:pt x="673" y="3564"/>
                  </a:cubicBezTo>
                  <a:cubicBezTo>
                    <a:pt x="650" y="3566"/>
                    <a:pt x="628" y="3568"/>
                    <a:pt x="606" y="3570"/>
                  </a:cubicBezTo>
                  <a:cubicBezTo>
                    <a:pt x="597" y="3590"/>
                    <a:pt x="589" y="3610"/>
                    <a:pt x="581" y="3631"/>
                  </a:cubicBezTo>
                  <a:cubicBezTo>
                    <a:pt x="569" y="3665"/>
                    <a:pt x="557" y="3700"/>
                    <a:pt x="545" y="3735"/>
                  </a:cubicBezTo>
                  <a:cubicBezTo>
                    <a:pt x="485" y="3751"/>
                    <a:pt x="426" y="3767"/>
                    <a:pt x="367" y="3783"/>
                  </a:cubicBezTo>
                  <a:cubicBezTo>
                    <a:pt x="365" y="3779"/>
                    <a:pt x="363" y="3775"/>
                    <a:pt x="361" y="3772"/>
                  </a:cubicBezTo>
                </a:path>
              </a:pathLst>
            </a:custGeom>
            <a:solidFill>
              <a:srgbClr val="C3C3C3"/>
            </a:solidFill>
            <a:ln w="9525" cap="flat">
              <a:solidFill>
                <a:srgbClr val="404040"/>
              </a:solidFill>
              <a:bevel/>
              <a:headEnd/>
              <a:tailEnd/>
            </a:ln>
            <a:effectLst/>
            <a:extLst/>
          </p:spPr>
          <p:txBody>
            <a:bodyPr wrap="none" anchor="ctr"/>
            <a:lstStyle/>
            <a:p>
              <a:pPr eaLnBrk="0" hangingPunct="0">
                <a:defRPr/>
              </a:pPr>
              <a:endParaRPr lang="en-GB" sz="1350" dirty="0">
                <a:solidFill>
                  <a:prstClr val="black"/>
                </a:solidFill>
                <a:latin typeface="Arial" charset="0"/>
                <a:cs typeface="Arial" charset="0"/>
              </a:endParaRPr>
            </a:p>
          </p:txBody>
        </p:sp>
        <p:sp>
          <p:nvSpPr>
            <p:cNvPr id="12" name="Freeform 53">
              <a:extLst>
                <a:ext uri="{FF2B5EF4-FFF2-40B4-BE49-F238E27FC236}">
                  <a16:creationId xmlns:a16="http://schemas.microsoft.com/office/drawing/2014/main" id="{A5617E87-CC9C-4031-B22F-DCF614D6CEDE}"/>
                </a:ext>
              </a:extLst>
            </p:cNvPr>
            <p:cNvSpPr>
              <a:spLocks noChangeArrowheads="1"/>
            </p:cNvSpPr>
            <p:nvPr/>
          </p:nvSpPr>
          <p:spPr bwMode="auto">
            <a:xfrm rot="120000">
              <a:off x="5108069" y="3635010"/>
              <a:ext cx="2909179" cy="1989254"/>
            </a:xfrm>
            <a:custGeom>
              <a:avLst/>
              <a:gdLst>
                <a:gd name="T0" fmla="*/ 1242801 w 8096"/>
                <a:gd name="T1" fmla="*/ 174126 h 5529"/>
                <a:gd name="T2" fmla="*/ 1396802 w 8096"/>
                <a:gd name="T3" fmla="*/ 187437 h 5529"/>
                <a:gd name="T4" fmla="*/ 1537849 w 8096"/>
                <a:gd name="T5" fmla="*/ 154339 h 5529"/>
                <a:gd name="T6" fmla="*/ 1705163 w 8096"/>
                <a:gd name="T7" fmla="*/ 121241 h 5529"/>
                <a:gd name="T8" fmla="*/ 1833257 w 8096"/>
                <a:gd name="T9" fmla="*/ 33098 h 5529"/>
                <a:gd name="T10" fmla="*/ 1989417 w 8096"/>
                <a:gd name="T11" fmla="*/ 41733 h 5529"/>
                <a:gd name="T12" fmla="*/ 2185516 w 8096"/>
                <a:gd name="T13" fmla="*/ 123399 h 5529"/>
                <a:gd name="T14" fmla="*/ 2355349 w 8096"/>
                <a:gd name="T15" fmla="*/ 176285 h 5529"/>
                <a:gd name="T16" fmla="*/ 2494237 w 8096"/>
                <a:gd name="T17" fmla="*/ 317312 h 5529"/>
                <a:gd name="T18" fmla="*/ 2599663 w 8096"/>
                <a:gd name="T19" fmla="*/ 444669 h 5529"/>
                <a:gd name="T20" fmla="*/ 2763019 w 8096"/>
                <a:gd name="T21" fmla="*/ 466614 h 5529"/>
                <a:gd name="T22" fmla="*/ 2824548 w 8096"/>
                <a:gd name="T23" fmla="*/ 618795 h 5529"/>
                <a:gd name="T24" fmla="*/ 2742870 w 8096"/>
                <a:gd name="T25" fmla="*/ 662686 h 5529"/>
                <a:gd name="T26" fmla="*/ 2795762 w 8096"/>
                <a:gd name="T27" fmla="*/ 856599 h 5529"/>
                <a:gd name="T28" fmla="*/ 2846496 w 8096"/>
                <a:gd name="T29" fmla="*/ 1030725 h 5529"/>
                <a:gd name="T30" fmla="*/ 2912702 w 8096"/>
                <a:gd name="T31" fmla="*/ 1219961 h 5529"/>
                <a:gd name="T32" fmla="*/ 2822389 w 8096"/>
                <a:gd name="T33" fmla="*/ 1416032 h 5529"/>
                <a:gd name="T34" fmla="*/ 2818071 w 8096"/>
                <a:gd name="T35" fmla="*/ 1545907 h 5529"/>
                <a:gd name="T36" fmla="*/ 2789286 w 8096"/>
                <a:gd name="T37" fmla="*/ 1684776 h 5529"/>
                <a:gd name="T38" fmla="*/ 2866286 w 8096"/>
                <a:gd name="T39" fmla="*/ 1821487 h 5529"/>
                <a:gd name="T40" fmla="*/ 2657234 w 8096"/>
                <a:gd name="T41" fmla="*/ 1779394 h 5529"/>
                <a:gd name="T42" fmla="*/ 2458976 w 8096"/>
                <a:gd name="T43" fmla="*/ 1823645 h 5529"/>
                <a:gd name="T44" fmla="*/ 2311092 w 8096"/>
                <a:gd name="T45" fmla="*/ 1892001 h 5529"/>
                <a:gd name="T46" fmla="*/ 2196670 w 8096"/>
                <a:gd name="T47" fmla="*/ 1962155 h 5529"/>
                <a:gd name="T48" fmla="*/ 1883631 w 8096"/>
                <a:gd name="T49" fmla="*/ 1947045 h 5529"/>
                <a:gd name="T50" fmla="*/ 1709841 w 8096"/>
                <a:gd name="T51" fmla="*/ 1896318 h 5529"/>
                <a:gd name="T52" fmla="*/ 1669901 w 8096"/>
                <a:gd name="T53" fmla="*/ 1717875 h 5529"/>
                <a:gd name="T54" fmla="*/ 1676738 w 8096"/>
                <a:gd name="T55" fmla="*/ 1554901 h 5529"/>
                <a:gd name="T56" fmla="*/ 1555480 w 8096"/>
                <a:gd name="T57" fmla="*/ 1387251 h 5529"/>
                <a:gd name="T58" fmla="*/ 1405797 w 8096"/>
                <a:gd name="T59" fmla="*/ 1374300 h 5529"/>
                <a:gd name="T60" fmla="*/ 1264750 w 8096"/>
                <a:gd name="T61" fmla="*/ 1382934 h 5529"/>
                <a:gd name="T62" fmla="*/ 1152128 w 8096"/>
                <a:gd name="T63" fmla="*/ 1396245 h 5529"/>
                <a:gd name="T64" fmla="*/ 1015758 w 8096"/>
                <a:gd name="T65" fmla="*/ 1440137 h 5529"/>
                <a:gd name="T66" fmla="*/ 912131 w 8096"/>
                <a:gd name="T67" fmla="*/ 1409557 h 5529"/>
                <a:gd name="T68" fmla="*/ 780079 w 8096"/>
                <a:gd name="T69" fmla="*/ 1360988 h 5529"/>
                <a:gd name="T70" fmla="*/ 669616 w 8096"/>
                <a:gd name="T71" fmla="*/ 1389770 h 5529"/>
                <a:gd name="T72" fmla="*/ 524250 w 8096"/>
                <a:gd name="T73" fmla="*/ 1497699 h 5529"/>
                <a:gd name="T74" fmla="*/ 381044 w 8096"/>
                <a:gd name="T75" fmla="*/ 1625415 h 5529"/>
                <a:gd name="T76" fmla="*/ 317357 w 8096"/>
                <a:gd name="T77" fmla="*/ 1537273 h 5529"/>
                <a:gd name="T78" fmla="*/ 396516 w 8096"/>
                <a:gd name="T79" fmla="*/ 1376458 h 5529"/>
                <a:gd name="T80" fmla="*/ 458404 w 8096"/>
                <a:gd name="T81" fmla="*/ 1208808 h 5529"/>
                <a:gd name="T82" fmla="*/ 323833 w 8096"/>
                <a:gd name="T83" fmla="*/ 1043676 h 5529"/>
                <a:gd name="T84" fmla="*/ 200417 w 8096"/>
                <a:gd name="T85" fmla="*/ 1013096 h 5529"/>
                <a:gd name="T86" fmla="*/ 64047 w 8096"/>
                <a:gd name="T87" fmla="*/ 979998 h 5529"/>
                <a:gd name="T88" fmla="*/ 19790 w 8096"/>
                <a:gd name="T89" fmla="*/ 702980 h 5529"/>
                <a:gd name="T90" fmla="*/ 154361 w 8096"/>
                <a:gd name="T91" fmla="*/ 682473 h 5529"/>
                <a:gd name="T92" fmla="*/ 158678 w 8096"/>
                <a:gd name="T93" fmla="*/ 570226 h 5529"/>
                <a:gd name="T94" fmla="*/ 116580 w 8096"/>
                <a:gd name="T95" fmla="*/ 431357 h 5529"/>
                <a:gd name="T96" fmla="*/ 282095 w 8096"/>
                <a:gd name="T97" fmla="*/ 282055 h 5529"/>
                <a:gd name="T98" fmla="*/ 405511 w 8096"/>
                <a:gd name="T99" fmla="*/ 332782 h 5529"/>
                <a:gd name="T100" fmla="*/ 531087 w 8096"/>
                <a:gd name="T101" fmla="*/ 409412 h 5529"/>
                <a:gd name="T102" fmla="*/ 623559 w 8096"/>
                <a:gd name="T103" fmla="*/ 402936 h 5529"/>
                <a:gd name="T104" fmla="*/ 737981 w 8096"/>
                <a:gd name="T105" fmla="*/ 418046 h 5529"/>
                <a:gd name="T106" fmla="*/ 903136 w 8096"/>
                <a:gd name="T107" fmla="*/ 354728 h 5529"/>
                <a:gd name="T108" fmla="*/ 991290 w 8096"/>
                <a:gd name="T109" fmla="*/ 295367 h 5529"/>
                <a:gd name="T110" fmla="*/ 1209698 w 8096"/>
                <a:gd name="T111" fmla="*/ 180602 h 5529"/>
                <a:gd name="T112" fmla="*/ 19790 w 8096"/>
                <a:gd name="T113" fmla="*/ 702980 h 55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096" h="5529">
                  <a:moveTo>
                    <a:pt x="3425" y="434"/>
                  </a:moveTo>
                  <a:cubicBezTo>
                    <a:pt x="3427" y="436"/>
                    <a:pt x="3428" y="438"/>
                    <a:pt x="3429" y="441"/>
                  </a:cubicBezTo>
                  <a:cubicBezTo>
                    <a:pt x="3428" y="438"/>
                    <a:pt x="3427" y="436"/>
                    <a:pt x="3425" y="434"/>
                  </a:cubicBezTo>
                  <a:close/>
                  <a:moveTo>
                    <a:pt x="3454" y="484"/>
                  </a:moveTo>
                  <a:cubicBezTo>
                    <a:pt x="3477" y="502"/>
                    <a:pt x="3499" y="520"/>
                    <a:pt x="3521" y="539"/>
                  </a:cubicBezTo>
                  <a:cubicBezTo>
                    <a:pt x="3546" y="518"/>
                    <a:pt x="3570" y="498"/>
                    <a:pt x="3594" y="478"/>
                  </a:cubicBezTo>
                  <a:cubicBezTo>
                    <a:pt x="3652" y="480"/>
                    <a:pt x="3709" y="482"/>
                    <a:pt x="3766" y="484"/>
                  </a:cubicBezTo>
                  <a:cubicBezTo>
                    <a:pt x="3789" y="488"/>
                    <a:pt x="3811" y="492"/>
                    <a:pt x="3833" y="496"/>
                  </a:cubicBezTo>
                  <a:cubicBezTo>
                    <a:pt x="3850" y="504"/>
                    <a:pt x="3866" y="512"/>
                    <a:pt x="3882" y="521"/>
                  </a:cubicBezTo>
                  <a:cubicBezTo>
                    <a:pt x="3915" y="549"/>
                    <a:pt x="3948" y="577"/>
                    <a:pt x="3980" y="606"/>
                  </a:cubicBezTo>
                  <a:cubicBezTo>
                    <a:pt x="4007" y="610"/>
                    <a:pt x="4023" y="612"/>
                    <a:pt x="4060" y="619"/>
                  </a:cubicBezTo>
                  <a:cubicBezTo>
                    <a:pt x="4097" y="625"/>
                    <a:pt x="4113" y="598"/>
                    <a:pt x="4139" y="588"/>
                  </a:cubicBezTo>
                  <a:cubicBezTo>
                    <a:pt x="4160" y="541"/>
                    <a:pt x="4181" y="494"/>
                    <a:pt x="4201" y="447"/>
                  </a:cubicBezTo>
                  <a:cubicBezTo>
                    <a:pt x="4226" y="441"/>
                    <a:pt x="4250" y="435"/>
                    <a:pt x="4274" y="429"/>
                  </a:cubicBezTo>
                  <a:cubicBezTo>
                    <a:pt x="4311" y="424"/>
                    <a:pt x="4348" y="420"/>
                    <a:pt x="4384" y="416"/>
                  </a:cubicBezTo>
                  <a:cubicBezTo>
                    <a:pt x="4409" y="430"/>
                    <a:pt x="4434" y="444"/>
                    <a:pt x="4458" y="459"/>
                  </a:cubicBezTo>
                  <a:cubicBezTo>
                    <a:pt x="4479" y="453"/>
                    <a:pt x="4499" y="447"/>
                    <a:pt x="4519" y="441"/>
                  </a:cubicBezTo>
                  <a:cubicBezTo>
                    <a:pt x="4554" y="422"/>
                    <a:pt x="4589" y="404"/>
                    <a:pt x="4623" y="386"/>
                  </a:cubicBezTo>
                  <a:cubicBezTo>
                    <a:pt x="4662" y="369"/>
                    <a:pt x="4701" y="353"/>
                    <a:pt x="4739" y="337"/>
                  </a:cubicBezTo>
                  <a:cubicBezTo>
                    <a:pt x="4782" y="326"/>
                    <a:pt x="4825" y="316"/>
                    <a:pt x="4868" y="306"/>
                  </a:cubicBezTo>
                  <a:cubicBezTo>
                    <a:pt x="4885" y="259"/>
                    <a:pt x="4901" y="212"/>
                    <a:pt x="4917" y="165"/>
                  </a:cubicBezTo>
                  <a:cubicBezTo>
                    <a:pt x="4930" y="157"/>
                    <a:pt x="4942" y="149"/>
                    <a:pt x="4954" y="141"/>
                  </a:cubicBezTo>
                  <a:cubicBezTo>
                    <a:pt x="4975" y="118"/>
                    <a:pt x="4995" y="96"/>
                    <a:pt x="5015" y="74"/>
                  </a:cubicBezTo>
                  <a:cubicBezTo>
                    <a:pt x="5042" y="80"/>
                    <a:pt x="5069" y="86"/>
                    <a:pt x="5095" y="92"/>
                  </a:cubicBezTo>
                  <a:cubicBezTo>
                    <a:pt x="5128" y="84"/>
                    <a:pt x="5161" y="76"/>
                    <a:pt x="5193" y="68"/>
                  </a:cubicBezTo>
                  <a:cubicBezTo>
                    <a:pt x="5212" y="49"/>
                    <a:pt x="5230" y="30"/>
                    <a:pt x="5248" y="12"/>
                  </a:cubicBezTo>
                  <a:cubicBezTo>
                    <a:pt x="5269" y="8"/>
                    <a:pt x="5289" y="4"/>
                    <a:pt x="5309" y="0"/>
                  </a:cubicBezTo>
                  <a:cubicBezTo>
                    <a:pt x="5342" y="0"/>
                    <a:pt x="5375" y="0"/>
                    <a:pt x="5407" y="0"/>
                  </a:cubicBezTo>
                  <a:cubicBezTo>
                    <a:pt x="5450" y="0"/>
                    <a:pt x="5489" y="77"/>
                    <a:pt x="5529" y="116"/>
                  </a:cubicBezTo>
                  <a:cubicBezTo>
                    <a:pt x="5554" y="146"/>
                    <a:pt x="5579" y="177"/>
                    <a:pt x="5603" y="208"/>
                  </a:cubicBezTo>
                  <a:cubicBezTo>
                    <a:pt x="5648" y="212"/>
                    <a:pt x="5714" y="221"/>
                    <a:pt x="5738" y="221"/>
                  </a:cubicBezTo>
                  <a:cubicBezTo>
                    <a:pt x="5763" y="221"/>
                    <a:pt x="5820" y="245"/>
                    <a:pt x="5860" y="257"/>
                  </a:cubicBezTo>
                  <a:cubicBezTo>
                    <a:pt x="5889" y="291"/>
                    <a:pt x="5918" y="326"/>
                    <a:pt x="5946" y="361"/>
                  </a:cubicBezTo>
                  <a:cubicBezTo>
                    <a:pt x="5989" y="355"/>
                    <a:pt x="6032" y="349"/>
                    <a:pt x="6074" y="343"/>
                  </a:cubicBezTo>
                  <a:cubicBezTo>
                    <a:pt x="6119" y="343"/>
                    <a:pt x="6164" y="343"/>
                    <a:pt x="6209" y="343"/>
                  </a:cubicBezTo>
                  <a:cubicBezTo>
                    <a:pt x="6228" y="383"/>
                    <a:pt x="6246" y="424"/>
                    <a:pt x="6264" y="465"/>
                  </a:cubicBezTo>
                  <a:cubicBezTo>
                    <a:pt x="6289" y="469"/>
                    <a:pt x="6314" y="473"/>
                    <a:pt x="6338" y="478"/>
                  </a:cubicBezTo>
                  <a:cubicBezTo>
                    <a:pt x="6371" y="482"/>
                    <a:pt x="6404" y="486"/>
                    <a:pt x="6436" y="490"/>
                  </a:cubicBezTo>
                  <a:cubicBezTo>
                    <a:pt x="6473" y="490"/>
                    <a:pt x="6510" y="490"/>
                    <a:pt x="6546" y="490"/>
                  </a:cubicBezTo>
                  <a:cubicBezTo>
                    <a:pt x="6565" y="541"/>
                    <a:pt x="6583" y="592"/>
                    <a:pt x="6601" y="643"/>
                  </a:cubicBezTo>
                  <a:cubicBezTo>
                    <a:pt x="6630" y="712"/>
                    <a:pt x="6659" y="781"/>
                    <a:pt x="6687" y="851"/>
                  </a:cubicBezTo>
                  <a:cubicBezTo>
                    <a:pt x="6712" y="806"/>
                    <a:pt x="6736" y="761"/>
                    <a:pt x="6760" y="716"/>
                  </a:cubicBezTo>
                  <a:cubicBezTo>
                    <a:pt x="6803" y="718"/>
                    <a:pt x="6846" y="720"/>
                    <a:pt x="6889" y="723"/>
                  </a:cubicBezTo>
                  <a:cubicBezTo>
                    <a:pt x="6904" y="776"/>
                    <a:pt x="6918" y="829"/>
                    <a:pt x="6932" y="882"/>
                  </a:cubicBezTo>
                  <a:cubicBezTo>
                    <a:pt x="6928" y="922"/>
                    <a:pt x="6924" y="963"/>
                    <a:pt x="6919" y="1004"/>
                  </a:cubicBezTo>
                  <a:cubicBezTo>
                    <a:pt x="6962" y="1000"/>
                    <a:pt x="7005" y="996"/>
                    <a:pt x="7048" y="992"/>
                  </a:cubicBezTo>
                  <a:cubicBezTo>
                    <a:pt x="7075" y="1014"/>
                    <a:pt x="7101" y="1036"/>
                    <a:pt x="7127" y="1059"/>
                  </a:cubicBezTo>
                  <a:cubicBezTo>
                    <a:pt x="7146" y="1087"/>
                    <a:pt x="7165" y="1116"/>
                    <a:pt x="7183" y="1144"/>
                  </a:cubicBezTo>
                  <a:cubicBezTo>
                    <a:pt x="7197" y="1175"/>
                    <a:pt x="7211" y="1206"/>
                    <a:pt x="7225" y="1236"/>
                  </a:cubicBezTo>
                  <a:cubicBezTo>
                    <a:pt x="7266" y="1236"/>
                    <a:pt x="7307" y="1236"/>
                    <a:pt x="7348" y="1236"/>
                  </a:cubicBezTo>
                  <a:cubicBezTo>
                    <a:pt x="7395" y="1236"/>
                    <a:pt x="7442" y="1236"/>
                    <a:pt x="7489" y="1236"/>
                  </a:cubicBezTo>
                  <a:cubicBezTo>
                    <a:pt x="7499" y="1251"/>
                    <a:pt x="7509" y="1265"/>
                    <a:pt x="7519" y="1279"/>
                  </a:cubicBezTo>
                  <a:cubicBezTo>
                    <a:pt x="7534" y="1287"/>
                    <a:pt x="7548" y="1295"/>
                    <a:pt x="7562" y="1303"/>
                  </a:cubicBezTo>
                  <a:cubicBezTo>
                    <a:pt x="7601" y="1301"/>
                    <a:pt x="7640" y="1299"/>
                    <a:pt x="7679" y="1297"/>
                  </a:cubicBezTo>
                  <a:cubicBezTo>
                    <a:pt x="7704" y="1273"/>
                    <a:pt x="7728" y="1249"/>
                    <a:pt x="7752" y="1224"/>
                  </a:cubicBezTo>
                  <a:cubicBezTo>
                    <a:pt x="7756" y="1287"/>
                    <a:pt x="7760" y="1350"/>
                    <a:pt x="7764" y="1413"/>
                  </a:cubicBezTo>
                  <a:cubicBezTo>
                    <a:pt x="7787" y="1436"/>
                    <a:pt x="7810" y="1459"/>
                    <a:pt x="7832" y="1481"/>
                  </a:cubicBezTo>
                  <a:cubicBezTo>
                    <a:pt x="7867" y="1514"/>
                    <a:pt x="7902" y="1547"/>
                    <a:pt x="7936" y="1579"/>
                  </a:cubicBezTo>
                  <a:cubicBezTo>
                    <a:pt x="7908" y="1626"/>
                    <a:pt x="7879" y="1673"/>
                    <a:pt x="7850" y="1720"/>
                  </a:cubicBezTo>
                  <a:cubicBezTo>
                    <a:pt x="7820" y="1763"/>
                    <a:pt x="7789" y="1806"/>
                    <a:pt x="7758" y="1848"/>
                  </a:cubicBezTo>
                  <a:cubicBezTo>
                    <a:pt x="7736" y="1803"/>
                    <a:pt x="7714" y="1758"/>
                    <a:pt x="7691" y="1713"/>
                  </a:cubicBezTo>
                  <a:cubicBezTo>
                    <a:pt x="7671" y="1713"/>
                    <a:pt x="7651" y="1713"/>
                    <a:pt x="7630" y="1713"/>
                  </a:cubicBezTo>
                  <a:cubicBezTo>
                    <a:pt x="7630" y="1730"/>
                    <a:pt x="7630" y="1746"/>
                    <a:pt x="7630" y="1762"/>
                  </a:cubicBezTo>
                  <a:cubicBezTo>
                    <a:pt x="7628" y="1789"/>
                    <a:pt x="7626" y="1816"/>
                    <a:pt x="7623" y="1842"/>
                  </a:cubicBezTo>
                  <a:cubicBezTo>
                    <a:pt x="7607" y="1853"/>
                    <a:pt x="7591" y="1863"/>
                    <a:pt x="7574" y="1873"/>
                  </a:cubicBezTo>
                  <a:cubicBezTo>
                    <a:pt x="7589" y="1918"/>
                    <a:pt x="7603" y="1963"/>
                    <a:pt x="7617" y="2007"/>
                  </a:cubicBezTo>
                  <a:cubicBezTo>
                    <a:pt x="7636" y="2052"/>
                    <a:pt x="7654" y="2097"/>
                    <a:pt x="7672" y="2142"/>
                  </a:cubicBezTo>
                  <a:cubicBezTo>
                    <a:pt x="7685" y="2177"/>
                    <a:pt x="7697" y="2212"/>
                    <a:pt x="7709" y="2246"/>
                  </a:cubicBezTo>
                  <a:cubicBezTo>
                    <a:pt x="7730" y="2291"/>
                    <a:pt x="7750" y="2336"/>
                    <a:pt x="7770" y="2381"/>
                  </a:cubicBezTo>
                  <a:cubicBezTo>
                    <a:pt x="7779" y="2428"/>
                    <a:pt x="7787" y="2475"/>
                    <a:pt x="7795" y="2522"/>
                  </a:cubicBezTo>
                  <a:cubicBezTo>
                    <a:pt x="7797" y="2561"/>
                    <a:pt x="7799" y="2600"/>
                    <a:pt x="7801" y="2638"/>
                  </a:cubicBezTo>
                  <a:cubicBezTo>
                    <a:pt x="7818" y="2667"/>
                    <a:pt x="7834" y="2696"/>
                    <a:pt x="7850" y="2724"/>
                  </a:cubicBezTo>
                  <a:cubicBezTo>
                    <a:pt x="7869" y="2749"/>
                    <a:pt x="7887" y="2773"/>
                    <a:pt x="7905" y="2797"/>
                  </a:cubicBezTo>
                  <a:cubicBezTo>
                    <a:pt x="7907" y="2820"/>
                    <a:pt x="7909" y="2843"/>
                    <a:pt x="7911" y="2865"/>
                  </a:cubicBezTo>
                  <a:cubicBezTo>
                    <a:pt x="7911" y="2900"/>
                    <a:pt x="7911" y="2935"/>
                    <a:pt x="7911" y="2969"/>
                  </a:cubicBezTo>
                  <a:cubicBezTo>
                    <a:pt x="7899" y="3016"/>
                    <a:pt x="7887" y="3063"/>
                    <a:pt x="7874" y="3109"/>
                  </a:cubicBezTo>
                  <a:cubicBezTo>
                    <a:pt x="7881" y="3146"/>
                    <a:pt x="7887" y="3183"/>
                    <a:pt x="7893" y="3220"/>
                  </a:cubicBezTo>
                  <a:cubicBezTo>
                    <a:pt x="7926" y="3255"/>
                    <a:pt x="7959" y="3290"/>
                    <a:pt x="7991" y="3324"/>
                  </a:cubicBezTo>
                  <a:cubicBezTo>
                    <a:pt x="8026" y="3347"/>
                    <a:pt x="8061" y="3369"/>
                    <a:pt x="8095" y="3391"/>
                  </a:cubicBezTo>
                  <a:cubicBezTo>
                    <a:pt x="8093" y="3432"/>
                    <a:pt x="8091" y="3473"/>
                    <a:pt x="8089" y="3514"/>
                  </a:cubicBezTo>
                  <a:cubicBezTo>
                    <a:pt x="8069" y="3545"/>
                    <a:pt x="8049" y="3575"/>
                    <a:pt x="8028" y="3605"/>
                  </a:cubicBezTo>
                  <a:cubicBezTo>
                    <a:pt x="8006" y="3646"/>
                    <a:pt x="7983" y="3687"/>
                    <a:pt x="7960" y="3728"/>
                  </a:cubicBezTo>
                  <a:cubicBezTo>
                    <a:pt x="7938" y="3765"/>
                    <a:pt x="7916" y="3802"/>
                    <a:pt x="7893" y="3838"/>
                  </a:cubicBezTo>
                  <a:cubicBezTo>
                    <a:pt x="7877" y="3871"/>
                    <a:pt x="7861" y="3904"/>
                    <a:pt x="7844" y="3936"/>
                  </a:cubicBezTo>
                  <a:cubicBezTo>
                    <a:pt x="7830" y="3938"/>
                    <a:pt x="7816" y="3940"/>
                    <a:pt x="7801" y="3942"/>
                  </a:cubicBezTo>
                  <a:cubicBezTo>
                    <a:pt x="7771" y="3967"/>
                    <a:pt x="7740" y="3992"/>
                    <a:pt x="7709" y="4016"/>
                  </a:cubicBezTo>
                  <a:cubicBezTo>
                    <a:pt x="7713" y="4069"/>
                    <a:pt x="7717" y="4122"/>
                    <a:pt x="7721" y="4175"/>
                  </a:cubicBezTo>
                  <a:cubicBezTo>
                    <a:pt x="7736" y="4196"/>
                    <a:pt x="7750" y="4216"/>
                    <a:pt x="7764" y="4236"/>
                  </a:cubicBezTo>
                  <a:cubicBezTo>
                    <a:pt x="7787" y="4257"/>
                    <a:pt x="7810" y="4277"/>
                    <a:pt x="7832" y="4297"/>
                  </a:cubicBezTo>
                  <a:cubicBezTo>
                    <a:pt x="7832" y="4322"/>
                    <a:pt x="7832" y="4347"/>
                    <a:pt x="7832" y="4371"/>
                  </a:cubicBezTo>
                  <a:cubicBezTo>
                    <a:pt x="7822" y="4381"/>
                    <a:pt x="7812" y="4391"/>
                    <a:pt x="7801" y="4401"/>
                  </a:cubicBezTo>
                  <a:cubicBezTo>
                    <a:pt x="7769" y="4410"/>
                    <a:pt x="7736" y="4418"/>
                    <a:pt x="7703" y="4426"/>
                  </a:cubicBezTo>
                  <a:cubicBezTo>
                    <a:pt x="7720" y="4453"/>
                    <a:pt x="7736" y="4479"/>
                    <a:pt x="7752" y="4505"/>
                  </a:cubicBezTo>
                  <a:cubicBezTo>
                    <a:pt x="7752" y="4565"/>
                    <a:pt x="7752" y="4624"/>
                    <a:pt x="7752" y="4683"/>
                  </a:cubicBezTo>
                  <a:cubicBezTo>
                    <a:pt x="7758" y="4736"/>
                    <a:pt x="7764" y="4789"/>
                    <a:pt x="7770" y="4842"/>
                  </a:cubicBezTo>
                  <a:cubicBezTo>
                    <a:pt x="7789" y="4871"/>
                    <a:pt x="7807" y="4900"/>
                    <a:pt x="7825" y="4928"/>
                  </a:cubicBezTo>
                  <a:cubicBezTo>
                    <a:pt x="7850" y="4932"/>
                    <a:pt x="7875" y="4936"/>
                    <a:pt x="7899" y="4940"/>
                  </a:cubicBezTo>
                  <a:cubicBezTo>
                    <a:pt x="7903" y="4965"/>
                    <a:pt x="7907" y="4990"/>
                    <a:pt x="7911" y="5014"/>
                  </a:cubicBezTo>
                  <a:cubicBezTo>
                    <a:pt x="7930" y="5031"/>
                    <a:pt x="7948" y="5047"/>
                    <a:pt x="7966" y="5063"/>
                  </a:cubicBezTo>
                  <a:cubicBezTo>
                    <a:pt x="7966" y="5116"/>
                    <a:pt x="7966" y="5169"/>
                    <a:pt x="7966" y="5222"/>
                  </a:cubicBezTo>
                  <a:cubicBezTo>
                    <a:pt x="7948" y="5222"/>
                    <a:pt x="7930" y="5222"/>
                    <a:pt x="7911" y="5222"/>
                  </a:cubicBezTo>
                  <a:cubicBezTo>
                    <a:pt x="7869" y="5167"/>
                    <a:pt x="7826" y="5112"/>
                    <a:pt x="7783" y="5057"/>
                  </a:cubicBezTo>
                  <a:cubicBezTo>
                    <a:pt x="7763" y="5065"/>
                    <a:pt x="7742" y="5073"/>
                    <a:pt x="7721" y="5081"/>
                  </a:cubicBezTo>
                  <a:cubicBezTo>
                    <a:pt x="7609" y="5036"/>
                    <a:pt x="7497" y="4991"/>
                    <a:pt x="7385" y="4946"/>
                  </a:cubicBezTo>
                  <a:cubicBezTo>
                    <a:pt x="7324" y="4963"/>
                    <a:pt x="7263" y="4979"/>
                    <a:pt x="7201" y="4995"/>
                  </a:cubicBezTo>
                  <a:cubicBezTo>
                    <a:pt x="7158" y="5026"/>
                    <a:pt x="7115" y="5057"/>
                    <a:pt x="7072" y="5087"/>
                  </a:cubicBezTo>
                  <a:cubicBezTo>
                    <a:pt x="7038" y="5096"/>
                    <a:pt x="7003" y="5104"/>
                    <a:pt x="6968" y="5112"/>
                  </a:cubicBezTo>
                  <a:cubicBezTo>
                    <a:pt x="6948" y="5112"/>
                    <a:pt x="6928" y="5112"/>
                    <a:pt x="6907" y="5112"/>
                  </a:cubicBezTo>
                  <a:cubicBezTo>
                    <a:pt x="6883" y="5098"/>
                    <a:pt x="6859" y="5084"/>
                    <a:pt x="6834" y="5069"/>
                  </a:cubicBezTo>
                  <a:cubicBezTo>
                    <a:pt x="6806" y="5069"/>
                    <a:pt x="6777" y="5069"/>
                    <a:pt x="6748" y="5069"/>
                  </a:cubicBezTo>
                  <a:cubicBezTo>
                    <a:pt x="6736" y="5106"/>
                    <a:pt x="6724" y="5143"/>
                    <a:pt x="6711" y="5179"/>
                  </a:cubicBezTo>
                  <a:cubicBezTo>
                    <a:pt x="6705" y="5194"/>
                    <a:pt x="6699" y="5208"/>
                    <a:pt x="6693" y="5222"/>
                  </a:cubicBezTo>
                  <a:cubicBezTo>
                    <a:pt x="6661" y="5210"/>
                    <a:pt x="6628" y="5198"/>
                    <a:pt x="6595" y="5185"/>
                  </a:cubicBezTo>
                  <a:cubicBezTo>
                    <a:pt x="6538" y="5210"/>
                    <a:pt x="6481" y="5235"/>
                    <a:pt x="6423" y="5259"/>
                  </a:cubicBezTo>
                  <a:cubicBezTo>
                    <a:pt x="6423" y="5286"/>
                    <a:pt x="6423" y="5312"/>
                    <a:pt x="6423" y="5338"/>
                  </a:cubicBezTo>
                  <a:cubicBezTo>
                    <a:pt x="6423" y="5369"/>
                    <a:pt x="6423" y="5400"/>
                    <a:pt x="6423" y="5430"/>
                  </a:cubicBezTo>
                  <a:cubicBezTo>
                    <a:pt x="6391" y="5457"/>
                    <a:pt x="6358" y="5484"/>
                    <a:pt x="6325" y="5510"/>
                  </a:cubicBezTo>
                  <a:cubicBezTo>
                    <a:pt x="6278" y="5516"/>
                    <a:pt x="6231" y="5522"/>
                    <a:pt x="6184" y="5528"/>
                  </a:cubicBezTo>
                  <a:cubicBezTo>
                    <a:pt x="6158" y="5504"/>
                    <a:pt x="6132" y="5479"/>
                    <a:pt x="6105" y="5454"/>
                  </a:cubicBezTo>
                  <a:cubicBezTo>
                    <a:pt x="6085" y="5434"/>
                    <a:pt x="6065" y="5414"/>
                    <a:pt x="6044" y="5393"/>
                  </a:cubicBezTo>
                  <a:cubicBezTo>
                    <a:pt x="6005" y="5393"/>
                    <a:pt x="5966" y="5393"/>
                    <a:pt x="5927" y="5393"/>
                  </a:cubicBezTo>
                  <a:cubicBezTo>
                    <a:pt x="5825" y="5408"/>
                    <a:pt x="5723" y="5422"/>
                    <a:pt x="5621" y="5436"/>
                  </a:cubicBezTo>
                  <a:cubicBezTo>
                    <a:pt x="5536" y="5445"/>
                    <a:pt x="5450" y="5453"/>
                    <a:pt x="5364" y="5461"/>
                  </a:cubicBezTo>
                  <a:cubicBezTo>
                    <a:pt x="5321" y="5445"/>
                    <a:pt x="5278" y="5429"/>
                    <a:pt x="5235" y="5412"/>
                  </a:cubicBezTo>
                  <a:cubicBezTo>
                    <a:pt x="5156" y="5426"/>
                    <a:pt x="5077" y="5440"/>
                    <a:pt x="4997" y="5454"/>
                  </a:cubicBezTo>
                  <a:cubicBezTo>
                    <a:pt x="5005" y="5448"/>
                    <a:pt x="5012" y="5442"/>
                    <a:pt x="5019" y="5435"/>
                  </a:cubicBezTo>
                  <a:cubicBezTo>
                    <a:pt x="4991" y="5419"/>
                    <a:pt x="4963" y="5403"/>
                    <a:pt x="4935" y="5387"/>
                  </a:cubicBezTo>
                  <a:cubicBezTo>
                    <a:pt x="4901" y="5359"/>
                    <a:pt x="4866" y="5330"/>
                    <a:pt x="4831" y="5301"/>
                  </a:cubicBezTo>
                  <a:cubicBezTo>
                    <a:pt x="4805" y="5291"/>
                    <a:pt x="4779" y="5281"/>
                    <a:pt x="4752" y="5271"/>
                  </a:cubicBezTo>
                  <a:cubicBezTo>
                    <a:pt x="4748" y="5255"/>
                    <a:pt x="4744" y="5239"/>
                    <a:pt x="4739" y="5222"/>
                  </a:cubicBezTo>
                  <a:cubicBezTo>
                    <a:pt x="4733" y="5175"/>
                    <a:pt x="4727" y="5128"/>
                    <a:pt x="4721" y="5081"/>
                  </a:cubicBezTo>
                  <a:cubicBezTo>
                    <a:pt x="4721" y="5032"/>
                    <a:pt x="4721" y="4983"/>
                    <a:pt x="4721" y="4934"/>
                  </a:cubicBezTo>
                  <a:cubicBezTo>
                    <a:pt x="4709" y="4898"/>
                    <a:pt x="4697" y="4861"/>
                    <a:pt x="4684" y="4824"/>
                  </a:cubicBezTo>
                  <a:cubicBezTo>
                    <a:pt x="4670" y="4808"/>
                    <a:pt x="4656" y="4792"/>
                    <a:pt x="4641" y="4775"/>
                  </a:cubicBezTo>
                  <a:cubicBezTo>
                    <a:pt x="4629" y="4753"/>
                    <a:pt x="4617" y="4730"/>
                    <a:pt x="4605" y="4707"/>
                  </a:cubicBezTo>
                  <a:cubicBezTo>
                    <a:pt x="4599" y="4675"/>
                    <a:pt x="4593" y="4643"/>
                    <a:pt x="4586" y="4610"/>
                  </a:cubicBezTo>
                  <a:cubicBezTo>
                    <a:pt x="4595" y="4584"/>
                    <a:pt x="4603" y="4557"/>
                    <a:pt x="4611" y="4530"/>
                  </a:cubicBezTo>
                  <a:cubicBezTo>
                    <a:pt x="4630" y="4498"/>
                    <a:pt x="4648" y="4465"/>
                    <a:pt x="4666" y="4432"/>
                  </a:cubicBezTo>
                  <a:cubicBezTo>
                    <a:pt x="4664" y="4396"/>
                    <a:pt x="4662" y="4359"/>
                    <a:pt x="4660" y="4322"/>
                  </a:cubicBezTo>
                  <a:cubicBezTo>
                    <a:pt x="4644" y="4298"/>
                    <a:pt x="4628" y="4273"/>
                    <a:pt x="4611" y="4248"/>
                  </a:cubicBezTo>
                  <a:cubicBezTo>
                    <a:pt x="4581" y="4210"/>
                    <a:pt x="4550" y="4171"/>
                    <a:pt x="4519" y="4132"/>
                  </a:cubicBezTo>
                  <a:cubicBezTo>
                    <a:pt x="4497" y="4102"/>
                    <a:pt x="4475" y="4071"/>
                    <a:pt x="4452" y="4040"/>
                  </a:cubicBezTo>
                  <a:cubicBezTo>
                    <a:pt x="4430" y="4004"/>
                    <a:pt x="4407" y="3967"/>
                    <a:pt x="4384" y="3930"/>
                  </a:cubicBezTo>
                  <a:cubicBezTo>
                    <a:pt x="4364" y="3906"/>
                    <a:pt x="4344" y="3881"/>
                    <a:pt x="4323" y="3856"/>
                  </a:cubicBezTo>
                  <a:cubicBezTo>
                    <a:pt x="4291" y="3840"/>
                    <a:pt x="4258" y="3824"/>
                    <a:pt x="4225" y="3807"/>
                  </a:cubicBezTo>
                  <a:cubicBezTo>
                    <a:pt x="4201" y="3783"/>
                    <a:pt x="4176" y="3759"/>
                    <a:pt x="4151" y="3734"/>
                  </a:cubicBezTo>
                  <a:cubicBezTo>
                    <a:pt x="4127" y="3742"/>
                    <a:pt x="4103" y="3750"/>
                    <a:pt x="4078" y="3758"/>
                  </a:cubicBezTo>
                  <a:cubicBezTo>
                    <a:pt x="4042" y="3773"/>
                    <a:pt x="4005" y="3787"/>
                    <a:pt x="3968" y="3801"/>
                  </a:cubicBezTo>
                  <a:cubicBezTo>
                    <a:pt x="3948" y="3808"/>
                    <a:pt x="3928" y="3814"/>
                    <a:pt x="3907" y="3820"/>
                  </a:cubicBezTo>
                  <a:cubicBezTo>
                    <a:pt x="3881" y="3820"/>
                    <a:pt x="3854" y="3820"/>
                    <a:pt x="3827" y="3820"/>
                  </a:cubicBezTo>
                  <a:cubicBezTo>
                    <a:pt x="3805" y="3822"/>
                    <a:pt x="3783" y="3824"/>
                    <a:pt x="3760" y="3826"/>
                  </a:cubicBezTo>
                  <a:cubicBezTo>
                    <a:pt x="3732" y="3830"/>
                    <a:pt x="3703" y="3834"/>
                    <a:pt x="3674" y="3838"/>
                  </a:cubicBezTo>
                  <a:cubicBezTo>
                    <a:pt x="3644" y="3840"/>
                    <a:pt x="3613" y="3842"/>
                    <a:pt x="3582" y="3844"/>
                  </a:cubicBezTo>
                  <a:cubicBezTo>
                    <a:pt x="3560" y="3844"/>
                    <a:pt x="3538" y="3844"/>
                    <a:pt x="3515" y="3844"/>
                  </a:cubicBezTo>
                  <a:cubicBezTo>
                    <a:pt x="3491" y="3853"/>
                    <a:pt x="3466" y="3861"/>
                    <a:pt x="3441" y="3869"/>
                  </a:cubicBezTo>
                  <a:cubicBezTo>
                    <a:pt x="3423" y="3869"/>
                    <a:pt x="3405" y="3869"/>
                    <a:pt x="3386" y="3869"/>
                  </a:cubicBezTo>
                  <a:cubicBezTo>
                    <a:pt x="3362" y="3863"/>
                    <a:pt x="3338" y="3857"/>
                    <a:pt x="3313" y="3850"/>
                  </a:cubicBezTo>
                  <a:cubicBezTo>
                    <a:pt x="3295" y="3850"/>
                    <a:pt x="3276" y="3850"/>
                    <a:pt x="3257" y="3850"/>
                  </a:cubicBezTo>
                  <a:cubicBezTo>
                    <a:pt x="3239" y="3861"/>
                    <a:pt x="3221" y="3871"/>
                    <a:pt x="3202" y="3881"/>
                  </a:cubicBezTo>
                  <a:cubicBezTo>
                    <a:pt x="3151" y="3883"/>
                    <a:pt x="3100" y="3885"/>
                    <a:pt x="3049" y="3887"/>
                  </a:cubicBezTo>
                  <a:cubicBezTo>
                    <a:pt x="3031" y="3893"/>
                    <a:pt x="3013" y="3899"/>
                    <a:pt x="2994" y="3905"/>
                  </a:cubicBezTo>
                  <a:cubicBezTo>
                    <a:pt x="2978" y="3905"/>
                    <a:pt x="2962" y="3905"/>
                    <a:pt x="2945" y="3905"/>
                  </a:cubicBezTo>
                  <a:cubicBezTo>
                    <a:pt x="2925" y="3920"/>
                    <a:pt x="2905" y="3934"/>
                    <a:pt x="2884" y="3948"/>
                  </a:cubicBezTo>
                  <a:cubicBezTo>
                    <a:pt x="2864" y="3967"/>
                    <a:pt x="2844" y="3985"/>
                    <a:pt x="2823" y="4003"/>
                  </a:cubicBezTo>
                  <a:cubicBezTo>
                    <a:pt x="2797" y="4018"/>
                    <a:pt x="2770" y="4032"/>
                    <a:pt x="2743" y="4046"/>
                  </a:cubicBezTo>
                  <a:cubicBezTo>
                    <a:pt x="2717" y="4046"/>
                    <a:pt x="2691" y="4046"/>
                    <a:pt x="2664" y="4046"/>
                  </a:cubicBezTo>
                  <a:cubicBezTo>
                    <a:pt x="2650" y="4038"/>
                    <a:pt x="2636" y="4030"/>
                    <a:pt x="2621" y="4022"/>
                  </a:cubicBezTo>
                  <a:cubicBezTo>
                    <a:pt x="2605" y="3983"/>
                    <a:pt x="2589" y="3944"/>
                    <a:pt x="2572" y="3905"/>
                  </a:cubicBezTo>
                  <a:cubicBezTo>
                    <a:pt x="2560" y="3910"/>
                    <a:pt x="2548" y="3914"/>
                    <a:pt x="2535" y="3918"/>
                  </a:cubicBezTo>
                  <a:cubicBezTo>
                    <a:pt x="2494" y="3922"/>
                    <a:pt x="2453" y="3926"/>
                    <a:pt x="2412" y="3930"/>
                  </a:cubicBezTo>
                  <a:cubicBezTo>
                    <a:pt x="2384" y="3932"/>
                    <a:pt x="2356" y="3934"/>
                    <a:pt x="2327" y="3936"/>
                  </a:cubicBezTo>
                  <a:cubicBezTo>
                    <a:pt x="2301" y="3930"/>
                    <a:pt x="2274" y="3924"/>
                    <a:pt x="2247" y="3918"/>
                  </a:cubicBezTo>
                  <a:cubicBezTo>
                    <a:pt x="2233" y="3894"/>
                    <a:pt x="2219" y="3869"/>
                    <a:pt x="2204" y="3844"/>
                  </a:cubicBezTo>
                  <a:cubicBezTo>
                    <a:pt x="2192" y="3824"/>
                    <a:pt x="2180" y="3804"/>
                    <a:pt x="2168" y="3783"/>
                  </a:cubicBezTo>
                  <a:cubicBezTo>
                    <a:pt x="2150" y="3787"/>
                    <a:pt x="2131" y="3791"/>
                    <a:pt x="2112" y="3795"/>
                  </a:cubicBezTo>
                  <a:cubicBezTo>
                    <a:pt x="2094" y="3802"/>
                    <a:pt x="2076" y="3808"/>
                    <a:pt x="2057" y="3814"/>
                  </a:cubicBezTo>
                  <a:cubicBezTo>
                    <a:pt x="2043" y="3814"/>
                    <a:pt x="2029" y="3814"/>
                    <a:pt x="2014" y="3814"/>
                  </a:cubicBezTo>
                  <a:cubicBezTo>
                    <a:pt x="1988" y="3818"/>
                    <a:pt x="1962" y="3822"/>
                    <a:pt x="1935" y="3826"/>
                  </a:cubicBezTo>
                  <a:cubicBezTo>
                    <a:pt x="1911" y="3839"/>
                    <a:pt x="1886" y="3851"/>
                    <a:pt x="1861" y="3863"/>
                  </a:cubicBezTo>
                  <a:cubicBezTo>
                    <a:pt x="1829" y="3880"/>
                    <a:pt x="1796" y="3896"/>
                    <a:pt x="1763" y="3912"/>
                  </a:cubicBezTo>
                  <a:cubicBezTo>
                    <a:pt x="1731" y="3933"/>
                    <a:pt x="1698" y="3953"/>
                    <a:pt x="1665" y="3973"/>
                  </a:cubicBezTo>
                  <a:cubicBezTo>
                    <a:pt x="1635" y="3986"/>
                    <a:pt x="1605" y="3998"/>
                    <a:pt x="1574" y="4010"/>
                  </a:cubicBezTo>
                  <a:cubicBezTo>
                    <a:pt x="1550" y="4033"/>
                    <a:pt x="1525" y="4055"/>
                    <a:pt x="1500" y="4077"/>
                  </a:cubicBezTo>
                  <a:cubicBezTo>
                    <a:pt x="1486" y="4106"/>
                    <a:pt x="1472" y="4135"/>
                    <a:pt x="1457" y="4163"/>
                  </a:cubicBezTo>
                  <a:cubicBezTo>
                    <a:pt x="1443" y="4190"/>
                    <a:pt x="1429" y="4216"/>
                    <a:pt x="1414" y="4242"/>
                  </a:cubicBezTo>
                  <a:cubicBezTo>
                    <a:pt x="1386" y="4257"/>
                    <a:pt x="1358" y="4271"/>
                    <a:pt x="1329" y="4285"/>
                  </a:cubicBezTo>
                  <a:cubicBezTo>
                    <a:pt x="1297" y="4314"/>
                    <a:pt x="1264" y="4343"/>
                    <a:pt x="1231" y="4371"/>
                  </a:cubicBezTo>
                  <a:cubicBezTo>
                    <a:pt x="1219" y="4400"/>
                    <a:pt x="1207" y="4428"/>
                    <a:pt x="1194" y="4456"/>
                  </a:cubicBezTo>
                  <a:cubicBezTo>
                    <a:pt x="1149" y="4477"/>
                    <a:pt x="1104" y="4498"/>
                    <a:pt x="1059" y="4518"/>
                  </a:cubicBezTo>
                  <a:cubicBezTo>
                    <a:pt x="1037" y="4508"/>
                    <a:pt x="1015" y="4498"/>
                    <a:pt x="992" y="4487"/>
                  </a:cubicBezTo>
                  <a:cubicBezTo>
                    <a:pt x="964" y="4467"/>
                    <a:pt x="935" y="4447"/>
                    <a:pt x="906" y="4426"/>
                  </a:cubicBezTo>
                  <a:cubicBezTo>
                    <a:pt x="880" y="4383"/>
                    <a:pt x="854" y="4340"/>
                    <a:pt x="827" y="4297"/>
                  </a:cubicBezTo>
                  <a:cubicBezTo>
                    <a:pt x="821" y="4299"/>
                    <a:pt x="815" y="4301"/>
                    <a:pt x="808" y="4303"/>
                  </a:cubicBezTo>
                  <a:cubicBezTo>
                    <a:pt x="833" y="4293"/>
                    <a:pt x="858" y="4283"/>
                    <a:pt x="882" y="4273"/>
                  </a:cubicBezTo>
                  <a:cubicBezTo>
                    <a:pt x="905" y="4249"/>
                    <a:pt x="927" y="4224"/>
                    <a:pt x="949" y="4199"/>
                  </a:cubicBezTo>
                  <a:cubicBezTo>
                    <a:pt x="947" y="4167"/>
                    <a:pt x="945" y="4134"/>
                    <a:pt x="943" y="4101"/>
                  </a:cubicBezTo>
                  <a:cubicBezTo>
                    <a:pt x="960" y="4071"/>
                    <a:pt x="976" y="4040"/>
                    <a:pt x="992" y="4009"/>
                  </a:cubicBezTo>
                  <a:cubicBezTo>
                    <a:pt x="1009" y="3977"/>
                    <a:pt x="1025" y="3945"/>
                    <a:pt x="1041" y="3912"/>
                  </a:cubicBezTo>
                  <a:cubicBezTo>
                    <a:pt x="1062" y="3884"/>
                    <a:pt x="1082" y="3855"/>
                    <a:pt x="1102" y="3826"/>
                  </a:cubicBezTo>
                  <a:cubicBezTo>
                    <a:pt x="1094" y="3775"/>
                    <a:pt x="1086" y="3724"/>
                    <a:pt x="1078" y="3673"/>
                  </a:cubicBezTo>
                  <a:cubicBezTo>
                    <a:pt x="1088" y="3645"/>
                    <a:pt x="1098" y="3616"/>
                    <a:pt x="1108" y="3587"/>
                  </a:cubicBezTo>
                  <a:cubicBezTo>
                    <a:pt x="1153" y="3557"/>
                    <a:pt x="1198" y="3526"/>
                    <a:pt x="1243" y="3495"/>
                  </a:cubicBezTo>
                  <a:cubicBezTo>
                    <a:pt x="1256" y="3477"/>
                    <a:pt x="1268" y="3459"/>
                    <a:pt x="1280" y="3440"/>
                  </a:cubicBezTo>
                  <a:cubicBezTo>
                    <a:pt x="1278" y="3414"/>
                    <a:pt x="1276" y="3387"/>
                    <a:pt x="1274" y="3360"/>
                  </a:cubicBezTo>
                  <a:cubicBezTo>
                    <a:pt x="1235" y="3350"/>
                    <a:pt x="1196" y="3340"/>
                    <a:pt x="1157" y="3330"/>
                  </a:cubicBezTo>
                  <a:cubicBezTo>
                    <a:pt x="1141" y="3320"/>
                    <a:pt x="1125" y="3310"/>
                    <a:pt x="1108" y="3299"/>
                  </a:cubicBezTo>
                  <a:cubicBezTo>
                    <a:pt x="1082" y="3244"/>
                    <a:pt x="1056" y="3189"/>
                    <a:pt x="1029" y="3134"/>
                  </a:cubicBezTo>
                  <a:cubicBezTo>
                    <a:pt x="1009" y="3093"/>
                    <a:pt x="988" y="3052"/>
                    <a:pt x="967" y="3011"/>
                  </a:cubicBezTo>
                  <a:cubicBezTo>
                    <a:pt x="945" y="2975"/>
                    <a:pt x="923" y="2938"/>
                    <a:pt x="900" y="2901"/>
                  </a:cubicBezTo>
                  <a:cubicBezTo>
                    <a:pt x="874" y="2846"/>
                    <a:pt x="847" y="2791"/>
                    <a:pt x="820" y="2736"/>
                  </a:cubicBezTo>
                  <a:cubicBezTo>
                    <a:pt x="792" y="2738"/>
                    <a:pt x="764" y="2740"/>
                    <a:pt x="735" y="2742"/>
                  </a:cubicBezTo>
                  <a:cubicBezTo>
                    <a:pt x="729" y="2765"/>
                    <a:pt x="723" y="2787"/>
                    <a:pt x="716" y="2809"/>
                  </a:cubicBezTo>
                  <a:cubicBezTo>
                    <a:pt x="708" y="2824"/>
                    <a:pt x="700" y="2838"/>
                    <a:pt x="692" y="2852"/>
                  </a:cubicBezTo>
                  <a:cubicBezTo>
                    <a:pt x="647" y="2840"/>
                    <a:pt x="602" y="2828"/>
                    <a:pt x="557" y="2816"/>
                  </a:cubicBezTo>
                  <a:cubicBezTo>
                    <a:pt x="539" y="2833"/>
                    <a:pt x="521" y="2849"/>
                    <a:pt x="502" y="2865"/>
                  </a:cubicBezTo>
                  <a:cubicBezTo>
                    <a:pt x="490" y="2877"/>
                    <a:pt x="478" y="2889"/>
                    <a:pt x="465" y="2901"/>
                  </a:cubicBezTo>
                  <a:cubicBezTo>
                    <a:pt x="418" y="2873"/>
                    <a:pt x="371" y="2845"/>
                    <a:pt x="324" y="2816"/>
                  </a:cubicBezTo>
                  <a:cubicBezTo>
                    <a:pt x="292" y="2794"/>
                    <a:pt x="260" y="2771"/>
                    <a:pt x="227" y="2748"/>
                  </a:cubicBezTo>
                  <a:cubicBezTo>
                    <a:pt x="211" y="2740"/>
                    <a:pt x="195" y="2732"/>
                    <a:pt x="178" y="2724"/>
                  </a:cubicBezTo>
                  <a:cubicBezTo>
                    <a:pt x="154" y="2643"/>
                    <a:pt x="129" y="2561"/>
                    <a:pt x="104" y="2479"/>
                  </a:cubicBezTo>
                  <a:cubicBezTo>
                    <a:pt x="82" y="2422"/>
                    <a:pt x="60" y="2365"/>
                    <a:pt x="37" y="2307"/>
                  </a:cubicBezTo>
                  <a:cubicBezTo>
                    <a:pt x="25" y="2263"/>
                    <a:pt x="13" y="2218"/>
                    <a:pt x="0" y="2173"/>
                  </a:cubicBezTo>
                  <a:cubicBezTo>
                    <a:pt x="15" y="2112"/>
                    <a:pt x="29" y="2051"/>
                    <a:pt x="43" y="1989"/>
                  </a:cubicBezTo>
                  <a:cubicBezTo>
                    <a:pt x="47" y="1978"/>
                    <a:pt x="51" y="1966"/>
                    <a:pt x="55" y="1954"/>
                  </a:cubicBezTo>
                  <a:cubicBezTo>
                    <a:pt x="94" y="1964"/>
                    <a:pt x="133" y="1974"/>
                    <a:pt x="171" y="1983"/>
                  </a:cubicBezTo>
                  <a:cubicBezTo>
                    <a:pt x="218" y="1989"/>
                    <a:pt x="265" y="1995"/>
                    <a:pt x="312" y="2001"/>
                  </a:cubicBezTo>
                  <a:cubicBezTo>
                    <a:pt x="339" y="2008"/>
                    <a:pt x="366" y="2014"/>
                    <a:pt x="392" y="2020"/>
                  </a:cubicBezTo>
                  <a:cubicBezTo>
                    <a:pt x="398" y="1998"/>
                    <a:pt x="404" y="1975"/>
                    <a:pt x="410" y="1952"/>
                  </a:cubicBezTo>
                  <a:cubicBezTo>
                    <a:pt x="417" y="1934"/>
                    <a:pt x="423" y="1916"/>
                    <a:pt x="429" y="1897"/>
                  </a:cubicBezTo>
                  <a:cubicBezTo>
                    <a:pt x="456" y="1879"/>
                    <a:pt x="482" y="1861"/>
                    <a:pt x="508" y="1842"/>
                  </a:cubicBezTo>
                  <a:cubicBezTo>
                    <a:pt x="515" y="1836"/>
                    <a:pt x="521" y="1830"/>
                    <a:pt x="527" y="1824"/>
                  </a:cubicBezTo>
                  <a:cubicBezTo>
                    <a:pt x="527" y="1792"/>
                    <a:pt x="527" y="1759"/>
                    <a:pt x="527" y="1726"/>
                  </a:cubicBezTo>
                  <a:cubicBezTo>
                    <a:pt x="519" y="1704"/>
                    <a:pt x="511" y="1681"/>
                    <a:pt x="502" y="1658"/>
                  </a:cubicBezTo>
                  <a:cubicBezTo>
                    <a:pt x="482" y="1634"/>
                    <a:pt x="462" y="1610"/>
                    <a:pt x="441" y="1585"/>
                  </a:cubicBezTo>
                  <a:cubicBezTo>
                    <a:pt x="419" y="1567"/>
                    <a:pt x="396" y="1549"/>
                    <a:pt x="373" y="1530"/>
                  </a:cubicBezTo>
                  <a:cubicBezTo>
                    <a:pt x="361" y="1508"/>
                    <a:pt x="349" y="1485"/>
                    <a:pt x="337" y="1462"/>
                  </a:cubicBezTo>
                  <a:cubicBezTo>
                    <a:pt x="333" y="1436"/>
                    <a:pt x="329" y="1410"/>
                    <a:pt x="324" y="1383"/>
                  </a:cubicBezTo>
                  <a:cubicBezTo>
                    <a:pt x="324" y="1355"/>
                    <a:pt x="324" y="1326"/>
                    <a:pt x="324" y="1297"/>
                  </a:cubicBezTo>
                  <a:cubicBezTo>
                    <a:pt x="324" y="1265"/>
                    <a:pt x="324" y="1232"/>
                    <a:pt x="324" y="1199"/>
                  </a:cubicBezTo>
                  <a:cubicBezTo>
                    <a:pt x="327" y="1163"/>
                    <a:pt x="329" y="1126"/>
                    <a:pt x="331" y="1089"/>
                  </a:cubicBezTo>
                  <a:cubicBezTo>
                    <a:pt x="335" y="1079"/>
                    <a:pt x="339" y="1069"/>
                    <a:pt x="343" y="1059"/>
                  </a:cubicBezTo>
                  <a:cubicBezTo>
                    <a:pt x="411" y="1018"/>
                    <a:pt x="478" y="977"/>
                    <a:pt x="545" y="937"/>
                  </a:cubicBezTo>
                  <a:cubicBezTo>
                    <a:pt x="592" y="910"/>
                    <a:pt x="639" y="883"/>
                    <a:pt x="686" y="857"/>
                  </a:cubicBezTo>
                  <a:cubicBezTo>
                    <a:pt x="719" y="832"/>
                    <a:pt x="752" y="808"/>
                    <a:pt x="784" y="784"/>
                  </a:cubicBezTo>
                  <a:cubicBezTo>
                    <a:pt x="821" y="810"/>
                    <a:pt x="858" y="836"/>
                    <a:pt x="894" y="863"/>
                  </a:cubicBezTo>
                  <a:cubicBezTo>
                    <a:pt x="911" y="867"/>
                    <a:pt x="927" y="871"/>
                    <a:pt x="943" y="876"/>
                  </a:cubicBezTo>
                  <a:cubicBezTo>
                    <a:pt x="980" y="880"/>
                    <a:pt x="1017" y="884"/>
                    <a:pt x="1053" y="888"/>
                  </a:cubicBezTo>
                  <a:cubicBezTo>
                    <a:pt x="1064" y="886"/>
                    <a:pt x="1074" y="884"/>
                    <a:pt x="1084" y="882"/>
                  </a:cubicBezTo>
                  <a:cubicBezTo>
                    <a:pt x="1099" y="896"/>
                    <a:pt x="1113" y="910"/>
                    <a:pt x="1127" y="925"/>
                  </a:cubicBezTo>
                  <a:cubicBezTo>
                    <a:pt x="1166" y="914"/>
                    <a:pt x="1205" y="904"/>
                    <a:pt x="1243" y="894"/>
                  </a:cubicBezTo>
                  <a:cubicBezTo>
                    <a:pt x="1247" y="894"/>
                    <a:pt x="1251" y="894"/>
                    <a:pt x="1255" y="894"/>
                  </a:cubicBezTo>
                  <a:cubicBezTo>
                    <a:pt x="1290" y="924"/>
                    <a:pt x="1325" y="955"/>
                    <a:pt x="1359" y="986"/>
                  </a:cubicBezTo>
                  <a:cubicBezTo>
                    <a:pt x="1394" y="1016"/>
                    <a:pt x="1429" y="1047"/>
                    <a:pt x="1463" y="1078"/>
                  </a:cubicBezTo>
                  <a:cubicBezTo>
                    <a:pt x="1468" y="1098"/>
                    <a:pt x="1472" y="1118"/>
                    <a:pt x="1476" y="1138"/>
                  </a:cubicBezTo>
                  <a:cubicBezTo>
                    <a:pt x="1474" y="1165"/>
                    <a:pt x="1472" y="1192"/>
                    <a:pt x="1470" y="1218"/>
                  </a:cubicBezTo>
                  <a:cubicBezTo>
                    <a:pt x="1487" y="1220"/>
                    <a:pt x="1503" y="1222"/>
                    <a:pt x="1519" y="1224"/>
                  </a:cubicBezTo>
                  <a:cubicBezTo>
                    <a:pt x="1531" y="1196"/>
                    <a:pt x="1543" y="1167"/>
                    <a:pt x="1555" y="1138"/>
                  </a:cubicBezTo>
                  <a:cubicBezTo>
                    <a:pt x="1588" y="1134"/>
                    <a:pt x="1621" y="1130"/>
                    <a:pt x="1653" y="1126"/>
                  </a:cubicBezTo>
                  <a:cubicBezTo>
                    <a:pt x="1680" y="1124"/>
                    <a:pt x="1707" y="1122"/>
                    <a:pt x="1733" y="1120"/>
                  </a:cubicBezTo>
                  <a:cubicBezTo>
                    <a:pt x="1748" y="1098"/>
                    <a:pt x="1762" y="1075"/>
                    <a:pt x="1776" y="1053"/>
                  </a:cubicBezTo>
                  <a:cubicBezTo>
                    <a:pt x="1805" y="1047"/>
                    <a:pt x="1833" y="1041"/>
                    <a:pt x="1861" y="1035"/>
                  </a:cubicBezTo>
                  <a:cubicBezTo>
                    <a:pt x="1878" y="1035"/>
                    <a:pt x="1894" y="1035"/>
                    <a:pt x="1910" y="1035"/>
                  </a:cubicBezTo>
                  <a:cubicBezTo>
                    <a:pt x="1935" y="1063"/>
                    <a:pt x="1960" y="1092"/>
                    <a:pt x="1984" y="1120"/>
                  </a:cubicBezTo>
                  <a:cubicBezTo>
                    <a:pt x="2007" y="1134"/>
                    <a:pt x="2029" y="1148"/>
                    <a:pt x="2051" y="1162"/>
                  </a:cubicBezTo>
                  <a:cubicBezTo>
                    <a:pt x="2115" y="1171"/>
                    <a:pt x="2178" y="1179"/>
                    <a:pt x="2241" y="1187"/>
                  </a:cubicBezTo>
                  <a:cubicBezTo>
                    <a:pt x="2268" y="1187"/>
                    <a:pt x="2295" y="1187"/>
                    <a:pt x="2321" y="1187"/>
                  </a:cubicBezTo>
                  <a:cubicBezTo>
                    <a:pt x="2345" y="1187"/>
                    <a:pt x="2378" y="1175"/>
                    <a:pt x="2406" y="1169"/>
                  </a:cubicBezTo>
                  <a:cubicBezTo>
                    <a:pt x="2415" y="1149"/>
                    <a:pt x="2423" y="1128"/>
                    <a:pt x="2431" y="1107"/>
                  </a:cubicBezTo>
                  <a:cubicBezTo>
                    <a:pt x="2458" y="1067"/>
                    <a:pt x="2484" y="1026"/>
                    <a:pt x="2510" y="986"/>
                  </a:cubicBezTo>
                  <a:cubicBezTo>
                    <a:pt x="2525" y="973"/>
                    <a:pt x="2539" y="961"/>
                    <a:pt x="2553" y="949"/>
                  </a:cubicBezTo>
                  <a:cubicBezTo>
                    <a:pt x="2576" y="949"/>
                    <a:pt x="2599" y="949"/>
                    <a:pt x="2621" y="949"/>
                  </a:cubicBezTo>
                  <a:cubicBezTo>
                    <a:pt x="2654" y="947"/>
                    <a:pt x="2687" y="945"/>
                    <a:pt x="2719" y="943"/>
                  </a:cubicBezTo>
                  <a:cubicBezTo>
                    <a:pt x="2734" y="922"/>
                    <a:pt x="2748" y="902"/>
                    <a:pt x="2762" y="882"/>
                  </a:cubicBezTo>
                  <a:cubicBezTo>
                    <a:pt x="2760" y="861"/>
                    <a:pt x="2758" y="841"/>
                    <a:pt x="2755" y="821"/>
                  </a:cubicBezTo>
                  <a:cubicBezTo>
                    <a:pt x="2806" y="800"/>
                    <a:pt x="2857" y="779"/>
                    <a:pt x="2908" y="759"/>
                  </a:cubicBezTo>
                  <a:cubicBezTo>
                    <a:pt x="2935" y="749"/>
                    <a:pt x="2962" y="739"/>
                    <a:pt x="2988" y="729"/>
                  </a:cubicBezTo>
                  <a:cubicBezTo>
                    <a:pt x="3043" y="708"/>
                    <a:pt x="3098" y="687"/>
                    <a:pt x="3153" y="667"/>
                  </a:cubicBezTo>
                  <a:cubicBezTo>
                    <a:pt x="3190" y="651"/>
                    <a:pt x="3227" y="635"/>
                    <a:pt x="3264" y="619"/>
                  </a:cubicBezTo>
                  <a:cubicBezTo>
                    <a:pt x="3297" y="580"/>
                    <a:pt x="3330" y="541"/>
                    <a:pt x="3362" y="502"/>
                  </a:cubicBezTo>
                  <a:cubicBezTo>
                    <a:pt x="3385" y="481"/>
                    <a:pt x="3407" y="461"/>
                    <a:pt x="3429" y="441"/>
                  </a:cubicBezTo>
                  <a:cubicBezTo>
                    <a:pt x="3438" y="455"/>
                    <a:pt x="3446" y="469"/>
                    <a:pt x="3454" y="484"/>
                  </a:cubicBezTo>
                  <a:close/>
                  <a:moveTo>
                    <a:pt x="55" y="1952"/>
                  </a:moveTo>
                  <a:cubicBezTo>
                    <a:pt x="53" y="1952"/>
                    <a:pt x="51" y="1952"/>
                    <a:pt x="49" y="1952"/>
                  </a:cubicBezTo>
                  <a:cubicBezTo>
                    <a:pt x="51" y="1953"/>
                    <a:pt x="53" y="1954"/>
                    <a:pt x="55" y="1954"/>
                  </a:cubicBezTo>
                  <a:cubicBezTo>
                    <a:pt x="55" y="1954"/>
                    <a:pt x="55" y="1953"/>
                    <a:pt x="55" y="1952"/>
                  </a:cubicBezTo>
                  <a:close/>
                </a:path>
              </a:pathLst>
            </a:custGeom>
            <a:solidFill>
              <a:srgbClr val="C3C3C3"/>
            </a:solidFill>
            <a:ln w="9525" cap="flat">
              <a:solidFill>
                <a:srgbClr val="404040"/>
              </a:solidFill>
              <a:bevel/>
              <a:headEnd/>
              <a:tailEnd/>
            </a:ln>
            <a:effectLst/>
            <a:extLst/>
          </p:spPr>
          <p:txBody>
            <a:bodyPr wrap="none" anchor="ctr"/>
            <a:lstStyle/>
            <a:p>
              <a:pPr eaLnBrk="0" hangingPunct="0">
                <a:defRPr/>
              </a:pPr>
              <a:endParaRPr lang="en-GB" sz="1350" dirty="0">
                <a:solidFill>
                  <a:prstClr val="black"/>
                </a:solidFill>
                <a:latin typeface="Arial" charset="0"/>
                <a:cs typeface="Arial" charset="0"/>
              </a:endParaRPr>
            </a:p>
          </p:txBody>
        </p:sp>
        <p:sp>
          <p:nvSpPr>
            <p:cNvPr id="13" name="Freeform 51">
              <a:extLst>
                <a:ext uri="{FF2B5EF4-FFF2-40B4-BE49-F238E27FC236}">
                  <a16:creationId xmlns:a16="http://schemas.microsoft.com/office/drawing/2014/main" id="{096914FC-9E18-42C8-BA68-DF24F0FE9899}"/>
                </a:ext>
              </a:extLst>
            </p:cNvPr>
            <p:cNvSpPr>
              <a:spLocks noChangeArrowheads="1"/>
            </p:cNvSpPr>
            <p:nvPr/>
          </p:nvSpPr>
          <p:spPr bwMode="auto">
            <a:xfrm rot="120000">
              <a:off x="4077463" y="4926393"/>
              <a:ext cx="2804814" cy="1128332"/>
            </a:xfrm>
            <a:custGeom>
              <a:avLst/>
              <a:gdLst>
                <a:gd name="T0" fmla="*/ 83852 w 7799"/>
                <a:gd name="T1" fmla="*/ 26261 h 3142"/>
                <a:gd name="T2" fmla="*/ 202972 w 7799"/>
                <a:gd name="T3" fmla="*/ 74826 h 3142"/>
                <a:gd name="T4" fmla="*/ 359160 w 7799"/>
                <a:gd name="T5" fmla="*/ 110080 h 3142"/>
                <a:gd name="T6" fmla="*/ 509229 w 7799"/>
                <a:gd name="T7" fmla="*/ 153968 h 3142"/>
                <a:gd name="T8" fmla="*/ 648143 w 7799"/>
                <a:gd name="T9" fmla="*/ 138859 h 3142"/>
                <a:gd name="T10" fmla="*/ 711842 w 7799"/>
                <a:gd name="T11" fmla="*/ 57199 h 3142"/>
                <a:gd name="T12" fmla="*/ 835280 w 7799"/>
                <a:gd name="T13" fmla="*/ 79143 h 3142"/>
                <a:gd name="T14" fmla="*/ 966996 w 7799"/>
                <a:gd name="T15" fmla="*/ 85978 h 3142"/>
                <a:gd name="T16" fmla="*/ 1088276 w 7799"/>
                <a:gd name="T17" fmla="*/ 107922 h 3142"/>
                <a:gd name="T18" fmla="*/ 1178605 w 7799"/>
                <a:gd name="T19" fmla="*/ 149651 h 3142"/>
                <a:gd name="T20" fmla="*/ 1291248 w 7799"/>
                <a:gd name="T21" fmla="*/ 224477 h 3142"/>
                <a:gd name="T22" fmla="*/ 1357105 w 7799"/>
                <a:gd name="T23" fmla="*/ 290669 h 3142"/>
                <a:gd name="T24" fmla="*/ 1443117 w 7799"/>
                <a:gd name="T25" fmla="*/ 248939 h 3142"/>
                <a:gd name="T26" fmla="*/ 1524809 w 7799"/>
                <a:gd name="T27" fmla="*/ 174114 h 3142"/>
                <a:gd name="T28" fmla="*/ 1599664 w 7799"/>
                <a:gd name="T29" fmla="*/ 105763 h 3142"/>
                <a:gd name="T30" fmla="*/ 1696472 w 7799"/>
                <a:gd name="T31" fmla="*/ 52882 h 3142"/>
                <a:gd name="T32" fmla="*/ 1760530 w 7799"/>
                <a:gd name="T33" fmla="*/ 41730 h 3142"/>
                <a:gd name="T34" fmla="*/ 1809114 w 7799"/>
                <a:gd name="T35" fmla="*/ 85978 h 3142"/>
                <a:gd name="T36" fmla="*/ 1912400 w 7799"/>
                <a:gd name="T37" fmla="*/ 85978 h 3142"/>
                <a:gd name="T38" fmla="*/ 1958824 w 7799"/>
                <a:gd name="T39" fmla="*/ 132024 h 3142"/>
                <a:gd name="T40" fmla="*/ 2037997 w 7799"/>
                <a:gd name="T41" fmla="*/ 96770 h 3142"/>
                <a:gd name="T42" fmla="*/ 2097737 w 7799"/>
                <a:gd name="T43" fmla="*/ 74826 h 3142"/>
                <a:gd name="T44" fmla="*/ 2192386 w 7799"/>
                <a:gd name="T45" fmla="*/ 61515 h 3142"/>
                <a:gd name="T46" fmla="*/ 2265081 w 7799"/>
                <a:gd name="T47" fmla="*/ 59357 h 3142"/>
                <a:gd name="T48" fmla="*/ 2353252 w 7799"/>
                <a:gd name="T49" fmla="*/ 52882 h 3142"/>
                <a:gd name="T50" fmla="*/ 2428107 w 7799"/>
                <a:gd name="T51" fmla="*/ 43888 h 3142"/>
                <a:gd name="T52" fmla="*/ 2520596 w 7799"/>
                <a:gd name="T53" fmla="*/ 46047 h 3142"/>
                <a:gd name="T54" fmla="*/ 2602288 w 7799"/>
                <a:gd name="T55" fmla="*/ 129866 h 3142"/>
                <a:gd name="T56" fmla="*/ 2677143 w 7799"/>
                <a:gd name="T57" fmla="*/ 231312 h 3142"/>
                <a:gd name="T58" fmla="*/ 2650872 w 7799"/>
                <a:gd name="T59" fmla="*/ 334917 h 3142"/>
                <a:gd name="T60" fmla="*/ 2686140 w 7799"/>
                <a:gd name="T61" fmla="*/ 411901 h 3142"/>
                <a:gd name="T62" fmla="*/ 2705934 w 7799"/>
                <a:gd name="T63" fmla="*/ 555077 h 3142"/>
                <a:gd name="T64" fmla="*/ 2776470 w 7799"/>
                <a:gd name="T65" fmla="*/ 614434 h 3142"/>
                <a:gd name="T66" fmla="*/ 2721409 w 7799"/>
                <a:gd name="T67" fmla="*/ 656164 h 3142"/>
                <a:gd name="T68" fmla="*/ 2639716 w 7799"/>
                <a:gd name="T69" fmla="*/ 680626 h 3142"/>
                <a:gd name="T70" fmla="*/ 2500802 w 7799"/>
                <a:gd name="T71" fmla="*/ 898628 h 3142"/>
                <a:gd name="T72" fmla="*/ 2357570 w 7799"/>
                <a:gd name="T73" fmla="*/ 982447 h 3142"/>
                <a:gd name="T74" fmla="*/ 2253925 w 7799"/>
                <a:gd name="T75" fmla="*/ 1096844 h 3142"/>
                <a:gd name="T76" fmla="*/ 2150640 w 7799"/>
                <a:gd name="T77" fmla="*/ 1090369 h 3142"/>
                <a:gd name="T78" fmla="*/ 2066788 w 7799"/>
                <a:gd name="T79" fmla="*/ 1030652 h 3142"/>
                <a:gd name="T80" fmla="*/ 1910240 w 7799"/>
                <a:gd name="T81" fmla="*/ 1048280 h 3142"/>
                <a:gd name="T82" fmla="*/ 1716265 w 7799"/>
                <a:gd name="T83" fmla="*/ 1000074 h 3142"/>
                <a:gd name="T84" fmla="*/ 1496019 w 7799"/>
                <a:gd name="T85" fmla="*/ 940358 h 3142"/>
                <a:gd name="T86" fmla="*/ 1271454 w 7799"/>
                <a:gd name="T87" fmla="*/ 964820 h 3142"/>
                <a:gd name="T88" fmla="*/ 1083957 w 7799"/>
                <a:gd name="T89" fmla="*/ 911938 h 3142"/>
                <a:gd name="T90" fmla="*/ 954040 w 7799"/>
                <a:gd name="T91" fmla="*/ 914097 h 3142"/>
                <a:gd name="T92" fmla="*/ 729476 w 7799"/>
                <a:gd name="T93" fmla="*/ 929566 h 3142"/>
                <a:gd name="T94" fmla="*/ 412422 w 7799"/>
                <a:gd name="T95" fmla="*/ 867691 h 3142"/>
                <a:gd name="T96" fmla="*/ 183179 w 7799"/>
                <a:gd name="T97" fmla="*/ 808334 h 3142"/>
                <a:gd name="T98" fmla="*/ 81693 w 7799"/>
                <a:gd name="T99" fmla="*/ 788548 h 3142"/>
                <a:gd name="T100" fmla="*/ 128117 w 7799"/>
                <a:gd name="T101" fmla="*/ 629903 h 3142"/>
                <a:gd name="T102" fmla="*/ 253715 w 7799"/>
                <a:gd name="T103" fmla="*/ 610117 h 3142"/>
                <a:gd name="T104" fmla="*/ 374635 w 7799"/>
                <a:gd name="T105" fmla="*/ 616593 h 3142"/>
                <a:gd name="T106" fmla="*/ 297620 w 7799"/>
                <a:gd name="T107" fmla="*/ 484568 h 3142"/>
                <a:gd name="T108" fmla="*/ 220606 w 7799"/>
                <a:gd name="T109" fmla="*/ 365495 h 3142"/>
                <a:gd name="T110" fmla="*/ 145751 w 7799"/>
                <a:gd name="T111" fmla="*/ 273042 h 3142"/>
                <a:gd name="T112" fmla="*/ 152229 w 7799"/>
                <a:gd name="T113" fmla="*/ 138859 h 3142"/>
                <a:gd name="T114" fmla="*/ 0 w 7799"/>
                <a:gd name="T115" fmla="*/ 50723 h 3142"/>
                <a:gd name="T116" fmla="*/ 75575 w 7799"/>
                <a:gd name="T117" fmla="*/ 811211 h 31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799" h="3142">
                  <a:moveTo>
                    <a:pt x="62" y="92"/>
                  </a:moveTo>
                  <a:cubicBezTo>
                    <a:pt x="68" y="62"/>
                    <a:pt x="74" y="31"/>
                    <a:pt x="80" y="0"/>
                  </a:cubicBezTo>
                  <a:cubicBezTo>
                    <a:pt x="131" y="25"/>
                    <a:pt x="182" y="49"/>
                    <a:pt x="233" y="73"/>
                  </a:cubicBezTo>
                  <a:cubicBezTo>
                    <a:pt x="261" y="92"/>
                    <a:pt x="290" y="110"/>
                    <a:pt x="319" y="128"/>
                  </a:cubicBezTo>
                  <a:cubicBezTo>
                    <a:pt x="351" y="149"/>
                    <a:pt x="384" y="170"/>
                    <a:pt x="417" y="190"/>
                  </a:cubicBezTo>
                  <a:cubicBezTo>
                    <a:pt x="466" y="196"/>
                    <a:pt x="515" y="202"/>
                    <a:pt x="564" y="208"/>
                  </a:cubicBezTo>
                  <a:cubicBezTo>
                    <a:pt x="623" y="217"/>
                    <a:pt x="682" y="225"/>
                    <a:pt x="741" y="233"/>
                  </a:cubicBezTo>
                  <a:cubicBezTo>
                    <a:pt x="782" y="233"/>
                    <a:pt x="823" y="233"/>
                    <a:pt x="864" y="233"/>
                  </a:cubicBezTo>
                  <a:cubicBezTo>
                    <a:pt x="908" y="258"/>
                    <a:pt x="953" y="282"/>
                    <a:pt x="998" y="306"/>
                  </a:cubicBezTo>
                  <a:cubicBezTo>
                    <a:pt x="1043" y="331"/>
                    <a:pt x="1088" y="355"/>
                    <a:pt x="1133" y="379"/>
                  </a:cubicBezTo>
                  <a:cubicBezTo>
                    <a:pt x="1178" y="406"/>
                    <a:pt x="1223" y="433"/>
                    <a:pt x="1268" y="459"/>
                  </a:cubicBezTo>
                  <a:cubicBezTo>
                    <a:pt x="1317" y="449"/>
                    <a:pt x="1366" y="439"/>
                    <a:pt x="1415" y="428"/>
                  </a:cubicBezTo>
                  <a:cubicBezTo>
                    <a:pt x="1451" y="428"/>
                    <a:pt x="1488" y="428"/>
                    <a:pt x="1525" y="428"/>
                  </a:cubicBezTo>
                  <a:cubicBezTo>
                    <a:pt x="1568" y="433"/>
                    <a:pt x="1611" y="437"/>
                    <a:pt x="1654" y="441"/>
                  </a:cubicBezTo>
                  <a:cubicBezTo>
                    <a:pt x="1703" y="423"/>
                    <a:pt x="1752" y="405"/>
                    <a:pt x="1801" y="386"/>
                  </a:cubicBezTo>
                  <a:cubicBezTo>
                    <a:pt x="1831" y="380"/>
                    <a:pt x="1861" y="374"/>
                    <a:pt x="1892" y="367"/>
                  </a:cubicBezTo>
                  <a:cubicBezTo>
                    <a:pt x="1900" y="339"/>
                    <a:pt x="1908" y="310"/>
                    <a:pt x="1917" y="281"/>
                  </a:cubicBezTo>
                  <a:cubicBezTo>
                    <a:pt x="1937" y="241"/>
                    <a:pt x="1957" y="200"/>
                    <a:pt x="1978" y="159"/>
                  </a:cubicBezTo>
                  <a:cubicBezTo>
                    <a:pt x="2023" y="147"/>
                    <a:pt x="2068" y="135"/>
                    <a:pt x="2113" y="122"/>
                  </a:cubicBezTo>
                  <a:cubicBezTo>
                    <a:pt x="2145" y="135"/>
                    <a:pt x="2178" y="147"/>
                    <a:pt x="2211" y="159"/>
                  </a:cubicBezTo>
                  <a:cubicBezTo>
                    <a:pt x="2247" y="180"/>
                    <a:pt x="2284" y="200"/>
                    <a:pt x="2321" y="220"/>
                  </a:cubicBezTo>
                  <a:cubicBezTo>
                    <a:pt x="2366" y="225"/>
                    <a:pt x="2411" y="229"/>
                    <a:pt x="2456" y="233"/>
                  </a:cubicBezTo>
                  <a:cubicBezTo>
                    <a:pt x="2500" y="235"/>
                    <a:pt x="2545" y="237"/>
                    <a:pt x="2589" y="239"/>
                  </a:cubicBezTo>
                  <a:cubicBezTo>
                    <a:pt x="2622" y="239"/>
                    <a:pt x="2655" y="239"/>
                    <a:pt x="2687" y="239"/>
                  </a:cubicBezTo>
                  <a:cubicBezTo>
                    <a:pt x="2730" y="253"/>
                    <a:pt x="2773" y="267"/>
                    <a:pt x="2816" y="281"/>
                  </a:cubicBezTo>
                  <a:cubicBezTo>
                    <a:pt x="2837" y="290"/>
                    <a:pt x="2857" y="298"/>
                    <a:pt x="2877" y="306"/>
                  </a:cubicBezTo>
                  <a:cubicBezTo>
                    <a:pt x="2926" y="304"/>
                    <a:pt x="2975" y="302"/>
                    <a:pt x="3024" y="300"/>
                  </a:cubicBezTo>
                  <a:cubicBezTo>
                    <a:pt x="3061" y="300"/>
                    <a:pt x="3098" y="300"/>
                    <a:pt x="3134" y="300"/>
                  </a:cubicBezTo>
                  <a:cubicBezTo>
                    <a:pt x="3157" y="315"/>
                    <a:pt x="3180" y="329"/>
                    <a:pt x="3202" y="343"/>
                  </a:cubicBezTo>
                  <a:cubicBezTo>
                    <a:pt x="3227" y="368"/>
                    <a:pt x="3251" y="392"/>
                    <a:pt x="3275" y="416"/>
                  </a:cubicBezTo>
                  <a:cubicBezTo>
                    <a:pt x="3302" y="439"/>
                    <a:pt x="3329" y="462"/>
                    <a:pt x="3355" y="484"/>
                  </a:cubicBezTo>
                  <a:cubicBezTo>
                    <a:pt x="3388" y="498"/>
                    <a:pt x="3421" y="512"/>
                    <a:pt x="3453" y="526"/>
                  </a:cubicBezTo>
                  <a:cubicBezTo>
                    <a:pt x="3498" y="559"/>
                    <a:pt x="3543" y="592"/>
                    <a:pt x="3588" y="624"/>
                  </a:cubicBezTo>
                  <a:cubicBezTo>
                    <a:pt x="3594" y="622"/>
                    <a:pt x="3600" y="620"/>
                    <a:pt x="3606" y="618"/>
                  </a:cubicBezTo>
                  <a:cubicBezTo>
                    <a:pt x="3633" y="661"/>
                    <a:pt x="3660" y="704"/>
                    <a:pt x="3686" y="747"/>
                  </a:cubicBezTo>
                  <a:cubicBezTo>
                    <a:pt x="3715" y="768"/>
                    <a:pt x="3743" y="788"/>
                    <a:pt x="3771" y="808"/>
                  </a:cubicBezTo>
                  <a:cubicBezTo>
                    <a:pt x="3794" y="819"/>
                    <a:pt x="3817" y="829"/>
                    <a:pt x="3839" y="839"/>
                  </a:cubicBezTo>
                  <a:cubicBezTo>
                    <a:pt x="3884" y="819"/>
                    <a:pt x="3929" y="798"/>
                    <a:pt x="3973" y="777"/>
                  </a:cubicBezTo>
                  <a:cubicBezTo>
                    <a:pt x="3986" y="749"/>
                    <a:pt x="3998" y="721"/>
                    <a:pt x="4010" y="692"/>
                  </a:cubicBezTo>
                  <a:cubicBezTo>
                    <a:pt x="4043" y="664"/>
                    <a:pt x="4076" y="635"/>
                    <a:pt x="4108" y="606"/>
                  </a:cubicBezTo>
                  <a:cubicBezTo>
                    <a:pt x="4137" y="592"/>
                    <a:pt x="4166" y="578"/>
                    <a:pt x="4194" y="563"/>
                  </a:cubicBezTo>
                  <a:cubicBezTo>
                    <a:pt x="4209" y="537"/>
                    <a:pt x="4223" y="511"/>
                    <a:pt x="4237" y="484"/>
                  </a:cubicBezTo>
                  <a:cubicBezTo>
                    <a:pt x="4251" y="456"/>
                    <a:pt x="4265" y="427"/>
                    <a:pt x="4279" y="398"/>
                  </a:cubicBezTo>
                  <a:cubicBezTo>
                    <a:pt x="4304" y="376"/>
                    <a:pt x="4329" y="353"/>
                    <a:pt x="4353" y="330"/>
                  </a:cubicBezTo>
                  <a:cubicBezTo>
                    <a:pt x="4384" y="318"/>
                    <a:pt x="4415" y="306"/>
                    <a:pt x="4445" y="294"/>
                  </a:cubicBezTo>
                  <a:cubicBezTo>
                    <a:pt x="4478" y="274"/>
                    <a:pt x="4511" y="254"/>
                    <a:pt x="4543" y="233"/>
                  </a:cubicBezTo>
                  <a:cubicBezTo>
                    <a:pt x="4576" y="217"/>
                    <a:pt x="4609" y="201"/>
                    <a:pt x="4641" y="184"/>
                  </a:cubicBezTo>
                  <a:cubicBezTo>
                    <a:pt x="4666" y="172"/>
                    <a:pt x="4690" y="160"/>
                    <a:pt x="4714" y="147"/>
                  </a:cubicBezTo>
                  <a:cubicBezTo>
                    <a:pt x="4741" y="143"/>
                    <a:pt x="4768" y="139"/>
                    <a:pt x="4794" y="135"/>
                  </a:cubicBezTo>
                  <a:cubicBezTo>
                    <a:pt x="4809" y="135"/>
                    <a:pt x="4823" y="135"/>
                    <a:pt x="4837" y="135"/>
                  </a:cubicBezTo>
                  <a:cubicBezTo>
                    <a:pt x="4856" y="129"/>
                    <a:pt x="4874" y="123"/>
                    <a:pt x="4892" y="116"/>
                  </a:cubicBezTo>
                  <a:cubicBezTo>
                    <a:pt x="4911" y="112"/>
                    <a:pt x="4929" y="108"/>
                    <a:pt x="4947" y="104"/>
                  </a:cubicBezTo>
                  <a:cubicBezTo>
                    <a:pt x="4960" y="125"/>
                    <a:pt x="4972" y="145"/>
                    <a:pt x="4984" y="165"/>
                  </a:cubicBezTo>
                  <a:cubicBezTo>
                    <a:pt x="4999" y="190"/>
                    <a:pt x="5013" y="215"/>
                    <a:pt x="5027" y="239"/>
                  </a:cubicBezTo>
                  <a:cubicBezTo>
                    <a:pt x="5054" y="245"/>
                    <a:pt x="5080" y="251"/>
                    <a:pt x="5106" y="257"/>
                  </a:cubicBezTo>
                  <a:cubicBezTo>
                    <a:pt x="5135" y="255"/>
                    <a:pt x="5164" y="253"/>
                    <a:pt x="5192" y="251"/>
                  </a:cubicBezTo>
                  <a:cubicBezTo>
                    <a:pt x="5233" y="247"/>
                    <a:pt x="5274" y="243"/>
                    <a:pt x="5314" y="239"/>
                  </a:cubicBezTo>
                  <a:cubicBezTo>
                    <a:pt x="5327" y="235"/>
                    <a:pt x="5339" y="231"/>
                    <a:pt x="5351" y="226"/>
                  </a:cubicBezTo>
                  <a:cubicBezTo>
                    <a:pt x="5368" y="265"/>
                    <a:pt x="5384" y="304"/>
                    <a:pt x="5400" y="343"/>
                  </a:cubicBezTo>
                  <a:cubicBezTo>
                    <a:pt x="5415" y="351"/>
                    <a:pt x="5429" y="359"/>
                    <a:pt x="5443" y="367"/>
                  </a:cubicBezTo>
                  <a:cubicBezTo>
                    <a:pt x="5470" y="367"/>
                    <a:pt x="5496" y="367"/>
                    <a:pt x="5522" y="367"/>
                  </a:cubicBezTo>
                  <a:cubicBezTo>
                    <a:pt x="5549" y="353"/>
                    <a:pt x="5576" y="339"/>
                    <a:pt x="5602" y="324"/>
                  </a:cubicBezTo>
                  <a:cubicBezTo>
                    <a:pt x="5623" y="306"/>
                    <a:pt x="5643" y="288"/>
                    <a:pt x="5663" y="269"/>
                  </a:cubicBezTo>
                  <a:cubicBezTo>
                    <a:pt x="5684" y="255"/>
                    <a:pt x="5705" y="241"/>
                    <a:pt x="5725" y="226"/>
                  </a:cubicBezTo>
                  <a:cubicBezTo>
                    <a:pt x="5742" y="226"/>
                    <a:pt x="5758" y="226"/>
                    <a:pt x="5774" y="226"/>
                  </a:cubicBezTo>
                  <a:cubicBezTo>
                    <a:pt x="5793" y="220"/>
                    <a:pt x="5811" y="214"/>
                    <a:pt x="5829" y="208"/>
                  </a:cubicBezTo>
                  <a:cubicBezTo>
                    <a:pt x="5880" y="206"/>
                    <a:pt x="5931" y="204"/>
                    <a:pt x="5982" y="202"/>
                  </a:cubicBezTo>
                  <a:cubicBezTo>
                    <a:pt x="6001" y="192"/>
                    <a:pt x="6019" y="182"/>
                    <a:pt x="6037" y="171"/>
                  </a:cubicBezTo>
                  <a:cubicBezTo>
                    <a:pt x="6056" y="171"/>
                    <a:pt x="6074" y="171"/>
                    <a:pt x="6092" y="171"/>
                  </a:cubicBezTo>
                  <a:cubicBezTo>
                    <a:pt x="6117" y="178"/>
                    <a:pt x="6141" y="184"/>
                    <a:pt x="6165" y="190"/>
                  </a:cubicBezTo>
                  <a:cubicBezTo>
                    <a:pt x="6184" y="190"/>
                    <a:pt x="6203" y="190"/>
                    <a:pt x="6221" y="190"/>
                  </a:cubicBezTo>
                  <a:cubicBezTo>
                    <a:pt x="6246" y="182"/>
                    <a:pt x="6270" y="174"/>
                    <a:pt x="6294" y="165"/>
                  </a:cubicBezTo>
                  <a:cubicBezTo>
                    <a:pt x="6317" y="165"/>
                    <a:pt x="6339" y="165"/>
                    <a:pt x="6361" y="165"/>
                  </a:cubicBezTo>
                  <a:cubicBezTo>
                    <a:pt x="6392" y="163"/>
                    <a:pt x="6423" y="161"/>
                    <a:pt x="6453" y="159"/>
                  </a:cubicBezTo>
                  <a:cubicBezTo>
                    <a:pt x="6482" y="155"/>
                    <a:pt x="6511" y="151"/>
                    <a:pt x="6539" y="147"/>
                  </a:cubicBezTo>
                  <a:cubicBezTo>
                    <a:pt x="6562" y="145"/>
                    <a:pt x="6584" y="143"/>
                    <a:pt x="6606" y="141"/>
                  </a:cubicBezTo>
                  <a:cubicBezTo>
                    <a:pt x="6633" y="141"/>
                    <a:pt x="6660" y="141"/>
                    <a:pt x="6686" y="141"/>
                  </a:cubicBezTo>
                  <a:cubicBezTo>
                    <a:pt x="6707" y="135"/>
                    <a:pt x="6727" y="129"/>
                    <a:pt x="6747" y="122"/>
                  </a:cubicBezTo>
                  <a:cubicBezTo>
                    <a:pt x="6784" y="108"/>
                    <a:pt x="6821" y="94"/>
                    <a:pt x="6857" y="79"/>
                  </a:cubicBezTo>
                  <a:cubicBezTo>
                    <a:pt x="6882" y="71"/>
                    <a:pt x="6907" y="63"/>
                    <a:pt x="6931" y="55"/>
                  </a:cubicBezTo>
                  <a:cubicBezTo>
                    <a:pt x="6956" y="80"/>
                    <a:pt x="6980" y="104"/>
                    <a:pt x="7004" y="128"/>
                  </a:cubicBezTo>
                  <a:cubicBezTo>
                    <a:pt x="7037" y="145"/>
                    <a:pt x="7070" y="161"/>
                    <a:pt x="7102" y="177"/>
                  </a:cubicBezTo>
                  <a:cubicBezTo>
                    <a:pt x="7123" y="202"/>
                    <a:pt x="7143" y="227"/>
                    <a:pt x="7163" y="251"/>
                  </a:cubicBezTo>
                  <a:cubicBezTo>
                    <a:pt x="7186" y="288"/>
                    <a:pt x="7209" y="325"/>
                    <a:pt x="7231" y="361"/>
                  </a:cubicBezTo>
                  <a:cubicBezTo>
                    <a:pt x="7254" y="392"/>
                    <a:pt x="7276" y="423"/>
                    <a:pt x="7298" y="453"/>
                  </a:cubicBezTo>
                  <a:cubicBezTo>
                    <a:pt x="7329" y="492"/>
                    <a:pt x="7360" y="531"/>
                    <a:pt x="7390" y="569"/>
                  </a:cubicBezTo>
                  <a:cubicBezTo>
                    <a:pt x="7407" y="594"/>
                    <a:pt x="7423" y="619"/>
                    <a:pt x="7439" y="643"/>
                  </a:cubicBezTo>
                  <a:cubicBezTo>
                    <a:pt x="7441" y="680"/>
                    <a:pt x="7443" y="717"/>
                    <a:pt x="7445" y="753"/>
                  </a:cubicBezTo>
                  <a:cubicBezTo>
                    <a:pt x="7427" y="786"/>
                    <a:pt x="7409" y="819"/>
                    <a:pt x="7390" y="851"/>
                  </a:cubicBezTo>
                  <a:cubicBezTo>
                    <a:pt x="7382" y="878"/>
                    <a:pt x="7374" y="905"/>
                    <a:pt x="7366" y="931"/>
                  </a:cubicBezTo>
                  <a:cubicBezTo>
                    <a:pt x="7372" y="964"/>
                    <a:pt x="7378" y="996"/>
                    <a:pt x="7384" y="1028"/>
                  </a:cubicBezTo>
                  <a:cubicBezTo>
                    <a:pt x="7397" y="1051"/>
                    <a:pt x="7409" y="1074"/>
                    <a:pt x="7421" y="1096"/>
                  </a:cubicBezTo>
                  <a:cubicBezTo>
                    <a:pt x="7436" y="1113"/>
                    <a:pt x="7450" y="1129"/>
                    <a:pt x="7464" y="1145"/>
                  </a:cubicBezTo>
                  <a:cubicBezTo>
                    <a:pt x="7476" y="1182"/>
                    <a:pt x="7488" y="1219"/>
                    <a:pt x="7500" y="1255"/>
                  </a:cubicBezTo>
                  <a:cubicBezTo>
                    <a:pt x="7500" y="1304"/>
                    <a:pt x="7500" y="1353"/>
                    <a:pt x="7500" y="1402"/>
                  </a:cubicBezTo>
                  <a:cubicBezTo>
                    <a:pt x="7507" y="1449"/>
                    <a:pt x="7513" y="1496"/>
                    <a:pt x="7519" y="1543"/>
                  </a:cubicBezTo>
                  <a:cubicBezTo>
                    <a:pt x="7523" y="1560"/>
                    <a:pt x="7527" y="1576"/>
                    <a:pt x="7531" y="1592"/>
                  </a:cubicBezTo>
                  <a:cubicBezTo>
                    <a:pt x="7558" y="1602"/>
                    <a:pt x="7585" y="1612"/>
                    <a:pt x="7611" y="1622"/>
                  </a:cubicBezTo>
                  <a:cubicBezTo>
                    <a:pt x="7646" y="1651"/>
                    <a:pt x="7681" y="1680"/>
                    <a:pt x="7715" y="1708"/>
                  </a:cubicBezTo>
                  <a:cubicBezTo>
                    <a:pt x="7743" y="1724"/>
                    <a:pt x="7771" y="1740"/>
                    <a:pt x="7798" y="1756"/>
                  </a:cubicBezTo>
                  <a:cubicBezTo>
                    <a:pt x="7791" y="1763"/>
                    <a:pt x="7784" y="1769"/>
                    <a:pt x="7776" y="1775"/>
                  </a:cubicBezTo>
                  <a:cubicBezTo>
                    <a:pt x="7705" y="1792"/>
                    <a:pt x="7634" y="1808"/>
                    <a:pt x="7562" y="1824"/>
                  </a:cubicBezTo>
                  <a:cubicBezTo>
                    <a:pt x="7540" y="1869"/>
                    <a:pt x="7517" y="1914"/>
                    <a:pt x="7494" y="1959"/>
                  </a:cubicBezTo>
                  <a:cubicBezTo>
                    <a:pt x="7482" y="1980"/>
                    <a:pt x="7470" y="2000"/>
                    <a:pt x="7457" y="2020"/>
                  </a:cubicBezTo>
                  <a:cubicBezTo>
                    <a:pt x="7417" y="1978"/>
                    <a:pt x="7376" y="1935"/>
                    <a:pt x="7335" y="1892"/>
                  </a:cubicBezTo>
                  <a:cubicBezTo>
                    <a:pt x="7311" y="1927"/>
                    <a:pt x="7287" y="1962"/>
                    <a:pt x="7262" y="1996"/>
                  </a:cubicBezTo>
                  <a:cubicBezTo>
                    <a:pt x="7203" y="2002"/>
                    <a:pt x="7144" y="2008"/>
                    <a:pt x="7084" y="2014"/>
                  </a:cubicBezTo>
                  <a:cubicBezTo>
                    <a:pt x="7039" y="2176"/>
                    <a:pt x="6994" y="2337"/>
                    <a:pt x="6949" y="2498"/>
                  </a:cubicBezTo>
                  <a:cubicBezTo>
                    <a:pt x="6866" y="2517"/>
                    <a:pt x="6782" y="2535"/>
                    <a:pt x="6698" y="2553"/>
                  </a:cubicBezTo>
                  <a:cubicBezTo>
                    <a:pt x="6676" y="2608"/>
                    <a:pt x="6654" y="2663"/>
                    <a:pt x="6631" y="2718"/>
                  </a:cubicBezTo>
                  <a:cubicBezTo>
                    <a:pt x="6605" y="2722"/>
                    <a:pt x="6578" y="2727"/>
                    <a:pt x="6551" y="2731"/>
                  </a:cubicBezTo>
                  <a:cubicBezTo>
                    <a:pt x="6533" y="2761"/>
                    <a:pt x="6515" y="2792"/>
                    <a:pt x="6496" y="2822"/>
                  </a:cubicBezTo>
                  <a:cubicBezTo>
                    <a:pt x="6419" y="2845"/>
                    <a:pt x="6341" y="2867"/>
                    <a:pt x="6263" y="2890"/>
                  </a:cubicBezTo>
                  <a:cubicBezTo>
                    <a:pt x="6263" y="2943"/>
                    <a:pt x="6263" y="2996"/>
                    <a:pt x="6263" y="3049"/>
                  </a:cubicBezTo>
                  <a:cubicBezTo>
                    <a:pt x="6245" y="3080"/>
                    <a:pt x="6227" y="3110"/>
                    <a:pt x="6208" y="3141"/>
                  </a:cubicBezTo>
                  <a:cubicBezTo>
                    <a:pt x="6149" y="3086"/>
                    <a:pt x="6090" y="3031"/>
                    <a:pt x="6031" y="2976"/>
                  </a:cubicBezTo>
                  <a:cubicBezTo>
                    <a:pt x="6013" y="2994"/>
                    <a:pt x="5995" y="3013"/>
                    <a:pt x="5976" y="3031"/>
                  </a:cubicBezTo>
                  <a:cubicBezTo>
                    <a:pt x="5948" y="3019"/>
                    <a:pt x="5919" y="3006"/>
                    <a:pt x="5890" y="2994"/>
                  </a:cubicBezTo>
                  <a:cubicBezTo>
                    <a:pt x="5866" y="2978"/>
                    <a:pt x="5841" y="2961"/>
                    <a:pt x="5816" y="2945"/>
                  </a:cubicBezTo>
                  <a:cubicBezTo>
                    <a:pt x="5792" y="2918"/>
                    <a:pt x="5768" y="2892"/>
                    <a:pt x="5743" y="2865"/>
                  </a:cubicBezTo>
                  <a:cubicBezTo>
                    <a:pt x="5668" y="2881"/>
                    <a:pt x="5592" y="2898"/>
                    <a:pt x="5516" y="2914"/>
                  </a:cubicBezTo>
                  <a:cubicBezTo>
                    <a:pt x="5476" y="2928"/>
                    <a:pt x="5435" y="2943"/>
                    <a:pt x="5394" y="2957"/>
                  </a:cubicBezTo>
                  <a:cubicBezTo>
                    <a:pt x="5366" y="2943"/>
                    <a:pt x="5337" y="2928"/>
                    <a:pt x="5308" y="2914"/>
                  </a:cubicBezTo>
                  <a:cubicBezTo>
                    <a:pt x="5243" y="2924"/>
                    <a:pt x="5178" y="2935"/>
                    <a:pt x="5112" y="2945"/>
                  </a:cubicBezTo>
                  <a:cubicBezTo>
                    <a:pt x="5043" y="2955"/>
                    <a:pt x="4974" y="2965"/>
                    <a:pt x="4904" y="2975"/>
                  </a:cubicBezTo>
                  <a:cubicBezTo>
                    <a:pt x="4859" y="2910"/>
                    <a:pt x="4814" y="2845"/>
                    <a:pt x="4769" y="2780"/>
                  </a:cubicBezTo>
                  <a:cubicBezTo>
                    <a:pt x="4702" y="2772"/>
                    <a:pt x="4635" y="2763"/>
                    <a:pt x="4567" y="2755"/>
                  </a:cubicBezTo>
                  <a:cubicBezTo>
                    <a:pt x="4506" y="2759"/>
                    <a:pt x="4445" y="2763"/>
                    <a:pt x="4384" y="2767"/>
                  </a:cubicBezTo>
                  <a:cubicBezTo>
                    <a:pt x="4309" y="2716"/>
                    <a:pt x="4233" y="2665"/>
                    <a:pt x="4157" y="2614"/>
                  </a:cubicBezTo>
                  <a:cubicBezTo>
                    <a:pt x="4088" y="2616"/>
                    <a:pt x="4019" y="2618"/>
                    <a:pt x="3949" y="2620"/>
                  </a:cubicBezTo>
                  <a:cubicBezTo>
                    <a:pt x="3900" y="2649"/>
                    <a:pt x="3851" y="2677"/>
                    <a:pt x="3802" y="2706"/>
                  </a:cubicBezTo>
                  <a:cubicBezTo>
                    <a:pt x="3713" y="2698"/>
                    <a:pt x="3623" y="2690"/>
                    <a:pt x="3533" y="2682"/>
                  </a:cubicBezTo>
                  <a:cubicBezTo>
                    <a:pt x="3427" y="2643"/>
                    <a:pt x="3321" y="2604"/>
                    <a:pt x="3214" y="2565"/>
                  </a:cubicBezTo>
                  <a:cubicBezTo>
                    <a:pt x="3180" y="2586"/>
                    <a:pt x="3145" y="2607"/>
                    <a:pt x="3110" y="2627"/>
                  </a:cubicBezTo>
                  <a:cubicBezTo>
                    <a:pt x="3078" y="2597"/>
                    <a:pt x="3045" y="2566"/>
                    <a:pt x="3012" y="2535"/>
                  </a:cubicBezTo>
                  <a:cubicBezTo>
                    <a:pt x="2980" y="2543"/>
                    <a:pt x="2947" y="2551"/>
                    <a:pt x="2914" y="2559"/>
                  </a:cubicBezTo>
                  <a:cubicBezTo>
                    <a:pt x="2884" y="2535"/>
                    <a:pt x="2853" y="2511"/>
                    <a:pt x="2822" y="2486"/>
                  </a:cubicBezTo>
                  <a:cubicBezTo>
                    <a:pt x="2765" y="2505"/>
                    <a:pt x="2708" y="2523"/>
                    <a:pt x="2651" y="2541"/>
                  </a:cubicBezTo>
                  <a:cubicBezTo>
                    <a:pt x="2615" y="2517"/>
                    <a:pt x="2578" y="2492"/>
                    <a:pt x="2541" y="2467"/>
                  </a:cubicBezTo>
                  <a:cubicBezTo>
                    <a:pt x="2452" y="2502"/>
                    <a:pt x="2362" y="2537"/>
                    <a:pt x="2272" y="2571"/>
                  </a:cubicBezTo>
                  <a:cubicBezTo>
                    <a:pt x="2190" y="2576"/>
                    <a:pt x="2108" y="2580"/>
                    <a:pt x="2027" y="2584"/>
                  </a:cubicBezTo>
                  <a:cubicBezTo>
                    <a:pt x="1939" y="2539"/>
                    <a:pt x="1851" y="2494"/>
                    <a:pt x="1764" y="2449"/>
                  </a:cubicBezTo>
                  <a:cubicBezTo>
                    <a:pt x="1670" y="2443"/>
                    <a:pt x="1576" y="2437"/>
                    <a:pt x="1482" y="2431"/>
                  </a:cubicBezTo>
                  <a:cubicBezTo>
                    <a:pt x="1370" y="2425"/>
                    <a:pt x="1258" y="2419"/>
                    <a:pt x="1146" y="2412"/>
                  </a:cubicBezTo>
                  <a:cubicBezTo>
                    <a:pt x="1041" y="2414"/>
                    <a:pt x="937" y="2416"/>
                    <a:pt x="833" y="2418"/>
                  </a:cubicBezTo>
                  <a:cubicBezTo>
                    <a:pt x="745" y="2372"/>
                    <a:pt x="657" y="2325"/>
                    <a:pt x="570" y="2278"/>
                  </a:cubicBezTo>
                  <a:cubicBezTo>
                    <a:pt x="549" y="2268"/>
                    <a:pt x="529" y="2258"/>
                    <a:pt x="509" y="2247"/>
                  </a:cubicBezTo>
                  <a:cubicBezTo>
                    <a:pt x="445" y="2249"/>
                    <a:pt x="382" y="2251"/>
                    <a:pt x="319" y="2253"/>
                  </a:cubicBezTo>
                  <a:cubicBezTo>
                    <a:pt x="283" y="2251"/>
                    <a:pt x="247" y="2249"/>
                    <a:pt x="212" y="2246"/>
                  </a:cubicBezTo>
                  <a:cubicBezTo>
                    <a:pt x="217" y="2228"/>
                    <a:pt x="222" y="2210"/>
                    <a:pt x="227" y="2192"/>
                  </a:cubicBezTo>
                  <a:cubicBezTo>
                    <a:pt x="253" y="2149"/>
                    <a:pt x="276" y="2082"/>
                    <a:pt x="307" y="2063"/>
                  </a:cubicBezTo>
                  <a:cubicBezTo>
                    <a:pt x="337" y="2045"/>
                    <a:pt x="335" y="1961"/>
                    <a:pt x="350" y="1910"/>
                  </a:cubicBezTo>
                  <a:cubicBezTo>
                    <a:pt x="352" y="1857"/>
                    <a:pt x="354" y="1804"/>
                    <a:pt x="356" y="1751"/>
                  </a:cubicBezTo>
                  <a:cubicBezTo>
                    <a:pt x="390" y="1753"/>
                    <a:pt x="425" y="1755"/>
                    <a:pt x="460" y="1757"/>
                  </a:cubicBezTo>
                  <a:cubicBezTo>
                    <a:pt x="502" y="1759"/>
                    <a:pt x="545" y="1761"/>
                    <a:pt x="588" y="1763"/>
                  </a:cubicBezTo>
                  <a:cubicBezTo>
                    <a:pt x="627" y="1741"/>
                    <a:pt x="666" y="1719"/>
                    <a:pt x="705" y="1696"/>
                  </a:cubicBezTo>
                  <a:cubicBezTo>
                    <a:pt x="749" y="1670"/>
                    <a:pt x="794" y="1643"/>
                    <a:pt x="839" y="1616"/>
                  </a:cubicBezTo>
                  <a:cubicBezTo>
                    <a:pt x="871" y="1645"/>
                    <a:pt x="904" y="1674"/>
                    <a:pt x="937" y="1702"/>
                  </a:cubicBezTo>
                  <a:cubicBezTo>
                    <a:pt x="971" y="1706"/>
                    <a:pt x="1006" y="1710"/>
                    <a:pt x="1041" y="1714"/>
                  </a:cubicBezTo>
                  <a:cubicBezTo>
                    <a:pt x="1033" y="1667"/>
                    <a:pt x="1025" y="1620"/>
                    <a:pt x="1017" y="1573"/>
                  </a:cubicBezTo>
                  <a:cubicBezTo>
                    <a:pt x="986" y="1543"/>
                    <a:pt x="955" y="1513"/>
                    <a:pt x="925" y="1482"/>
                  </a:cubicBezTo>
                  <a:cubicBezTo>
                    <a:pt x="892" y="1437"/>
                    <a:pt x="859" y="1392"/>
                    <a:pt x="827" y="1347"/>
                  </a:cubicBezTo>
                  <a:cubicBezTo>
                    <a:pt x="790" y="1317"/>
                    <a:pt x="753" y="1286"/>
                    <a:pt x="717" y="1255"/>
                  </a:cubicBezTo>
                  <a:cubicBezTo>
                    <a:pt x="686" y="1221"/>
                    <a:pt x="655" y="1186"/>
                    <a:pt x="625" y="1151"/>
                  </a:cubicBezTo>
                  <a:cubicBezTo>
                    <a:pt x="621" y="1106"/>
                    <a:pt x="617" y="1061"/>
                    <a:pt x="613" y="1016"/>
                  </a:cubicBezTo>
                  <a:cubicBezTo>
                    <a:pt x="596" y="972"/>
                    <a:pt x="580" y="927"/>
                    <a:pt x="564" y="882"/>
                  </a:cubicBezTo>
                  <a:cubicBezTo>
                    <a:pt x="525" y="876"/>
                    <a:pt x="486" y="870"/>
                    <a:pt x="447" y="863"/>
                  </a:cubicBezTo>
                  <a:cubicBezTo>
                    <a:pt x="433" y="829"/>
                    <a:pt x="419" y="794"/>
                    <a:pt x="405" y="759"/>
                  </a:cubicBezTo>
                  <a:cubicBezTo>
                    <a:pt x="380" y="729"/>
                    <a:pt x="355" y="698"/>
                    <a:pt x="331" y="667"/>
                  </a:cubicBezTo>
                  <a:cubicBezTo>
                    <a:pt x="341" y="629"/>
                    <a:pt x="351" y="590"/>
                    <a:pt x="362" y="551"/>
                  </a:cubicBezTo>
                  <a:cubicBezTo>
                    <a:pt x="382" y="496"/>
                    <a:pt x="402" y="441"/>
                    <a:pt x="423" y="386"/>
                  </a:cubicBezTo>
                  <a:cubicBezTo>
                    <a:pt x="359" y="368"/>
                    <a:pt x="296" y="349"/>
                    <a:pt x="233" y="330"/>
                  </a:cubicBezTo>
                  <a:cubicBezTo>
                    <a:pt x="167" y="316"/>
                    <a:pt x="102" y="302"/>
                    <a:pt x="37" y="288"/>
                  </a:cubicBezTo>
                  <a:cubicBezTo>
                    <a:pt x="24" y="239"/>
                    <a:pt x="12" y="190"/>
                    <a:pt x="0" y="141"/>
                  </a:cubicBezTo>
                  <a:cubicBezTo>
                    <a:pt x="20" y="125"/>
                    <a:pt x="41" y="109"/>
                    <a:pt x="62" y="92"/>
                  </a:cubicBezTo>
                  <a:close/>
                  <a:moveTo>
                    <a:pt x="191" y="2245"/>
                  </a:moveTo>
                  <a:cubicBezTo>
                    <a:pt x="197" y="2249"/>
                    <a:pt x="203" y="2252"/>
                    <a:pt x="210" y="2255"/>
                  </a:cubicBezTo>
                  <a:cubicBezTo>
                    <a:pt x="210" y="2252"/>
                    <a:pt x="211" y="2249"/>
                    <a:pt x="212" y="2246"/>
                  </a:cubicBezTo>
                  <a:cubicBezTo>
                    <a:pt x="205" y="2246"/>
                    <a:pt x="198" y="2246"/>
                    <a:pt x="191" y="2245"/>
                  </a:cubicBezTo>
                  <a:close/>
                </a:path>
              </a:pathLst>
            </a:custGeom>
            <a:solidFill>
              <a:srgbClr val="C3C3C3"/>
            </a:solidFill>
            <a:ln w="9525" cap="flat">
              <a:solidFill>
                <a:srgbClr val="404040"/>
              </a:solidFill>
              <a:bevel/>
              <a:headEnd/>
              <a:tailEnd/>
            </a:ln>
            <a:effectLst/>
            <a:extLst/>
          </p:spPr>
          <p:txBody>
            <a:bodyPr wrap="none" anchor="ctr"/>
            <a:lstStyle/>
            <a:p>
              <a:pPr eaLnBrk="0" hangingPunct="0">
                <a:defRPr/>
              </a:pPr>
              <a:endParaRPr lang="en-GB" sz="1350" dirty="0">
                <a:solidFill>
                  <a:prstClr val="black"/>
                </a:solidFill>
                <a:latin typeface="Arial" charset="0"/>
                <a:cs typeface="Arial" charset="0"/>
              </a:endParaRPr>
            </a:p>
          </p:txBody>
        </p:sp>
        <p:sp>
          <p:nvSpPr>
            <p:cNvPr id="14" name="Freeform 59">
              <a:extLst>
                <a:ext uri="{FF2B5EF4-FFF2-40B4-BE49-F238E27FC236}">
                  <a16:creationId xmlns:a16="http://schemas.microsoft.com/office/drawing/2014/main" id="{ED3405F8-F540-4B29-90D3-FD9FE718A703}"/>
                </a:ext>
              </a:extLst>
            </p:cNvPr>
            <p:cNvSpPr>
              <a:spLocks noChangeArrowheads="1"/>
            </p:cNvSpPr>
            <p:nvPr/>
          </p:nvSpPr>
          <p:spPr bwMode="auto">
            <a:xfrm rot="120000">
              <a:off x="6066922" y="1724025"/>
              <a:ext cx="2883088" cy="2511021"/>
            </a:xfrm>
            <a:custGeom>
              <a:avLst/>
              <a:gdLst>
                <a:gd name="T0" fmla="*/ 489395 w 8007"/>
                <a:gd name="T1" fmla="*/ 339731 h 6974"/>
                <a:gd name="T2" fmla="*/ 262330 w 8007"/>
                <a:gd name="T3" fmla="*/ 557822 h 6974"/>
                <a:gd name="T4" fmla="*/ 396914 w 8007"/>
                <a:gd name="T5" fmla="*/ 806502 h 6974"/>
                <a:gd name="T6" fmla="*/ 511346 w 8007"/>
                <a:gd name="T7" fmla="*/ 982846 h 6974"/>
                <a:gd name="T8" fmla="*/ 562085 w 8007"/>
                <a:gd name="T9" fmla="*/ 1273993 h 6974"/>
                <a:gd name="T10" fmla="*/ 398713 w 8007"/>
                <a:gd name="T11" fmla="*/ 1390596 h 6974"/>
                <a:gd name="T12" fmla="*/ 150057 w 8007"/>
                <a:gd name="T13" fmla="*/ 1351008 h 6974"/>
                <a:gd name="T14" fmla="*/ 30947 w 8007"/>
                <a:gd name="T15" fmla="*/ 1549305 h 6974"/>
                <a:gd name="T16" fmla="*/ 165171 w 8007"/>
                <a:gd name="T17" fmla="*/ 1765236 h 6974"/>
                <a:gd name="T18" fmla="*/ 348334 w 8007"/>
                <a:gd name="T19" fmla="*/ 1941580 h 6974"/>
                <a:gd name="T20" fmla="*/ 451611 w 8007"/>
                <a:gd name="T21" fmla="*/ 2117923 h 6974"/>
                <a:gd name="T22" fmla="*/ 700627 w 8007"/>
                <a:gd name="T23" fmla="*/ 2108926 h 6974"/>
                <a:gd name="T24" fmla="*/ 965116 w 8007"/>
                <a:gd name="T25" fmla="*/ 1967851 h 6974"/>
                <a:gd name="T26" fmla="*/ 1282503 w 8007"/>
                <a:gd name="T27" fmla="*/ 2067179 h 6974"/>
                <a:gd name="T28" fmla="*/ 1575420 w 8007"/>
                <a:gd name="T29" fmla="*/ 2203576 h 6974"/>
                <a:gd name="T30" fmla="*/ 1802485 w 8007"/>
                <a:gd name="T31" fmla="*/ 2403672 h 6974"/>
                <a:gd name="T32" fmla="*/ 2079929 w 8007"/>
                <a:gd name="T33" fmla="*/ 2467731 h 6974"/>
                <a:gd name="T34" fmla="*/ 2157296 w 8007"/>
                <a:gd name="T35" fmla="*/ 2194939 h 6974"/>
                <a:gd name="T36" fmla="*/ 2062656 w 8007"/>
                <a:gd name="T37" fmla="*/ 1930423 h 6974"/>
                <a:gd name="T38" fmla="*/ 2201198 w 8007"/>
                <a:gd name="T39" fmla="*/ 1677064 h 6974"/>
                <a:gd name="T40" fmla="*/ 2461369 w 8007"/>
                <a:gd name="T41" fmla="*/ 1593211 h 6974"/>
                <a:gd name="T42" fmla="*/ 2736654 w 8007"/>
                <a:gd name="T43" fmla="*/ 1419386 h 6974"/>
                <a:gd name="T44" fmla="*/ 2880233 w 8007"/>
                <a:gd name="T45" fmla="*/ 1282270 h 6974"/>
                <a:gd name="T46" fmla="*/ 2730176 w 8007"/>
                <a:gd name="T47" fmla="*/ 1053383 h 6974"/>
                <a:gd name="T48" fmla="*/ 2624381 w 8007"/>
                <a:gd name="T49" fmla="*/ 701056 h 6974"/>
                <a:gd name="T50" fmla="*/ 2467846 w 8007"/>
                <a:gd name="T51" fmla="*/ 335053 h 6974"/>
                <a:gd name="T52" fmla="*/ 2190402 w 8007"/>
                <a:gd name="T53" fmla="*/ 205134 h 6974"/>
                <a:gd name="T54" fmla="*/ 1945705 w 8007"/>
                <a:gd name="T55" fmla="*/ 344050 h 6974"/>
                <a:gd name="T56" fmla="*/ 1361670 w 8007"/>
                <a:gd name="T57" fmla="*/ 183181 h 6974"/>
                <a:gd name="T58" fmla="*/ 982748 w 8007"/>
                <a:gd name="T59" fmla="*/ 68378 h 6974"/>
                <a:gd name="T60" fmla="*/ 683354 w 8007"/>
                <a:gd name="T61" fmla="*/ 22313 h 6974"/>
                <a:gd name="T62" fmla="*/ 2178168 w 8007"/>
                <a:gd name="T63" fmla="*/ 1081454 h 6974"/>
                <a:gd name="T64" fmla="*/ 2264891 w 8007"/>
                <a:gd name="T65" fmla="*/ 1147673 h 6974"/>
                <a:gd name="T66" fmla="*/ 2278925 w 8007"/>
                <a:gd name="T67" fmla="*/ 1283710 h 6974"/>
                <a:gd name="T68" fmla="*/ 2280005 w 8007"/>
                <a:gd name="T69" fmla="*/ 1304583 h 6974"/>
                <a:gd name="T70" fmla="*/ 2295119 w 8007"/>
                <a:gd name="T71" fmla="*/ 1315020 h 6974"/>
                <a:gd name="T72" fmla="*/ 2315630 w 8007"/>
                <a:gd name="T73" fmla="*/ 1362525 h 6974"/>
                <a:gd name="T74" fmla="*/ 2177088 w 8007"/>
                <a:gd name="T75" fmla="*/ 1333014 h 6974"/>
                <a:gd name="T76" fmla="*/ 2124550 w 8007"/>
                <a:gd name="T77" fmla="*/ 1396714 h 6974"/>
                <a:gd name="T78" fmla="*/ 2090004 w 8007"/>
                <a:gd name="T79" fmla="*/ 1402472 h 6974"/>
                <a:gd name="T80" fmla="*/ 1974853 w 8007"/>
                <a:gd name="T81" fmla="*/ 1363604 h 6974"/>
                <a:gd name="T82" fmla="*/ 1959379 w 8007"/>
                <a:gd name="T83" fmla="*/ 1389156 h 6974"/>
                <a:gd name="T84" fmla="*/ 1939228 w 8007"/>
                <a:gd name="T85" fmla="*/ 1388796 h 6974"/>
                <a:gd name="T86" fmla="*/ 1854663 w 8007"/>
                <a:gd name="T87" fmla="*/ 1371522 h 6974"/>
                <a:gd name="T88" fmla="*/ 1817599 w 8007"/>
                <a:gd name="T89" fmla="*/ 1339492 h 6974"/>
                <a:gd name="T90" fmla="*/ 1836311 w 8007"/>
                <a:gd name="T91" fmla="*/ 1331575 h 6974"/>
                <a:gd name="T92" fmla="*/ 1803205 w 8007"/>
                <a:gd name="T93" fmla="*/ 1327616 h 6974"/>
                <a:gd name="T94" fmla="*/ 1796008 w 8007"/>
                <a:gd name="T95" fmla="*/ 1304223 h 6974"/>
                <a:gd name="T96" fmla="*/ 1815440 w 8007"/>
                <a:gd name="T97" fmla="*/ 1215332 h 6974"/>
                <a:gd name="T98" fmla="*/ 1807163 w 8007"/>
                <a:gd name="T99" fmla="*/ 1211013 h 6974"/>
                <a:gd name="T100" fmla="*/ 1800686 w 8007"/>
                <a:gd name="T101" fmla="*/ 1192299 h 6974"/>
                <a:gd name="T102" fmla="*/ 1784133 w 8007"/>
                <a:gd name="T103" fmla="*/ 1187980 h 6974"/>
                <a:gd name="T104" fmla="*/ 1802125 w 8007"/>
                <a:gd name="T105" fmla="*/ 1174665 h 6974"/>
                <a:gd name="T106" fmla="*/ 1812921 w 8007"/>
                <a:gd name="T107" fmla="*/ 1105927 h 6974"/>
                <a:gd name="T108" fmla="*/ 1882731 w 8007"/>
                <a:gd name="T109" fmla="*/ 1144434 h 6974"/>
                <a:gd name="T110" fmla="*/ 1893887 w 8007"/>
                <a:gd name="T111" fmla="*/ 1125001 h 6974"/>
                <a:gd name="T112" fmla="*/ 1922315 w 8007"/>
                <a:gd name="T113" fmla="*/ 1098729 h 6974"/>
                <a:gd name="T114" fmla="*/ 1982050 w 8007"/>
                <a:gd name="T115" fmla="*/ 1075336 h 6974"/>
                <a:gd name="T116" fmla="*/ 1998243 w 8007"/>
                <a:gd name="T117" fmla="*/ 1053743 h 6974"/>
                <a:gd name="T118" fmla="*/ 2045023 w 8007"/>
                <a:gd name="T119" fmla="*/ 1036469 h 6974"/>
                <a:gd name="T120" fmla="*/ 2064455 w 8007"/>
                <a:gd name="T121" fmla="*/ 988244 h 69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07" h="6974">
                  <a:moveTo>
                    <a:pt x="1415" y="0"/>
                  </a:moveTo>
                  <a:cubicBezTo>
                    <a:pt x="1411" y="35"/>
                    <a:pt x="1407" y="70"/>
                    <a:pt x="1402" y="105"/>
                  </a:cubicBezTo>
                  <a:cubicBezTo>
                    <a:pt x="1390" y="138"/>
                    <a:pt x="1378" y="170"/>
                    <a:pt x="1366" y="203"/>
                  </a:cubicBezTo>
                  <a:cubicBezTo>
                    <a:pt x="1389" y="297"/>
                    <a:pt x="1411" y="390"/>
                    <a:pt x="1433" y="484"/>
                  </a:cubicBezTo>
                  <a:cubicBezTo>
                    <a:pt x="1427" y="515"/>
                    <a:pt x="1421" y="545"/>
                    <a:pt x="1415" y="576"/>
                  </a:cubicBezTo>
                  <a:cubicBezTo>
                    <a:pt x="1407" y="609"/>
                    <a:pt x="1399" y="641"/>
                    <a:pt x="1390" y="674"/>
                  </a:cubicBezTo>
                  <a:cubicBezTo>
                    <a:pt x="1394" y="701"/>
                    <a:pt x="1398" y="727"/>
                    <a:pt x="1402" y="754"/>
                  </a:cubicBezTo>
                  <a:cubicBezTo>
                    <a:pt x="1401" y="778"/>
                    <a:pt x="1399" y="803"/>
                    <a:pt x="1397" y="827"/>
                  </a:cubicBezTo>
                  <a:cubicBezTo>
                    <a:pt x="1385" y="866"/>
                    <a:pt x="1373" y="905"/>
                    <a:pt x="1360" y="944"/>
                  </a:cubicBezTo>
                  <a:cubicBezTo>
                    <a:pt x="1368" y="970"/>
                    <a:pt x="1376" y="997"/>
                    <a:pt x="1384" y="1023"/>
                  </a:cubicBezTo>
                  <a:cubicBezTo>
                    <a:pt x="1399" y="1050"/>
                    <a:pt x="1413" y="1076"/>
                    <a:pt x="1427" y="1103"/>
                  </a:cubicBezTo>
                  <a:cubicBezTo>
                    <a:pt x="1415" y="1129"/>
                    <a:pt x="1403" y="1156"/>
                    <a:pt x="1390" y="1182"/>
                  </a:cubicBezTo>
                  <a:cubicBezTo>
                    <a:pt x="1378" y="1182"/>
                    <a:pt x="1366" y="1182"/>
                    <a:pt x="1353" y="1182"/>
                  </a:cubicBezTo>
                  <a:cubicBezTo>
                    <a:pt x="1331" y="1170"/>
                    <a:pt x="1309" y="1158"/>
                    <a:pt x="1286" y="1146"/>
                  </a:cubicBezTo>
                  <a:cubicBezTo>
                    <a:pt x="1233" y="1138"/>
                    <a:pt x="1180" y="1129"/>
                    <a:pt x="1127" y="1121"/>
                  </a:cubicBezTo>
                  <a:cubicBezTo>
                    <a:pt x="1068" y="1121"/>
                    <a:pt x="1009" y="1121"/>
                    <a:pt x="950" y="1121"/>
                  </a:cubicBezTo>
                  <a:cubicBezTo>
                    <a:pt x="940" y="1196"/>
                    <a:pt x="930" y="1271"/>
                    <a:pt x="919" y="1347"/>
                  </a:cubicBezTo>
                  <a:cubicBezTo>
                    <a:pt x="856" y="1414"/>
                    <a:pt x="793" y="1482"/>
                    <a:pt x="729" y="1550"/>
                  </a:cubicBezTo>
                  <a:cubicBezTo>
                    <a:pt x="715" y="1605"/>
                    <a:pt x="701" y="1660"/>
                    <a:pt x="686" y="1715"/>
                  </a:cubicBezTo>
                  <a:cubicBezTo>
                    <a:pt x="690" y="1786"/>
                    <a:pt x="694" y="1857"/>
                    <a:pt x="698" y="1929"/>
                  </a:cubicBezTo>
                  <a:cubicBezTo>
                    <a:pt x="684" y="1978"/>
                    <a:pt x="670" y="2027"/>
                    <a:pt x="656" y="2076"/>
                  </a:cubicBezTo>
                  <a:cubicBezTo>
                    <a:pt x="658" y="2074"/>
                    <a:pt x="660" y="2072"/>
                    <a:pt x="661" y="2070"/>
                  </a:cubicBezTo>
                  <a:cubicBezTo>
                    <a:pt x="661" y="2092"/>
                    <a:pt x="661" y="2115"/>
                    <a:pt x="661" y="2138"/>
                  </a:cubicBezTo>
                  <a:cubicBezTo>
                    <a:pt x="696" y="2138"/>
                    <a:pt x="731" y="2138"/>
                    <a:pt x="766" y="2138"/>
                  </a:cubicBezTo>
                  <a:cubicBezTo>
                    <a:pt x="801" y="2144"/>
                    <a:pt x="836" y="2150"/>
                    <a:pt x="870" y="2156"/>
                  </a:cubicBezTo>
                  <a:cubicBezTo>
                    <a:pt x="911" y="2172"/>
                    <a:pt x="952" y="2188"/>
                    <a:pt x="992" y="2205"/>
                  </a:cubicBezTo>
                  <a:cubicBezTo>
                    <a:pt x="1029" y="2217"/>
                    <a:pt x="1066" y="2229"/>
                    <a:pt x="1103" y="2241"/>
                  </a:cubicBezTo>
                  <a:cubicBezTo>
                    <a:pt x="1148" y="2245"/>
                    <a:pt x="1193" y="2249"/>
                    <a:pt x="1237" y="2254"/>
                  </a:cubicBezTo>
                  <a:cubicBezTo>
                    <a:pt x="1276" y="2278"/>
                    <a:pt x="1315" y="2302"/>
                    <a:pt x="1353" y="2327"/>
                  </a:cubicBezTo>
                  <a:cubicBezTo>
                    <a:pt x="1347" y="2349"/>
                    <a:pt x="1341" y="2372"/>
                    <a:pt x="1335" y="2395"/>
                  </a:cubicBezTo>
                  <a:cubicBezTo>
                    <a:pt x="1315" y="2397"/>
                    <a:pt x="1295" y="2399"/>
                    <a:pt x="1274" y="2401"/>
                  </a:cubicBezTo>
                  <a:cubicBezTo>
                    <a:pt x="1256" y="2427"/>
                    <a:pt x="1238" y="2453"/>
                    <a:pt x="1219" y="2480"/>
                  </a:cubicBezTo>
                  <a:cubicBezTo>
                    <a:pt x="1213" y="2498"/>
                    <a:pt x="1207" y="2516"/>
                    <a:pt x="1200" y="2535"/>
                  </a:cubicBezTo>
                  <a:cubicBezTo>
                    <a:pt x="1207" y="2555"/>
                    <a:pt x="1213" y="2575"/>
                    <a:pt x="1219" y="2596"/>
                  </a:cubicBezTo>
                  <a:cubicBezTo>
                    <a:pt x="1266" y="2633"/>
                    <a:pt x="1313" y="2670"/>
                    <a:pt x="1360" y="2707"/>
                  </a:cubicBezTo>
                  <a:cubicBezTo>
                    <a:pt x="1381" y="2715"/>
                    <a:pt x="1401" y="2723"/>
                    <a:pt x="1421" y="2731"/>
                  </a:cubicBezTo>
                  <a:cubicBezTo>
                    <a:pt x="1423" y="2782"/>
                    <a:pt x="1425" y="2833"/>
                    <a:pt x="1427" y="2885"/>
                  </a:cubicBezTo>
                  <a:cubicBezTo>
                    <a:pt x="1452" y="2885"/>
                    <a:pt x="1476" y="2885"/>
                    <a:pt x="1500" y="2885"/>
                  </a:cubicBezTo>
                  <a:cubicBezTo>
                    <a:pt x="1500" y="2899"/>
                    <a:pt x="1500" y="2913"/>
                    <a:pt x="1500" y="2927"/>
                  </a:cubicBezTo>
                  <a:cubicBezTo>
                    <a:pt x="1503" y="2965"/>
                    <a:pt x="1505" y="3004"/>
                    <a:pt x="1507" y="3043"/>
                  </a:cubicBezTo>
                  <a:cubicBezTo>
                    <a:pt x="1505" y="3063"/>
                    <a:pt x="1503" y="3084"/>
                    <a:pt x="1500" y="3105"/>
                  </a:cubicBezTo>
                  <a:cubicBezTo>
                    <a:pt x="1517" y="3131"/>
                    <a:pt x="1533" y="3157"/>
                    <a:pt x="1549" y="3184"/>
                  </a:cubicBezTo>
                  <a:cubicBezTo>
                    <a:pt x="1554" y="3214"/>
                    <a:pt x="1558" y="3245"/>
                    <a:pt x="1562" y="3276"/>
                  </a:cubicBezTo>
                  <a:cubicBezTo>
                    <a:pt x="1560" y="3323"/>
                    <a:pt x="1558" y="3370"/>
                    <a:pt x="1555" y="3417"/>
                  </a:cubicBezTo>
                  <a:cubicBezTo>
                    <a:pt x="1558" y="3458"/>
                    <a:pt x="1560" y="3499"/>
                    <a:pt x="1562" y="3540"/>
                  </a:cubicBezTo>
                  <a:cubicBezTo>
                    <a:pt x="1568" y="3605"/>
                    <a:pt x="1574" y="3670"/>
                    <a:pt x="1580" y="3735"/>
                  </a:cubicBezTo>
                  <a:cubicBezTo>
                    <a:pt x="1566" y="3727"/>
                    <a:pt x="1552" y="3719"/>
                    <a:pt x="1537" y="3711"/>
                  </a:cubicBezTo>
                  <a:cubicBezTo>
                    <a:pt x="1519" y="3703"/>
                    <a:pt x="1501" y="3695"/>
                    <a:pt x="1482" y="3687"/>
                  </a:cubicBezTo>
                  <a:cubicBezTo>
                    <a:pt x="1466" y="3672"/>
                    <a:pt x="1450" y="3658"/>
                    <a:pt x="1433" y="3644"/>
                  </a:cubicBezTo>
                  <a:cubicBezTo>
                    <a:pt x="1411" y="3646"/>
                    <a:pt x="1389" y="3648"/>
                    <a:pt x="1366" y="3650"/>
                  </a:cubicBezTo>
                  <a:cubicBezTo>
                    <a:pt x="1348" y="3652"/>
                    <a:pt x="1330" y="3654"/>
                    <a:pt x="1311" y="3656"/>
                  </a:cubicBezTo>
                  <a:cubicBezTo>
                    <a:pt x="1291" y="3670"/>
                    <a:pt x="1271" y="3684"/>
                    <a:pt x="1250" y="3699"/>
                  </a:cubicBezTo>
                  <a:cubicBezTo>
                    <a:pt x="1224" y="3727"/>
                    <a:pt x="1197" y="3755"/>
                    <a:pt x="1170" y="3784"/>
                  </a:cubicBezTo>
                  <a:cubicBezTo>
                    <a:pt x="1150" y="3810"/>
                    <a:pt x="1129" y="3837"/>
                    <a:pt x="1108" y="3864"/>
                  </a:cubicBezTo>
                  <a:cubicBezTo>
                    <a:pt x="1088" y="3872"/>
                    <a:pt x="1068" y="3880"/>
                    <a:pt x="1047" y="3889"/>
                  </a:cubicBezTo>
                  <a:cubicBezTo>
                    <a:pt x="1023" y="3895"/>
                    <a:pt x="999" y="3901"/>
                    <a:pt x="974" y="3907"/>
                  </a:cubicBezTo>
                  <a:cubicBezTo>
                    <a:pt x="952" y="3913"/>
                    <a:pt x="929" y="3919"/>
                    <a:pt x="906" y="3925"/>
                  </a:cubicBezTo>
                  <a:cubicBezTo>
                    <a:pt x="882" y="3931"/>
                    <a:pt x="858" y="3937"/>
                    <a:pt x="833" y="3944"/>
                  </a:cubicBezTo>
                  <a:cubicBezTo>
                    <a:pt x="797" y="3954"/>
                    <a:pt x="760" y="3964"/>
                    <a:pt x="723" y="3974"/>
                  </a:cubicBezTo>
                  <a:cubicBezTo>
                    <a:pt x="682" y="3961"/>
                    <a:pt x="641" y="3949"/>
                    <a:pt x="600" y="3937"/>
                  </a:cubicBezTo>
                  <a:cubicBezTo>
                    <a:pt x="586" y="3927"/>
                    <a:pt x="572" y="3917"/>
                    <a:pt x="558" y="3907"/>
                  </a:cubicBezTo>
                  <a:cubicBezTo>
                    <a:pt x="536" y="3882"/>
                    <a:pt x="513" y="3858"/>
                    <a:pt x="490" y="3834"/>
                  </a:cubicBezTo>
                  <a:cubicBezTo>
                    <a:pt x="466" y="3807"/>
                    <a:pt x="442" y="3780"/>
                    <a:pt x="417" y="3754"/>
                  </a:cubicBezTo>
                  <a:cubicBezTo>
                    <a:pt x="411" y="3737"/>
                    <a:pt x="405" y="3721"/>
                    <a:pt x="398" y="3705"/>
                  </a:cubicBezTo>
                  <a:cubicBezTo>
                    <a:pt x="370" y="3703"/>
                    <a:pt x="341" y="3701"/>
                    <a:pt x="312" y="3699"/>
                  </a:cubicBezTo>
                  <a:cubicBezTo>
                    <a:pt x="276" y="3695"/>
                    <a:pt x="239" y="3691"/>
                    <a:pt x="202" y="3687"/>
                  </a:cubicBezTo>
                  <a:cubicBezTo>
                    <a:pt x="162" y="3719"/>
                    <a:pt x="121" y="3751"/>
                    <a:pt x="80" y="3784"/>
                  </a:cubicBezTo>
                  <a:cubicBezTo>
                    <a:pt x="76" y="3821"/>
                    <a:pt x="72" y="3858"/>
                    <a:pt x="68" y="3895"/>
                  </a:cubicBezTo>
                  <a:cubicBezTo>
                    <a:pt x="72" y="3937"/>
                    <a:pt x="76" y="3980"/>
                    <a:pt x="80" y="4023"/>
                  </a:cubicBezTo>
                  <a:cubicBezTo>
                    <a:pt x="70" y="4064"/>
                    <a:pt x="60" y="4105"/>
                    <a:pt x="49" y="4146"/>
                  </a:cubicBezTo>
                  <a:cubicBezTo>
                    <a:pt x="70" y="4184"/>
                    <a:pt x="90" y="4223"/>
                    <a:pt x="110" y="4262"/>
                  </a:cubicBezTo>
                  <a:cubicBezTo>
                    <a:pt x="102" y="4276"/>
                    <a:pt x="94" y="4290"/>
                    <a:pt x="86" y="4305"/>
                  </a:cubicBezTo>
                  <a:cubicBezTo>
                    <a:pt x="76" y="4333"/>
                    <a:pt x="66" y="4362"/>
                    <a:pt x="55" y="4391"/>
                  </a:cubicBezTo>
                  <a:cubicBezTo>
                    <a:pt x="37" y="4429"/>
                    <a:pt x="19" y="4468"/>
                    <a:pt x="0" y="4507"/>
                  </a:cubicBezTo>
                  <a:cubicBezTo>
                    <a:pt x="9" y="4537"/>
                    <a:pt x="17" y="4568"/>
                    <a:pt x="25" y="4599"/>
                  </a:cubicBezTo>
                  <a:cubicBezTo>
                    <a:pt x="66" y="4631"/>
                    <a:pt x="107" y="4664"/>
                    <a:pt x="147" y="4697"/>
                  </a:cubicBezTo>
                  <a:cubicBezTo>
                    <a:pt x="170" y="4715"/>
                    <a:pt x="193" y="4733"/>
                    <a:pt x="215" y="4752"/>
                  </a:cubicBezTo>
                  <a:cubicBezTo>
                    <a:pt x="238" y="4770"/>
                    <a:pt x="260" y="4788"/>
                    <a:pt x="282" y="4807"/>
                  </a:cubicBezTo>
                  <a:cubicBezTo>
                    <a:pt x="305" y="4811"/>
                    <a:pt x="327" y="4815"/>
                    <a:pt x="349" y="4819"/>
                  </a:cubicBezTo>
                  <a:cubicBezTo>
                    <a:pt x="370" y="4831"/>
                    <a:pt x="391" y="4843"/>
                    <a:pt x="411" y="4856"/>
                  </a:cubicBezTo>
                  <a:cubicBezTo>
                    <a:pt x="427" y="4872"/>
                    <a:pt x="443" y="4888"/>
                    <a:pt x="459" y="4905"/>
                  </a:cubicBezTo>
                  <a:cubicBezTo>
                    <a:pt x="490" y="4929"/>
                    <a:pt x="521" y="4953"/>
                    <a:pt x="551" y="4978"/>
                  </a:cubicBezTo>
                  <a:cubicBezTo>
                    <a:pt x="584" y="4988"/>
                    <a:pt x="617" y="4998"/>
                    <a:pt x="649" y="5009"/>
                  </a:cubicBezTo>
                  <a:cubicBezTo>
                    <a:pt x="674" y="5019"/>
                    <a:pt x="699" y="5029"/>
                    <a:pt x="723" y="5039"/>
                  </a:cubicBezTo>
                  <a:cubicBezTo>
                    <a:pt x="746" y="5039"/>
                    <a:pt x="768" y="5039"/>
                    <a:pt x="790" y="5039"/>
                  </a:cubicBezTo>
                  <a:cubicBezTo>
                    <a:pt x="823" y="5053"/>
                    <a:pt x="856" y="5068"/>
                    <a:pt x="888" y="5083"/>
                  </a:cubicBezTo>
                  <a:cubicBezTo>
                    <a:pt x="925" y="5113"/>
                    <a:pt x="962" y="5143"/>
                    <a:pt x="998" y="5174"/>
                  </a:cubicBezTo>
                  <a:cubicBezTo>
                    <a:pt x="1005" y="5206"/>
                    <a:pt x="1011" y="5239"/>
                    <a:pt x="1017" y="5272"/>
                  </a:cubicBezTo>
                  <a:cubicBezTo>
                    <a:pt x="1001" y="5284"/>
                    <a:pt x="985" y="5296"/>
                    <a:pt x="968" y="5309"/>
                  </a:cubicBezTo>
                  <a:cubicBezTo>
                    <a:pt x="968" y="5337"/>
                    <a:pt x="968" y="5366"/>
                    <a:pt x="968" y="5395"/>
                  </a:cubicBezTo>
                  <a:cubicBezTo>
                    <a:pt x="954" y="5425"/>
                    <a:pt x="940" y="5455"/>
                    <a:pt x="925" y="5486"/>
                  </a:cubicBezTo>
                  <a:cubicBezTo>
                    <a:pt x="915" y="5504"/>
                    <a:pt x="905" y="5523"/>
                    <a:pt x="894" y="5542"/>
                  </a:cubicBezTo>
                  <a:cubicBezTo>
                    <a:pt x="894" y="5566"/>
                    <a:pt x="894" y="5590"/>
                    <a:pt x="894" y="5615"/>
                  </a:cubicBezTo>
                  <a:cubicBezTo>
                    <a:pt x="909" y="5653"/>
                    <a:pt x="923" y="5692"/>
                    <a:pt x="937" y="5731"/>
                  </a:cubicBezTo>
                  <a:cubicBezTo>
                    <a:pt x="930" y="5766"/>
                    <a:pt x="923" y="5802"/>
                    <a:pt x="916" y="5838"/>
                  </a:cubicBezTo>
                  <a:cubicBezTo>
                    <a:pt x="925" y="5853"/>
                    <a:pt x="934" y="5869"/>
                    <a:pt x="943" y="5885"/>
                  </a:cubicBezTo>
                  <a:cubicBezTo>
                    <a:pt x="966" y="5903"/>
                    <a:pt x="989" y="5921"/>
                    <a:pt x="1011" y="5940"/>
                  </a:cubicBezTo>
                  <a:cubicBezTo>
                    <a:pt x="1036" y="5919"/>
                    <a:pt x="1060" y="5898"/>
                    <a:pt x="1084" y="5878"/>
                  </a:cubicBezTo>
                  <a:cubicBezTo>
                    <a:pt x="1141" y="5880"/>
                    <a:pt x="1198" y="5882"/>
                    <a:pt x="1255" y="5885"/>
                  </a:cubicBezTo>
                  <a:cubicBezTo>
                    <a:pt x="1278" y="5889"/>
                    <a:pt x="1301" y="5893"/>
                    <a:pt x="1323" y="5897"/>
                  </a:cubicBezTo>
                  <a:cubicBezTo>
                    <a:pt x="1340" y="5905"/>
                    <a:pt x="1356" y="5913"/>
                    <a:pt x="1372" y="5921"/>
                  </a:cubicBezTo>
                  <a:cubicBezTo>
                    <a:pt x="1405" y="5949"/>
                    <a:pt x="1438" y="5978"/>
                    <a:pt x="1470" y="6007"/>
                  </a:cubicBezTo>
                  <a:cubicBezTo>
                    <a:pt x="1497" y="6011"/>
                    <a:pt x="1512" y="6013"/>
                    <a:pt x="1549" y="6019"/>
                  </a:cubicBezTo>
                  <a:cubicBezTo>
                    <a:pt x="1586" y="6025"/>
                    <a:pt x="1603" y="5999"/>
                    <a:pt x="1629" y="5989"/>
                  </a:cubicBezTo>
                  <a:cubicBezTo>
                    <a:pt x="1650" y="5942"/>
                    <a:pt x="1670" y="5895"/>
                    <a:pt x="1690" y="5848"/>
                  </a:cubicBezTo>
                  <a:cubicBezTo>
                    <a:pt x="1715" y="5842"/>
                    <a:pt x="1740" y="5836"/>
                    <a:pt x="1764" y="5830"/>
                  </a:cubicBezTo>
                  <a:cubicBezTo>
                    <a:pt x="1801" y="5825"/>
                    <a:pt x="1838" y="5821"/>
                    <a:pt x="1874" y="5817"/>
                  </a:cubicBezTo>
                  <a:cubicBezTo>
                    <a:pt x="1899" y="5831"/>
                    <a:pt x="1923" y="5845"/>
                    <a:pt x="1947" y="5860"/>
                  </a:cubicBezTo>
                  <a:cubicBezTo>
                    <a:pt x="1968" y="5854"/>
                    <a:pt x="1989" y="5848"/>
                    <a:pt x="2009" y="5842"/>
                  </a:cubicBezTo>
                  <a:cubicBezTo>
                    <a:pt x="2044" y="5823"/>
                    <a:pt x="2079" y="5804"/>
                    <a:pt x="2113" y="5786"/>
                  </a:cubicBezTo>
                  <a:cubicBezTo>
                    <a:pt x="2152" y="5770"/>
                    <a:pt x="2191" y="5754"/>
                    <a:pt x="2229" y="5738"/>
                  </a:cubicBezTo>
                  <a:cubicBezTo>
                    <a:pt x="2272" y="5727"/>
                    <a:pt x="2315" y="5717"/>
                    <a:pt x="2358" y="5707"/>
                  </a:cubicBezTo>
                  <a:cubicBezTo>
                    <a:pt x="2375" y="5660"/>
                    <a:pt x="2391" y="5613"/>
                    <a:pt x="2407" y="5566"/>
                  </a:cubicBezTo>
                  <a:cubicBezTo>
                    <a:pt x="2419" y="5558"/>
                    <a:pt x="2431" y="5550"/>
                    <a:pt x="2443" y="5542"/>
                  </a:cubicBezTo>
                  <a:cubicBezTo>
                    <a:pt x="2464" y="5519"/>
                    <a:pt x="2485" y="5497"/>
                    <a:pt x="2505" y="5475"/>
                  </a:cubicBezTo>
                  <a:cubicBezTo>
                    <a:pt x="2532" y="5481"/>
                    <a:pt x="2558" y="5487"/>
                    <a:pt x="2584" y="5493"/>
                  </a:cubicBezTo>
                  <a:cubicBezTo>
                    <a:pt x="2617" y="5484"/>
                    <a:pt x="2650" y="5476"/>
                    <a:pt x="2682" y="5468"/>
                  </a:cubicBezTo>
                  <a:cubicBezTo>
                    <a:pt x="2701" y="5449"/>
                    <a:pt x="2719" y="5431"/>
                    <a:pt x="2737" y="5413"/>
                  </a:cubicBezTo>
                  <a:cubicBezTo>
                    <a:pt x="2758" y="5409"/>
                    <a:pt x="2779" y="5405"/>
                    <a:pt x="2799" y="5401"/>
                  </a:cubicBezTo>
                  <a:cubicBezTo>
                    <a:pt x="2832" y="5401"/>
                    <a:pt x="2854" y="5401"/>
                    <a:pt x="2896" y="5401"/>
                  </a:cubicBezTo>
                  <a:cubicBezTo>
                    <a:pt x="2939" y="5401"/>
                    <a:pt x="2978" y="5478"/>
                    <a:pt x="3019" y="5517"/>
                  </a:cubicBezTo>
                  <a:cubicBezTo>
                    <a:pt x="3044" y="5547"/>
                    <a:pt x="3069" y="5578"/>
                    <a:pt x="3093" y="5609"/>
                  </a:cubicBezTo>
                  <a:cubicBezTo>
                    <a:pt x="3138" y="5613"/>
                    <a:pt x="3203" y="5621"/>
                    <a:pt x="3227" y="5621"/>
                  </a:cubicBezTo>
                  <a:cubicBezTo>
                    <a:pt x="3252" y="5621"/>
                    <a:pt x="3309" y="5645"/>
                    <a:pt x="3350" y="5658"/>
                  </a:cubicBezTo>
                  <a:cubicBezTo>
                    <a:pt x="3379" y="5692"/>
                    <a:pt x="3407" y="5727"/>
                    <a:pt x="3435" y="5762"/>
                  </a:cubicBezTo>
                  <a:cubicBezTo>
                    <a:pt x="3478" y="5756"/>
                    <a:pt x="3521" y="5750"/>
                    <a:pt x="3564" y="5744"/>
                  </a:cubicBezTo>
                  <a:cubicBezTo>
                    <a:pt x="3609" y="5744"/>
                    <a:pt x="3654" y="5744"/>
                    <a:pt x="3698" y="5744"/>
                  </a:cubicBezTo>
                  <a:cubicBezTo>
                    <a:pt x="3717" y="5784"/>
                    <a:pt x="3736" y="5825"/>
                    <a:pt x="3754" y="5866"/>
                  </a:cubicBezTo>
                  <a:cubicBezTo>
                    <a:pt x="3779" y="5870"/>
                    <a:pt x="3803" y="5874"/>
                    <a:pt x="3827" y="5878"/>
                  </a:cubicBezTo>
                  <a:cubicBezTo>
                    <a:pt x="3860" y="5882"/>
                    <a:pt x="3893" y="5886"/>
                    <a:pt x="3925" y="5891"/>
                  </a:cubicBezTo>
                  <a:cubicBezTo>
                    <a:pt x="3962" y="5891"/>
                    <a:pt x="3999" y="5891"/>
                    <a:pt x="4035" y="5891"/>
                  </a:cubicBezTo>
                  <a:cubicBezTo>
                    <a:pt x="4054" y="5942"/>
                    <a:pt x="4072" y="5993"/>
                    <a:pt x="4090" y="6044"/>
                  </a:cubicBezTo>
                  <a:cubicBezTo>
                    <a:pt x="4119" y="6113"/>
                    <a:pt x="4148" y="6182"/>
                    <a:pt x="4176" y="6252"/>
                  </a:cubicBezTo>
                  <a:cubicBezTo>
                    <a:pt x="4201" y="6207"/>
                    <a:pt x="4226" y="6162"/>
                    <a:pt x="4250" y="6117"/>
                  </a:cubicBezTo>
                  <a:cubicBezTo>
                    <a:pt x="4293" y="6119"/>
                    <a:pt x="4336" y="6121"/>
                    <a:pt x="4378" y="6123"/>
                  </a:cubicBezTo>
                  <a:cubicBezTo>
                    <a:pt x="4393" y="6176"/>
                    <a:pt x="4407" y="6229"/>
                    <a:pt x="4421" y="6283"/>
                  </a:cubicBezTo>
                  <a:cubicBezTo>
                    <a:pt x="4417" y="6323"/>
                    <a:pt x="4413" y="6364"/>
                    <a:pt x="4409" y="6405"/>
                  </a:cubicBezTo>
                  <a:cubicBezTo>
                    <a:pt x="4452" y="6401"/>
                    <a:pt x="4495" y="6397"/>
                    <a:pt x="4538" y="6393"/>
                  </a:cubicBezTo>
                  <a:cubicBezTo>
                    <a:pt x="4565" y="6415"/>
                    <a:pt x="4591" y="6437"/>
                    <a:pt x="4617" y="6460"/>
                  </a:cubicBezTo>
                  <a:cubicBezTo>
                    <a:pt x="4636" y="6488"/>
                    <a:pt x="4654" y="6517"/>
                    <a:pt x="4672" y="6545"/>
                  </a:cubicBezTo>
                  <a:cubicBezTo>
                    <a:pt x="4687" y="6576"/>
                    <a:pt x="4701" y="6607"/>
                    <a:pt x="4715" y="6637"/>
                  </a:cubicBezTo>
                  <a:cubicBezTo>
                    <a:pt x="4756" y="6637"/>
                    <a:pt x="4797" y="6637"/>
                    <a:pt x="4838" y="6637"/>
                  </a:cubicBezTo>
                  <a:cubicBezTo>
                    <a:pt x="4885" y="6637"/>
                    <a:pt x="4932" y="6637"/>
                    <a:pt x="4978" y="6637"/>
                  </a:cubicBezTo>
                  <a:cubicBezTo>
                    <a:pt x="4989" y="6651"/>
                    <a:pt x="4999" y="6665"/>
                    <a:pt x="5009" y="6679"/>
                  </a:cubicBezTo>
                  <a:cubicBezTo>
                    <a:pt x="5024" y="6688"/>
                    <a:pt x="5038" y="6696"/>
                    <a:pt x="5052" y="6704"/>
                  </a:cubicBezTo>
                  <a:cubicBezTo>
                    <a:pt x="5091" y="6702"/>
                    <a:pt x="5130" y="6700"/>
                    <a:pt x="5168" y="6698"/>
                  </a:cubicBezTo>
                  <a:cubicBezTo>
                    <a:pt x="5193" y="6674"/>
                    <a:pt x="5218" y="6649"/>
                    <a:pt x="5242" y="6624"/>
                  </a:cubicBezTo>
                  <a:cubicBezTo>
                    <a:pt x="5246" y="6688"/>
                    <a:pt x="5250" y="6751"/>
                    <a:pt x="5254" y="6814"/>
                  </a:cubicBezTo>
                  <a:cubicBezTo>
                    <a:pt x="5277" y="6837"/>
                    <a:pt x="5300" y="6860"/>
                    <a:pt x="5322" y="6882"/>
                  </a:cubicBezTo>
                  <a:cubicBezTo>
                    <a:pt x="5355" y="6913"/>
                    <a:pt x="5387" y="6943"/>
                    <a:pt x="5419" y="6973"/>
                  </a:cubicBezTo>
                  <a:cubicBezTo>
                    <a:pt x="5466" y="6969"/>
                    <a:pt x="5513" y="6965"/>
                    <a:pt x="5560" y="6961"/>
                  </a:cubicBezTo>
                  <a:cubicBezTo>
                    <a:pt x="5599" y="6957"/>
                    <a:pt x="5638" y="6953"/>
                    <a:pt x="5677" y="6949"/>
                  </a:cubicBezTo>
                  <a:cubicBezTo>
                    <a:pt x="5712" y="6919"/>
                    <a:pt x="5746" y="6888"/>
                    <a:pt x="5780" y="6857"/>
                  </a:cubicBezTo>
                  <a:cubicBezTo>
                    <a:pt x="5813" y="6831"/>
                    <a:pt x="5846" y="6804"/>
                    <a:pt x="5879" y="6777"/>
                  </a:cubicBezTo>
                  <a:cubicBezTo>
                    <a:pt x="5908" y="6745"/>
                    <a:pt x="5936" y="6712"/>
                    <a:pt x="5964" y="6679"/>
                  </a:cubicBezTo>
                  <a:cubicBezTo>
                    <a:pt x="5977" y="6647"/>
                    <a:pt x="5989" y="6615"/>
                    <a:pt x="6001" y="6582"/>
                  </a:cubicBezTo>
                  <a:cubicBezTo>
                    <a:pt x="5969" y="6550"/>
                    <a:pt x="5936" y="6517"/>
                    <a:pt x="5903" y="6485"/>
                  </a:cubicBezTo>
                  <a:cubicBezTo>
                    <a:pt x="5901" y="6444"/>
                    <a:pt x="5899" y="6403"/>
                    <a:pt x="5897" y="6362"/>
                  </a:cubicBezTo>
                  <a:cubicBezTo>
                    <a:pt x="5901" y="6337"/>
                    <a:pt x="5905" y="6313"/>
                    <a:pt x="5909" y="6289"/>
                  </a:cubicBezTo>
                  <a:cubicBezTo>
                    <a:pt x="5930" y="6272"/>
                    <a:pt x="5950" y="6256"/>
                    <a:pt x="5970" y="6240"/>
                  </a:cubicBezTo>
                  <a:cubicBezTo>
                    <a:pt x="5979" y="6217"/>
                    <a:pt x="5987" y="6194"/>
                    <a:pt x="5995" y="6172"/>
                  </a:cubicBezTo>
                  <a:cubicBezTo>
                    <a:pt x="5995" y="6147"/>
                    <a:pt x="5995" y="6123"/>
                    <a:pt x="5995" y="6099"/>
                  </a:cubicBezTo>
                  <a:cubicBezTo>
                    <a:pt x="6014" y="6076"/>
                    <a:pt x="6032" y="6053"/>
                    <a:pt x="6050" y="6031"/>
                  </a:cubicBezTo>
                  <a:cubicBezTo>
                    <a:pt x="6048" y="6008"/>
                    <a:pt x="6046" y="5986"/>
                    <a:pt x="6044" y="5964"/>
                  </a:cubicBezTo>
                  <a:cubicBezTo>
                    <a:pt x="6030" y="5945"/>
                    <a:pt x="6016" y="5927"/>
                    <a:pt x="6001" y="5909"/>
                  </a:cubicBezTo>
                  <a:cubicBezTo>
                    <a:pt x="5967" y="5874"/>
                    <a:pt x="5932" y="5839"/>
                    <a:pt x="5897" y="5805"/>
                  </a:cubicBezTo>
                  <a:cubicBezTo>
                    <a:pt x="5875" y="5786"/>
                    <a:pt x="5853" y="5768"/>
                    <a:pt x="5830" y="5750"/>
                  </a:cubicBezTo>
                  <a:cubicBezTo>
                    <a:pt x="5812" y="5721"/>
                    <a:pt x="5793" y="5692"/>
                    <a:pt x="5774" y="5664"/>
                  </a:cubicBezTo>
                  <a:cubicBezTo>
                    <a:pt x="5768" y="5645"/>
                    <a:pt x="5762" y="5627"/>
                    <a:pt x="5756" y="5609"/>
                  </a:cubicBezTo>
                  <a:cubicBezTo>
                    <a:pt x="5748" y="5574"/>
                    <a:pt x="5740" y="5539"/>
                    <a:pt x="5732" y="5505"/>
                  </a:cubicBezTo>
                  <a:cubicBezTo>
                    <a:pt x="5732" y="5458"/>
                    <a:pt x="5732" y="5411"/>
                    <a:pt x="5732" y="5364"/>
                  </a:cubicBezTo>
                  <a:cubicBezTo>
                    <a:pt x="5757" y="5341"/>
                    <a:pt x="5781" y="5319"/>
                    <a:pt x="5805" y="5297"/>
                  </a:cubicBezTo>
                  <a:cubicBezTo>
                    <a:pt x="5832" y="5301"/>
                    <a:pt x="5859" y="5305"/>
                    <a:pt x="5885" y="5309"/>
                  </a:cubicBezTo>
                  <a:cubicBezTo>
                    <a:pt x="5885" y="5280"/>
                    <a:pt x="5885" y="5251"/>
                    <a:pt x="5885" y="5223"/>
                  </a:cubicBezTo>
                  <a:cubicBezTo>
                    <a:pt x="5904" y="5192"/>
                    <a:pt x="5922" y="5161"/>
                    <a:pt x="5940" y="5131"/>
                  </a:cubicBezTo>
                  <a:cubicBezTo>
                    <a:pt x="5934" y="5092"/>
                    <a:pt x="5928" y="5053"/>
                    <a:pt x="5921" y="5015"/>
                  </a:cubicBezTo>
                  <a:cubicBezTo>
                    <a:pt x="5915" y="4982"/>
                    <a:pt x="5909" y="4949"/>
                    <a:pt x="5903" y="4917"/>
                  </a:cubicBezTo>
                  <a:cubicBezTo>
                    <a:pt x="5932" y="4876"/>
                    <a:pt x="5961" y="4835"/>
                    <a:pt x="5989" y="4795"/>
                  </a:cubicBezTo>
                  <a:cubicBezTo>
                    <a:pt x="6004" y="4774"/>
                    <a:pt x="6018" y="4754"/>
                    <a:pt x="6032" y="4734"/>
                  </a:cubicBezTo>
                  <a:cubicBezTo>
                    <a:pt x="6061" y="4709"/>
                    <a:pt x="6089" y="4684"/>
                    <a:pt x="6117" y="4660"/>
                  </a:cubicBezTo>
                  <a:cubicBezTo>
                    <a:pt x="6168" y="4649"/>
                    <a:pt x="6219" y="4639"/>
                    <a:pt x="6270" y="4629"/>
                  </a:cubicBezTo>
                  <a:cubicBezTo>
                    <a:pt x="6295" y="4621"/>
                    <a:pt x="6320" y="4613"/>
                    <a:pt x="6344" y="4605"/>
                  </a:cubicBezTo>
                  <a:cubicBezTo>
                    <a:pt x="6383" y="4629"/>
                    <a:pt x="6422" y="4653"/>
                    <a:pt x="6460" y="4678"/>
                  </a:cubicBezTo>
                  <a:cubicBezTo>
                    <a:pt x="6481" y="4698"/>
                    <a:pt x="6501" y="4718"/>
                    <a:pt x="6521" y="4739"/>
                  </a:cubicBezTo>
                  <a:cubicBezTo>
                    <a:pt x="6550" y="4716"/>
                    <a:pt x="6578" y="4694"/>
                    <a:pt x="6607" y="4672"/>
                  </a:cubicBezTo>
                  <a:cubicBezTo>
                    <a:pt x="6627" y="4653"/>
                    <a:pt x="6648" y="4635"/>
                    <a:pt x="6668" y="4617"/>
                  </a:cubicBezTo>
                  <a:cubicBezTo>
                    <a:pt x="6668" y="4582"/>
                    <a:pt x="6668" y="4547"/>
                    <a:pt x="6668" y="4513"/>
                  </a:cubicBezTo>
                  <a:cubicBezTo>
                    <a:pt x="6695" y="4500"/>
                    <a:pt x="6721" y="4488"/>
                    <a:pt x="6748" y="4476"/>
                  </a:cubicBezTo>
                  <a:cubicBezTo>
                    <a:pt x="6779" y="4459"/>
                    <a:pt x="6809" y="4443"/>
                    <a:pt x="6840" y="4427"/>
                  </a:cubicBezTo>
                  <a:cubicBezTo>
                    <a:pt x="6848" y="4402"/>
                    <a:pt x="6856" y="4378"/>
                    <a:pt x="6864" y="4354"/>
                  </a:cubicBezTo>
                  <a:cubicBezTo>
                    <a:pt x="6866" y="4309"/>
                    <a:pt x="6869" y="4264"/>
                    <a:pt x="6871" y="4219"/>
                  </a:cubicBezTo>
                  <a:cubicBezTo>
                    <a:pt x="6901" y="4202"/>
                    <a:pt x="6932" y="4186"/>
                    <a:pt x="6962" y="4170"/>
                  </a:cubicBezTo>
                  <a:cubicBezTo>
                    <a:pt x="7001" y="4153"/>
                    <a:pt x="7040" y="4137"/>
                    <a:pt x="7079" y="4121"/>
                  </a:cubicBezTo>
                  <a:cubicBezTo>
                    <a:pt x="7122" y="4096"/>
                    <a:pt x="7164" y="4072"/>
                    <a:pt x="7207" y="4048"/>
                  </a:cubicBezTo>
                  <a:cubicBezTo>
                    <a:pt x="7232" y="4013"/>
                    <a:pt x="7256" y="3978"/>
                    <a:pt x="7281" y="3944"/>
                  </a:cubicBezTo>
                  <a:cubicBezTo>
                    <a:pt x="7314" y="3915"/>
                    <a:pt x="7346" y="3886"/>
                    <a:pt x="7379" y="3858"/>
                  </a:cubicBezTo>
                  <a:cubicBezTo>
                    <a:pt x="7414" y="3858"/>
                    <a:pt x="7448" y="3858"/>
                    <a:pt x="7483" y="3858"/>
                  </a:cubicBezTo>
                  <a:cubicBezTo>
                    <a:pt x="7524" y="3886"/>
                    <a:pt x="7564" y="3915"/>
                    <a:pt x="7605" y="3944"/>
                  </a:cubicBezTo>
                  <a:cubicBezTo>
                    <a:pt x="7628" y="3960"/>
                    <a:pt x="7650" y="3976"/>
                    <a:pt x="7673" y="3993"/>
                  </a:cubicBezTo>
                  <a:cubicBezTo>
                    <a:pt x="7685" y="3976"/>
                    <a:pt x="7697" y="3960"/>
                    <a:pt x="7709" y="3944"/>
                  </a:cubicBezTo>
                  <a:cubicBezTo>
                    <a:pt x="7711" y="3911"/>
                    <a:pt x="7713" y="3878"/>
                    <a:pt x="7715" y="3846"/>
                  </a:cubicBezTo>
                  <a:cubicBezTo>
                    <a:pt x="7703" y="3811"/>
                    <a:pt x="7691" y="3776"/>
                    <a:pt x="7679" y="3742"/>
                  </a:cubicBezTo>
                  <a:cubicBezTo>
                    <a:pt x="7724" y="3725"/>
                    <a:pt x="7768" y="3709"/>
                    <a:pt x="7813" y="3693"/>
                  </a:cubicBezTo>
                  <a:cubicBezTo>
                    <a:pt x="7823" y="3705"/>
                    <a:pt x="7834" y="3717"/>
                    <a:pt x="7844" y="3729"/>
                  </a:cubicBezTo>
                  <a:cubicBezTo>
                    <a:pt x="7870" y="3702"/>
                    <a:pt x="7897" y="3676"/>
                    <a:pt x="7923" y="3650"/>
                  </a:cubicBezTo>
                  <a:cubicBezTo>
                    <a:pt x="7951" y="3622"/>
                    <a:pt x="7978" y="3594"/>
                    <a:pt x="8006" y="3567"/>
                  </a:cubicBezTo>
                  <a:cubicBezTo>
                    <a:pt x="8005" y="3565"/>
                    <a:pt x="8005" y="3564"/>
                    <a:pt x="8004" y="3563"/>
                  </a:cubicBezTo>
                  <a:cubicBezTo>
                    <a:pt x="7989" y="3545"/>
                    <a:pt x="7975" y="3527"/>
                    <a:pt x="7960" y="3509"/>
                  </a:cubicBezTo>
                  <a:cubicBezTo>
                    <a:pt x="7942" y="3509"/>
                    <a:pt x="7923" y="3509"/>
                    <a:pt x="7905" y="3509"/>
                  </a:cubicBezTo>
                  <a:cubicBezTo>
                    <a:pt x="7881" y="3500"/>
                    <a:pt x="7856" y="3492"/>
                    <a:pt x="7832" y="3484"/>
                  </a:cubicBezTo>
                  <a:cubicBezTo>
                    <a:pt x="7805" y="3455"/>
                    <a:pt x="7779" y="3427"/>
                    <a:pt x="7752" y="3399"/>
                  </a:cubicBezTo>
                  <a:cubicBezTo>
                    <a:pt x="7730" y="3395"/>
                    <a:pt x="7707" y="3391"/>
                    <a:pt x="7685" y="3387"/>
                  </a:cubicBezTo>
                  <a:cubicBezTo>
                    <a:pt x="7673" y="3344"/>
                    <a:pt x="7660" y="3301"/>
                    <a:pt x="7648" y="3258"/>
                  </a:cubicBezTo>
                  <a:cubicBezTo>
                    <a:pt x="7640" y="3227"/>
                    <a:pt x="7631" y="3196"/>
                    <a:pt x="7623" y="3166"/>
                  </a:cubicBezTo>
                  <a:cubicBezTo>
                    <a:pt x="7611" y="3133"/>
                    <a:pt x="7599" y="3100"/>
                    <a:pt x="7587" y="3068"/>
                  </a:cubicBezTo>
                  <a:cubicBezTo>
                    <a:pt x="7587" y="3021"/>
                    <a:pt x="7587" y="2974"/>
                    <a:pt x="7587" y="2927"/>
                  </a:cubicBezTo>
                  <a:cubicBezTo>
                    <a:pt x="7556" y="2919"/>
                    <a:pt x="7526" y="2911"/>
                    <a:pt x="7495" y="2903"/>
                  </a:cubicBezTo>
                  <a:cubicBezTo>
                    <a:pt x="7487" y="2890"/>
                    <a:pt x="7478" y="2878"/>
                    <a:pt x="7470" y="2866"/>
                  </a:cubicBezTo>
                  <a:cubicBezTo>
                    <a:pt x="7448" y="2837"/>
                    <a:pt x="7425" y="2808"/>
                    <a:pt x="7403" y="2780"/>
                  </a:cubicBezTo>
                  <a:cubicBezTo>
                    <a:pt x="7395" y="2743"/>
                    <a:pt x="7387" y="2706"/>
                    <a:pt x="7379" y="2670"/>
                  </a:cubicBezTo>
                  <a:cubicBezTo>
                    <a:pt x="7326" y="2641"/>
                    <a:pt x="7272" y="2613"/>
                    <a:pt x="7219" y="2585"/>
                  </a:cubicBezTo>
                  <a:cubicBezTo>
                    <a:pt x="7207" y="2548"/>
                    <a:pt x="7195" y="2511"/>
                    <a:pt x="7183" y="2474"/>
                  </a:cubicBezTo>
                  <a:cubicBezTo>
                    <a:pt x="7197" y="2455"/>
                    <a:pt x="7212" y="2437"/>
                    <a:pt x="7226" y="2419"/>
                  </a:cubicBezTo>
                  <a:cubicBezTo>
                    <a:pt x="7224" y="2315"/>
                    <a:pt x="7221" y="2211"/>
                    <a:pt x="7219" y="2107"/>
                  </a:cubicBezTo>
                  <a:cubicBezTo>
                    <a:pt x="7244" y="2054"/>
                    <a:pt x="7268" y="2001"/>
                    <a:pt x="7293" y="1948"/>
                  </a:cubicBezTo>
                  <a:cubicBezTo>
                    <a:pt x="7317" y="1903"/>
                    <a:pt x="7342" y="1858"/>
                    <a:pt x="7366" y="1813"/>
                  </a:cubicBezTo>
                  <a:cubicBezTo>
                    <a:pt x="7395" y="1764"/>
                    <a:pt x="7423" y="1715"/>
                    <a:pt x="7452" y="1666"/>
                  </a:cubicBezTo>
                  <a:cubicBezTo>
                    <a:pt x="7432" y="1608"/>
                    <a:pt x="7411" y="1551"/>
                    <a:pt x="7391" y="1494"/>
                  </a:cubicBezTo>
                  <a:cubicBezTo>
                    <a:pt x="7391" y="1463"/>
                    <a:pt x="7391" y="1433"/>
                    <a:pt x="7391" y="1403"/>
                  </a:cubicBezTo>
                  <a:cubicBezTo>
                    <a:pt x="7381" y="1368"/>
                    <a:pt x="7370" y="1333"/>
                    <a:pt x="7360" y="1299"/>
                  </a:cubicBezTo>
                  <a:cubicBezTo>
                    <a:pt x="7325" y="1189"/>
                    <a:pt x="7291" y="1078"/>
                    <a:pt x="7256" y="968"/>
                  </a:cubicBezTo>
                  <a:cubicBezTo>
                    <a:pt x="7225" y="931"/>
                    <a:pt x="7195" y="895"/>
                    <a:pt x="7164" y="858"/>
                  </a:cubicBezTo>
                  <a:cubicBezTo>
                    <a:pt x="7121" y="882"/>
                    <a:pt x="7079" y="907"/>
                    <a:pt x="7036" y="931"/>
                  </a:cubicBezTo>
                  <a:cubicBezTo>
                    <a:pt x="6977" y="931"/>
                    <a:pt x="6917" y="931"/>
                    <a:pt x="6858" y="931"/>
                  </a:cubicBezTo>
                  <a:cubicBezTo>
                    <a:pt x="6829" y="898"/>
                    <a:pt x="6801" y="866"/>
                    <a:pt x="6772" y="833"/>
                  </a:cubicBezTo>
                  <a:cubicBezTo>
                    <a:pt x="6727" y="827"/>
                    <a:pt x="6683" y="821"/>
                    <a:pt x="6638" y="815"/>
                  </a:cubicBezTo>
                  <a:cubicBezTo>
                    <a:pt x="6632" y="833"/>
                    <a:pt x="6625" y="852"/>
                    <a:pt x="6619" y="870"/>
                  </a:cubicBezTo>
                  <a:cubicBezTo>
                    <a:pt x="6599" y="880"/>
                    <a:pt x="6578" y="891"/>
                    <a:pt x="6558" y="901"/>
                  </a:cubicBezTo>
                  <a:cubicBezTo>
                    <a:pt x="6550" y="874"/>
                    <a:pt x="6542" y="848"/>
                    <a:pt x="6534" y="821"/>
                  </a:cubicBezTo>
                  <a:cubicBezTo>
                    <a:pt x="6534" y="786"/>
                    <a:pt x="6534" y="752"/>
                    <a:pt x="6534" y="717"/>
                  </a:cubicBezTo>
                  <a:cubicBezTo>
                    <a:pt x="6504" y="688"/>
                    <a:pt x="6473" y="660"/>
                    <a:pt x="6442" y="631"/>
                  </a:cubicBezTo>
                  <a:cubicBezTo>
                    <a:pt x="6399" y="651"/>
                    <a:pt x="6356" y="672"/>
                    <a:pt x="6313" y="692"/>
                  </a:cubicBezTo>
                  <a:cubicBezTo>
                    <a:pt x="6238" y="651"/>
                    <a:pt x="6163" y="611"/>
                    <a:pt x="6087" y="570"/>
                  </a:cubicBezTo>
                  <a:cubicBezTo>
                    <a:pt x="6057" y="590"/>
                    <a:pt x="6026" y="611"/>
                    <a:pt x="5995" y="631"/>
                  </a:cubicBezTo>
                  <a:cubicBezTo>
                    <a:pt x="5954" y="621"/>
                    <a:pt x="5913" y="610"/>
                    <a:pt x="5872" y="600"/>
                  </a:cubicBezTo>
                  <a:cubicBezTo>
                    <a:pt x="5840" y="692"/>
                    <a:pt x="5807" y="784"/>
                    <a:pt x="5774" y="876"/>
                  </a:cubicBezTo>
                  <a:cubicBezTo>
                    <a:pt x="5730" y="909"/>
                    <a:pt x="5685" y="941"/>
                    <a:pt x="5640" y="974"/>
                  </a:cubicBezTo>
                  <a:cubicBezTo>
                    <a:pt x="5622" y="958"/>
                    <a:pt x="5604" y="941"/>
                    <a:pt x="5585" y="925"/>
                  </a:cubicBezTo>
                  <a:cubicBezTo>
                    <a:pt x="5567" y="925"/>
                    <a:pt x="5549" y="925"/>
                    <a:pt x="5530" y="925"/>
                  </a:cubicBezTo>
                  <a:cubicBezTo>
                    <a:pt x="5514" y="950"/>
                    <a:pt x="5497" y="974"/>
                    <a:pt x="5480" y="999"/>
                  </a:cubicBezTo>
                  <a:cubicBezTo>
                    <a:pt x="5466" y="985"/>
                    <a:pt x="5452" y="970"/>
                    <a:pt x="5438" y="956"/>
                  </a:cubicBezTo>
                  <a:cubicBezTo>
                    <a:pt x="5428" y="956"/>
                    <a:pt x="5418" y="956"/>
                    <a:pt x="5407" y="956"/>
                  </a:cubicBezTo>
                  <a:cubicBezTo>
                    <a:pt x="5340" y="962"/>
                    <a:pt x="5273" y="968"/>
                    <a:pt x="5205" y="974"/>
                  </a:cubicBezTo>
                  <a:cubicBezTo>
                    <a:pt x="5132" y="960"/>
                    <a:pt x="5058" y="945"/>
                    <a:pt x="4984" y="931"/>
                  </a:cubicBezTo>
                  <a:cubicBezTo>
                    <a:pt x="4964" y="947"/>
                    <a:pt x="4944" y="964"/>
                    <a:pt x="4923" y="980"/>
                  </a:cubicBezTo>
                  <a:cubicBezTo>
                    <a:pt x="4879" y="980"/>
                    <a:pt x="4834" y="980"/>
                    <a:pt x="4789" y="980"/>
                  </a:cubicBezTo>
                  <a:cubicBezTo>
                    <a:pt x="4648" y="900"/>
                    <a:pt x="4507" y="821"/>
                    <a:pt x="4366" y="741"/>
                  </a:cubicBezTo>
                  <a:cubicBezTo>
                    <a:pt x="4346" y="709"/>
                    <a:pt x="4326" y="676"/>
                    <a:pt x="4305" y="644"/>
                  </a:cubicBezTo>
                  <a:cubicBezTo>
                    <a:pt x="4191" y="585"/>
                    <a:pt x="4077" y="525"/>
                    <a:pt x="3962" y="466"/>
                  </a:cubicBezTo>
                  <a:cubicBezTo>
                    <a:pt x="3907" y="466"/>
                    <a:pt x="3852" y="466"/>
                    <a:pt x="3797" y="466"/>
                  </a:cubicBezTo>
                  <a:cubicBezTo>
                    <a:pt x="3793" y="480"/>
                    <a:pt x="3789" y="495"/>
                    <a:pt x="3784" y="509"/>
                  </a:cubicBezTo>
                  <a:cubicBezTo>
                    <a:pt x="3774" y="529"/>
                    <a:pt x="3764" y="550"/>
                    <a:pt x="3754" y="570"/>
                  </a:cubicBezTo>
                  <a:cubicBezTo>
                    <a:pt x="3681" y="564"/>
                    <a:pt x="3607" y="558"/>
                    <a:pt x="3533" y="552"/>
                  </a:cubicBezTo>
                  <a:cubicBezTo>
                    <a:pt x="3523" y="538"/>
                    <a:pt x="3513" y="523"/>
                    <a:pt x="3503" y="509"/>
                  </a:cubicBezTo>
                  <a:cubicBezTo>
                    <a:pt x="3479" y="493"/>
                    <a:pt x="3454" y="476"/>
                    <a:pt x="3429" y="460"/>
                  </a:cubicBezTo>
                  <a:cubicBezTo>
                    <a:pt x="3395" y="442"/>
                    <a:pt x="3360" y="423"/>
                    <a:pt x="3325" y="405"/>
                  </a:cubicBezTo>
                  <a:cubicBezTo>
                    <a:pt x="3274" y="399"/>
                    <a:pt x="3223" y="392"/>
                    <a:pt x="3172" y="386"/>
                  </a:cubicBezTo>
                  <a:cubicBezTo>
                    <a:pt x="3113" y="374"/>
                    <a:pt x="3054" y="362"/>
                    <a:pt x="2994" y="350"/>
                  </a:cubicBezTo>
                  <a:cubicBezTo>
                    <a:pt x="2956" y="297"/>
                    <a:pt x="2917" y="243"/>
                    <a:pt x="2878" y="190"/>
                  </a:cubicBezTo>
                  <a:cubicBezTo>
                    <a:pt x="2829" y="190"/>
                    <a:pt x="2780" y="190"/>
                    <a:pt x="2731" y="190"/>
                  </a:cubicBezTo>
                  <a:cubicBezTo>
                    <a:pt x="2652" y="151"/>
                    <a:pt x="2572" y="113"/>
                    <a:pt x="2492" y="74"/>
                  </a:cubicBezTo>
                  <a:cubicBezTo>
                    <a:pt x="2456" y="88"/>
                    <a:pt x="2419" y="103"/>
                    <a:pt x="2382" y="117"/>
                  </a:cubicBezTo>
                  <a:cubicBezTo>
                    <a:pt x="2350" y="95"/>
                    <a:pt x="2317" y="72"/>
                    <a:pt x="2284" y="50"/>
                  </a:cubicBezTo>
                  <a:cubicBezTo>
                    <a:pt x="2270" y="113"/>
                    <a:pt x="2256" y="176"/>
                    <a:pt x="2241" y="239"/>
                  </a:cubicBezTo>
                  <a:cubicBezTo>
                    <a:pt x="2194" y="237"/>
                    <a:pt x="2147" y="235"/>
                    <a:pt x="2100" y="233"/>
                  </a:cubicBezTo>
                  <a:cubicBezTo>
                    <a:pt x="2070" y="258"/>
                    <a:pt x="2040" y="282"/>
                    <a:pt x="2009" y="307"/>
                  </a:cubicBezTo>
                  <a:cubicBezTo>
                    <a:pt x="1979" y="303"/>
                    <a:pt x="1948" y="299"/>
                    <a:pt x="1917" y="295"/>
                  </a:cubicBezTo>
                  <a:cubicBezTo>
                    <a:pt x="1938" y="258"/>
                    <a:pt x="1958" y="221"/>
                    <a:pt x="1978" y="184"/>
                  </a:cubicBezTo>
                  <a:cubicBezTo>
                    <a:pt x="1952" y="143"/>
                    <a:pt x="1926" y="103"/>
                    <a:pt x="1899" y="62"/>
                  </a:cubicBezTo>
                  <a:cubicBezTo>
                    <a:pt x="1828" y="62"/>
                    <a:pt x="1756" y="62"/>
                    <a:pt x="1684" y="62"/>
                  </a:cubicBezTo>
                  <a:cubicBezTo>
                    <a:pt x="1668" y="46"/>
                    <a:pt x="1652" y="29"/>
                    <a:pt x="1635" y="13"/>
                  </a:cubicBezTo>
                  <a:cubicBezTo>
                    <a:pt x="1562" y="9"/>
                    <a:pt x="1489" y="4"/>
                    <a:pt x="1415" y="0"/>
                  </a:cubicBezTo>
                  <a:close/>
                  <a:moveTo>
                    <a:pt x="5850" y="2740"/>
                  </a:moveTo>
                  <a:cubicBezTo>
                    <a:pt x="5851" y="2740"/>
                    <a:pt x="5852" y="2740"/>
                    <a:pt x="5853" y="2740"/>
                  </a:cubicBezTo>
                  <a:cubicBezTo>
                    <a:pt x="5864" y="2747"/>
                    <a:pt x="5877" y="2752"/>
                    <a:pt x="5887" y="2760"/>
                  </a:cubicBezTo>
                  <a:cubicBezTo>
                    <a:pt x="5915" y="2768"/>
                    <a:pt x="5911" y="2794"/>
                    <a:pt x="5912" y="2817"/>
                  </a:cubicBezTo>
                  <a:cubicBezTo>
                    <a:pt x="5931" y="2845"/>
                    <a:pt x="5918" y="2880"/>
                    <a:pt x="5922" y="2911"/>
                  </a:cubicBezTo>
                  <a:cubicBezTo>
                    <a:pt x="5966" y="2942"/>
                    <a:pt x="6010" y="2973"/>
                    <a:pt x="6053" y="3005"/>
                  </a:cubicBezTo>
                  <a:cubicBezTo>
                    <a:pt x="6058" y="3014"/>
                    <a:pt x="6064" y="3015"/>
                    <a:pt x="6069" y="3013"/>
                  </a:cubicBezTo>
                  <a:cubicBezTo>
                    <a:pt x="6080" y="3009"/>
                    <a:pt x="6087" y="2986"/>
                    <a:pt x="6084" y="2973"/>
                  </a:cubicBezTo>
                  <a:cubicBezTo>
                    <a:pt x="6085" y="2953"/>
                    <a:pt x="6071" y="2926"/>
                    <a:pt x="6078" y="2910"/>
                  </a:cubicBezTo>
                  <a:cubicBezTo>
                    <a:pt x="6117" y="2905"/>
                    <a:pt x="6155" y="2918"/>
                    <a:pt x="6187" y="2938"/>
                  </a:cubicBezTo>
                  <a:cubicBezTo>
                    <a:pt x="6218" y="2949"/>
                    <a:pt x="6194" y="2974"/>
                    <a:pt x="6186" y="2993"/>
                  </a:cubicBezTo>
                  <a:cubicBezTo>
                    <a:pt x="6165" y="3017"/>
                    <a:pt x="6200" y="3024"/>
                    <a:pt x="6199" y="3048"/>
                  </a:cubicBezTo>
                  <a:cubicBezTo>
                    <a:pt x="6223" y="3056"/>
                    <a:pt x="6230" y="3083"/>
                    <a:pt x="6259" y="3079"/>
                  </a:cubicBezTo>
                  <a:cubicBezTo>
                    <a:pt x="6280" y="3077"/>
                    <a:pt x="6300" y="3066"/>
                    <a:pt x="6322" y="3076"/>
                  </a:cubicBezTo>
                  <a:cubicBezTo>
                    <a:pt x="6318" y="3115"/>
                    <a:pt x="6301" y="3151"/>
                    <a:pt x="6294" y="3189"/>
                  </a:cubicBezTo>
                  <a:cubicBezTo>
                    <a:pt x="6321" y="3188"/>
                    <a:pt x="6322" y="3211"/>
                    <a:pt x="6345" y="3210"/>
                  </a:cubicBezTo>
                  <a:cubicBezTo>
                    <a:pt x="6332" y="3242"/>
                    <a:pt x="6327" y="3275"/>
                    <a:pt x="6322" y="3309"/>
                  </a:cubicBezTo>
                  <a:cubicBezTo>
                    <a:pt x="6326" y="3336"/>
                    <a:pt x="6313" y="3359"/>
                    <a:pt x="6302" y="3383"/>
                  </a:cubicBezTo>
                  <a:cubicBezTo>
                    <a:pt x="6288" y="3403"/>
                    <a:pt x="6283" y="3424"/>
                    <a:pt x="6292" y="3447"/>
                  </a:cubicBezTo>
                  <a:cubicBezTo>
                    <a:pt x="6303" y="3471"/>
                    <a:pt x="6300" y="3494"/>
                    <a:pt x="6290" y="3518"/>
                  </a:cubicBezTo>
                  <a:cubicBezTo>
                    <a:pt x="6303" y="3534"/>
                    <a:pt x="6279" y="3554"/>
                    <a:pt x="6285" y="3577"/>
                  </a:cubicBezTo>
                  <a:cubicBezTo>
                    <a:pt x="6290" y="3604"/>
                    <a:pt x="6333" y="3586"/>
                    <a:pt x="6319" y="3564"/>
                  </a:cubicBezTo>
                  <a:cubicBezTo>
                    <a:pt x="6326" y="3564"/>
                    <a:pt x="6330" y="3565"/>
                    <a:pt x="6332" y="3567"/>
                  </a:cubicBezTo>
                  <a:cubicBezTo>
                    <a:pt x="6333" y="3567"/>
                    <a:pt x="6333" y="3567"/>
                    <a:pt x="6333" y="3567"/>
                  </a:cubicBezTo>
                  <a:cubicBezTo>
                    <a:pt x="6333" y="3567"/>
                    <a:pt x="6333" y="3567"/>
                    <a:pt x="6333" y="3568"/>
                  </a:cubicBezTo>
                  <a:cubicBezTo>
                    <a:pt x="6334" y="3568"/>
                    <a:pt x="6333" y="3568"/>
                    <a:pt x="6334" y="3568"/>
                  </a:cubicBezTo>
                  <a:cubicBezTo>
                    <a:pt x="6334" y="3568"/>
                    <a:pt x="6334" y="3568"/>
                    <a:pt x="6334" y="3569"/>
                  </a:cubicBezTo>
                  <a:cubicBezTo>
                    <a:pt x="6339" y="3580"/>
                    <a:pt x="6317" y="3601"/>
                    <a:pt x="6326" y="3616"/>
                  </a:cubicBezTo>
                  <a:cubicBezTo>
                    <a:pt x="6326" y="3617"/>
                    <a:pt x="6327" y="3618"/>
                    <a:pt x="6328" y="3619"/>
                  </a:cubicBezTo>
                  <a:cubicBezTo>
                    <a:pt x="6330" y="3621"/>
                    <a:pt x="6332" y="3623"/>
                    <a:pt x="6336" y="3625"/>
                  </a:cubicBezTo>
                  <a:cubicBezTo>
                    <a:pt x="6336" y="3630"/>
                    <a:pt x="6340" y="3640"/>
                    <a:pt x="6346" y="3647"/>
                  </a:cubicBezTo>
                  <a:cubicBezTo>
                    <a:pt x="6348" y="3649"/>
                    <a:pt x="6351" y="3651"/>
                    <a:pt x="6354" y="3652"/>
                  </a:cubicBezTo>
                  <a:cubicBezTo>
                    <a:pt x="6355" y="3652"/>
                    <a:pt x="6356" y="3652"/>
                    <a:pt x="6357" y="3652"/>
                  </a:cubicBezTo>
                  <a:cubicBezTo>
                    <a:pt x="6360" y="3651"/>
                    <a:pt x="6364" y="3648"/>
                    <a:pt x="6367" y="3641"/>
                  </a:cubicBezTo>
                  <a:cubicBezTo>
                    <a:pt x="6369" y="3645"/>
                    <a:pt x="6370" y="3648"/>
                    <a:pt x="6372" y="3650"/>
                  </a:cubicBezTo>
                  <a:cubicBezTo>
                    <a:pt x="6373" y="3651"/>
                    <a:pt x="6373" y="3652"/>
                    <a:pt x="6374" y="3652"/>
                  </a:cubicBezTo>
                  <a:cubicBezTo>
                    <a:pt x="6374" y="3653"/>
                    <a:pt x="6375" y="3653"/>
                    <a:pt x="6376" y="3654"/>
                  </a:cubicBezTo>
                  <a:cubicBezTo>
                    <a:pt x="6377" y="3654"/>
                    <a:pt x="6376" y="3654"/>
                    <a:pt x="6377" y="3654"/>
                  </a:cubicBezTo>
                  <a:cubicBezTo>
                    <a:pt x="6378" y="3654"/>
                    <a:pt x="6378" y="3654"/>
                    <a:pt x="6378" y="3654"/>
                  </a:cubicBezTo>
                  <a:cubicBezTo>
                    <a:pt x="6379" y="3654"/>
                    <a:pt x="6379" y="3654"/>
                    <a:pt x="6380" y="3654"/>
                  </a:cubicBezTo>
                  <a:cubicBezTo>
                    <a:pt x="6381" y="3654"/>
                    <a:pt x="6381" y="3654"/>
                    <a:pt x="6382" y="3654"/>
                  </a:cubicBezTo>
                  <a:cubicBezTo>
                    <a:pt x="6389" y="3654"/>
                    <a:pt x="6399" y="3647"/>
                    <a:pt x="6411" y="3641"/>
                  </a:cubicBezTo>
                  <a:cubicBezTo>
                    <a:pt x="6439" y="3636"/>
                    <a:pt x="6440" y="3673"/>
                    <a:pt x="6425" y="3687"/>
                  </a:cubicBezTo>
                  <a:cubicBezTo>
                    <a:pt x="6442" y="3701"/>
                    <a:pt x="6448" y="3732"/>
                    <a:pt x="6436" y="3748"/>
                  </a:cubicBezTo>
                  <a:cubicBezTo>
                    <a:pt x="6442" y="3766"/>
                    <a:pt x="6441" y="3777"/>
                    <a:pt x="6438" y="3783"/>
                  </a:cubicBezTo>
                  <a:cubicBezTo>
                    <a:pt x="6438" y="3784"/>
                    <a:pt x="6438" y="3783"/>
                    <a:pt x="6437" y="3784"/>
                  </a:cubicBezTo>
                  <a:cubicBezTo>
                    <a:pt x="6437" y="3785"/>
                    <a:pt x="6437" y="3784"/>
                    <a:pt x="6436" y="3785"/>
                  </a:cubicBezTo>
                  <a:cubicBezTo>
                    <a:pt x="6436" y="3786"/>
                    <a:pt x="6436" y="3785"/>
                    <a:pt x="6435" y="3786"/>
                  </a:cubicBezTo>
                  <a:cubicBezTo>
                    <a:pt x="6434" y="3786"/>
                    <a:pt x="6435" y="3786"/>
                    <a:pt x="6434" y="3787"/>
                  </a:cubicBezTo>
                  <a:cubicBezTo>
                    <a:pt x="6415" y="3796"/>
                    <a:pt x="6364" y="3762"/>
                    <a:pt x="6337" y="3759"/>
                  </a:cubicBezTo>
                  <a:cubicBezTo>
                    <a:pt x="6287" y="3751"/>
                    <a:pt x="6269" y="3695"/>
                    <a:pt x="6226" y="3675"/>
                  </a:cubicBezTo>
                  <a:cubicBezTo>
                    <a:pt x="6204" y="3653"/>
                    <a:pt x="6175" y="3667"/>
                    <a:pt x="6151" y="3676"/>
                  </a:cubicBezTo>
                  <a:cubicBezTo>
                    <a:pt x="6128" y="3668"/>
                    <a:pt x="6116" y="3666"/>
                    <a:pt x="6098" y="3684"/>
                  </a:cubicBezTo>
                  <a:cubicBezTo>
                    <a:pt x="6087" y="3678"/>
                    <a:pt x="6080" y="3676"/>
                    <a:pt x="6074" y="3677"/>
                  </a:cubicBezTo>
                  <a:cubicBezTo>
                    <a:pt x="6072" y="3678"/>
                    <a:pt x="6071" y="3678"/>
                    <a:pt x="6070" y="3679"/>
                  </a:cubicBezTo>
                  <a:cubicBezTo>
                    <a:pt x="6069" y="3679"/>
                    <a:pt x="6069" y="3679"/>
                    <a:pt x="6068" y="3680"/>
                  </a:cubicBezTo>
                  <a:cubicBezTo>
                    <a:pt x="6061" y="3684"/>
                    <a:pt x="6057" y="3693"/>
                    <a:pt x="6050" y="3704"/>
                  </a:cubicBezTo>
                  <a:cubicBezTo>
                    <a:pt x="6029" y="3718"/>
                    <a:pt x="6022" y="3741"/>
                    <a:pt x="6002" y="3754"/>
                  </a:cubicBezTo>
                  <a:cubicBezTo>
                    <a:pt x="5978" y="3790"/>
                    <a:pt x="5939" y="3784"/>
                    <a:pt x="5899" y="3784"/>
                  </a:cubicBezTo>
                  <a:cubicBezTo>
                    <a:pt x="5877" y="3792"/>
                    <a:pt x="5905" y="3828"/>
                    <a:pt x="5898" y="3847"/>
                  </a:cubicBezTo>
                  <a:cubicBezTo>
                    <a:pt x="5900" y="3860"/>
                    <a:pt x="5905" y="3871"/>
                    <a:pt x="5905" y="3877"/>
                  </a:cubicBezTo>
                  <a:cubicBezTo>
                    <a:pt x="5905" y="3878"/>
                    <a:pt x="5905" y="3878"/>
                    <a:pt x="5905" y="3879"/>
                  </a:cubicBezTo>
                  <a:cubicBezTo>
                    <a:pt x="5905" y="3880"/>
                    <a:pt x="5905" y="3879"/>
                    <a:pt x="5905" y="3880"/>
                  </a:cubicBezTo>
                  <a:cubicBezTo>
                    <a:pt x="5905" y="3880"/>
                    <a:pt x="5905" y="3880"/>
                    <a:pt x="5905" y="3881"/>
                  </a:cubicBezTo>
                  <a:cubicBezTo>
                    <a:pt x="5905" y="3881"/>
                    <a:pt x="5905" y="3881"/>
                    <a:pt x="5904" y="3881"/>
                  </a:cubicBezTo>
                  <a:cubicBezTo>
                    <a:pt x="5904" y="3881"/>
                    <a:pt x="5904" y="3881"/>
                    <a:pt x="5903" y="3882"/>
                  </a:cubicBezTo>
                  <a:cubicBezTo>
                    <a:pt x="5902" y="3883"/>
                    <a:pt x="5901" y="3883"/>
                    <a:pt x="5900" y="3883"/>
                  </a:cubicBezTo>
                  <a:cubicBezTo>
                    <a:pt x="5896" y="3883"/>
                    <a:pt x="5889" y="3882"/>
                    <a:pt x="5879" y="3878"/>
                  </a:cubicBezTo>
                  <a:cubicBezTo>
                    <a:pt x="5855" y="3854"/>
                    <a:pt x="5848" y="3895"/>
                    <a:pt x="5821" y="3882"/>
                  </a:cubicBezTo>
                  <a:cubicBezTo>
                    <a:pt x="5818" y="3890"/>
                    <a:pt x="5815" y="3894"/>
                    <a:pt x="5812" y="3896"/>
                  </a:cubicBezTo>
                  <a:cubicBezTo>
                    <a:pt x="5812" y="3896"/>
                    <a:pt x="5812" y="3896"/>
                    <a:pt x="5811" y="3896"/>
                  </a:cubicBezTo>
                  <a:cubicBezTo>
                    <a:pt x="5810" y="3896"/>
                    <a:pt x="5811" y="3896"/>
                    <a:pt x="5810" y="3897"/>
                  </a:cubicBezTo>
                  <a:cubicBezTo>
                    <a:pt x="5809" y="3897"/>
                    <a:pt x="5809" y="3897"/>
                    <a:pt x="5808" y="3897"/>
                  </a:cubicBezTo>
                  <a:cubicBezTo>
                    <a:pt x="5808" y="3897"/>
                    <a:pt x="5808" y="3897"/>
                    <a:pt x="5807" y="3897"/>
                  </a:cubicBezTo>
                  <a:cubicBezTo>
                    <a:pt x="5807" y="3896"/>
                    <a:pt x="5807" y="3896"/>
                    <a:pt x="5806" y="3896"/>
                  </a:cubicBezTo>
                  <a:cubicBezTo>
                    <a:pt x="5805" y="3896"/>
                    <a:pt x="5805" y="3896"/>
                    <a:pt x="5804" y="3896"/>
                  </a:cubicBezTo>
                  <a:cubicBezTo>
                    <a:pt x="5804" y="3895"/>
                    <a:pt x="5804" y="3895"/>
                    <a:pt x="5803" y="3895"/>
                  </a:cubicBezTo>
                  <a:cubicBezTo>
                    <a:pt x="5796" y="3891"/>
                    <a:pt x="5789" y="3880"/>
                    <a:pt x="5779" y="3874"/>
                  </a:cubicBezTo>
                  <a:cubicBezTo>
                    <a:pt x="5747" y="3872"/>
                    <a:pt x="5724" y="3845"/>
                    <a:pt x="5692" y="3850"/>
                  </a:cubicBezTo>
                  <a:cubicBezTo>
                    <a:pt x="5657" y="3839"/>
                    <a:pt x="5618" y="3839"/>
                    <a:pt x="5588" y="3818"/>
                  </a:cubicBezTo>
                  <a:cubicBezTo>
                    <a:pt x="5558" y="3804"/>
                    <a:pt x="5523" y="3800"/>
                    <a:pt x="5491" y="3786"/>
                  </a:cubicBezTo>
                  <a:cubicBezTo>
                    <a:pt x="5490" y="3787"/>
                    <a:pt x="5489" y="3788"/>
                    <a:pt x="5488" y="3789"/>
                  </a:cubicBezTo>
                  <a:cubicBezTo>
                    <a:pt x="5476" y="3801"/>
                    <a:pt x="5471" y="3828"/>
                    <a:pt x="5463" y="3845"/>
                  </a:cubicBezTo>
                  <a:cubicBezTo>
                    <a:pt x="5462" y="3850"/>
                    <a:pt x="5461" y="3853"/>
                    <a:pt x="5460" y="3856"/>
                  </a:cubicBezTo>
                  <a:cubicBezTo>
                    <a:pt x="5459" y="3856"/>
                    <a:pt x="5458" y="3857"/>
                    <a:pt x="5457" y="3858"/>
                  </a:cubicBezTo>
                  <a:cubicBezTo>
                    <a:pt x="5457" y="3858"/>
                    <a:pt x="5457" y="3858"/>
                    <a:pt x="5456" y="3859"/>
                  </a:cubicBezTo>
                  <a:cubicBezTo>
                    <a:pt x="5456" y="3859"/>
                    <a:pt x="5456" y="3859"/>
                    <a:pt x="5455" y="3859"/>
                  </a:cubicBezTo>
                  <a:cubicBezTo>
                    <a:pt x="5454" y="3859"/>
                    <a:pt x="5455" y="3859"/>
                    <a:pt x="5454" y="3859"/>
                  </a:cubicBezTo>
                  <a:cubicBezTo>
                    <a:pt x="5451" y="3860"/>
                    <a:pt x="5447" y="3859"/>
                    <a:pt x="5445" y="3860"/>
                  </a:cubicBezTo>
                  <a:cubicBezTo>
                    <a:pt x="5444" y="3860"/>
                    <a:pt x="5445" y="3860"/>
                    <a:pt x="5444" y="3860"/>
                  </a:cubicBezTo>
                  <a:cubicBezTo>
                    <a:pt x="5444" y="3860"/>
                    <a:pt x="5444" y="3860"/>
                    <a:pt x="5443" y="3860"/>
                  </a:cubicBezTo>
                  <a:cubicBezTo>
                    <a:pt x="5443" y="3860"/>
                    <a:pt x="5442" y="3860"/>
                    <a:pt x="5442" y="3861"/>
                  </a:cubicBezTo>
                  <a:cubicBezTo>
                    <a:pt x="5441" y="3861"/>
                    <a:pt x="5441" y="3862"/>
                    <a:pt x="5440" y="3863"/>
                  </a:cubicBezTo>
                  <a:cubicBezTo>
                    <a:pt x="5438" y="3866"/>
                    <a:pt x="5437" y="3871"/>
                    <a:pt x="5436" y="3879"/>
                  </a:cubicBezTo>
                  <a:cubicBezTo>
                    <a:pt x="5436" y="3885"/>
                    <a:pt x="5434" y="3888"/>
                    <a:pt x="5432" y="3890"/>
                  </a:cubicBezTo>
                  <a:cubicBezTo>
                    <a:pt x="5431" y="3890"/>
                    <a:pt x="5430" y="3890"/>
                    <a:pt x="5429" y="3891"/>
                  </a:cubicBezTo>
                  <a:cubicBezTo>
                    <a:pt x="5418" y="3890"/>
                    <a:pt x="5398" y="3866"/>
                    <a:pt x="5389" y="3859"/>
                  </a:cubicBezTo>
                  <a:cubicBezTo>
                    <a:pt x="5391" y="3845"/>
                    <a:pt x="5388" y="3838"/>
                    <a:pt x="5382" y="3834"/>
                  </a:cubicBezTo>
                  <a:cubicBezTo>
                    <a:pt x="5374" y="3829"/>
                    <a:pt x="5360" y="3829"/>
                    <a:pt x="5347" y="3826"/>
                  </a:cubicBezTo>
                  <a:cubicBezTo>
                    <a:pt x="5347" y="3827"/>
                    <a:pt x="5346" y="3827"/>
                    <a:pt x="5345" y="3827"/>
                  </a:cubicBezTo>
                  <a:cubicBezTo>
                    <a:pt x="5345" y="3828"/>
                    <a:pt x="5345" y="3827"/>
                    <a:pt x="5345" y="3828"/>
                  </a:cubicBezTo>
                  <a:cubicBezTo>
                    <a:pt x="5321" y="3838"/>
                    <a:pt x="5289" y="3783"/>
                    <a:pt x="5255" y="3816"/>
                  </a:cubicBezTo>
                  <a:cubicBezTo>
                    <a:pt x="5220" y="3846"/>
                    <a:pt x="5165" y="3805"/>
                    <a:pt x="5128" y="3841"/>
                  </a:cubicBezTo>
                  <a:cubicBezTo>
                    <a:pt x="5109" y="3851"/>
                    <a:pt x="5087" y="3868"/>
                    <a:pt x="5068" y="3854"/>
                  </a:cubicBezTo>
                  <a:cubicBezTo>
                    <a:pt x="5079" y="3831"/>
                    <a:pt x="5107" y="3836"/>
                    <a:pt x="5127" y="3826"/>
                  </a:cubicBezTo>
                  <a:cubicBezTo>
                    <a:pt x="5140" y="3823"/>
                    <a:pt x="5149" y="3818"/>
                    <a:pt x="5154" y="3811"/>
                  </a:cubicBezTo>
                  <a:cubicBezTo>
                    <a:pt x="5154" y="3810"/>
                    <a:pt x="5155" y="3810"/>
                    <a:pt x="5155" y="3809"/>
                  </a:cubicBezTo>
                  <a:cubicBezTo>
                    <a:pt x="5156" y="3807"/>
                    <a:pt x="5157" y="3805"/>
                    <a:pt x="5157" y="3803"/>
                  </a:cubicBezTo>
                  <a:cubicBezTo>
                    <a:pt x="5158" y="3798"/>
                    <a:pt x="5156" y="3793"/>
                    <a:pt x="5153" y="3786"/>
                  </a:cubicBezTo>
                  <a:cubicBezTo>
                    <a:pt x="5132" y="3790"/>
                    <a:pt x="5111" y="3791"/>
                    <a:pt x="5090" y="3796"/>
                  </a:cubicBezTo>
                  <a:cubicBezTo>
                    <a:pt x="5090" y="3772"/>
                    <a:pt x="5063" y="3760"/>
                    <a:pt x="5059" y="3736"/>
                  </a:cubicBezTo>
                  <a:cubicBezTo>
                    <a:pt x="5055" y="3731"/>
                    <a:pt x="5052" y="3727"/>
                    <a:pt x="5051" y="3724"/>
                  </a:cubicBezTo>
                  <a:cubicBezTo>
                    <a:pt x="5051" y="3723"/>
                    <a:pt x="5051" y="3723"/>
                    <a:pt x="5051" y="3723"/>
                  </a:cubicBezTo>
                  <a:cubicBezTo>
                    <a:pt x="5051" y="3722"/>
                    <a:pt x="5051" y="3722"/>
                    <a:pt x="5051" y="3722"/>
                  </a:cubicBezTo>
                  <a:cubicBezTo>
                    <a:pt x="5051" y="3721"/>
                    <a:pt x="5051" y="3721"/>
                    <a:pt x="5051" y="3721"/>
                  </a:cubicBezTo>
                  <a:cubicBezTo>
                    <a:pt x="5051" y="3720"/>
                    <a:pt x="5051" y="3720"/>
                    <a:pt x="5051" y="3720"/>
                  </a:cubicBezTo>
                  <a:cubicBezTo>
                    <a:pt x="5052" y="3720"/>
                    <a:pt x="5052" y="3720"/>
                    <a:pt x="5052" y="3719"/>
                  </a:cubicBezTo>
                  <a:cubicBezTo>
                    <a:pt x="5059" y="3710"/>
                    <a:pt x="5094" y="3714"/>
                    <a:pt x="5103" y="3701"/>
                  </a:cubicBezTo>
                  <a:cubicBezTo>
                    <a:pt x="5103" y="3700"/>
                    <a:pt x="5103" y="3700"/>
                    <a:pt x="5103" y="3700"/>
                  </a:cubicBezTo>
                  <a:cubicBezTo>
                    <a:pt x="5104" y="3699"/>
                    <a:pt x="5104" y="3699"/>
                    <a:pt x="5104" y="3699"/>
                  </a:cubicBezTo>
                  <a:cubicBezTo>
                    <a:pt x="5104" y="3698"/>
                    <a:pt x="5104" y="3698"/>
                    <a:pt x="5104" y="3698"/>
                  </a:cubicBezTo>
                  <a:cubicBezTo>
                    <a:pt x="5104" y="3697"/>
                    <a:pt x="5104" y="3697"/>
                    <a:pt x="5104" y="3697"/>
                  </a:cubicBezTo>
                  <a:cubicBezTo>
                    <a:pt x="5105" y="3696"/>
                    <a:pt x="5105" y="3696"/>
                    <a:pt x="5105" y="3696"/>
                  </a:cubicBezTo>
                  <a:cubicBezTo>
                    <a:pt x="5105" y="3695"/>
                    <a:pt x="5105" y="3695"/>
                    <a:pt x="5105" y="3695"/>
                  </a:cubicBezTo>
                  <a:cubicBezTo>
                    <a:pt x="5078" y="3693"/>
                    <a:pt x="5052" y="3690"/>
                    <a:pt x="5026" y="3686"/>
                  </a:cubicBezTo>
                  <a:cubicBezTo>
                    <a:pt x="5022" y="3688"/>
                    <a:pt x="5018" y="3689"/>
                    <a:pt x="5015" y="3689"/>
                  </a:cubicBezTo>
                  <a:cubicBezTo>
                    <a:pt x="5014" y="3689"/>
                    <a:pt x="5012" y="3689"/>
                    <a:pt x="5011" y="3689"/>
                  </a:cubicBezTo>
                  <a:cubicBezTo>
                    <a:pt x="5010" y="3689"/>
                    <a:pt x="5011" y="3689"/>
                    <a:pt x="5010" y="3689"/>
                  </a:cubicBezTo>
                  <a:cubicBezTo>
                    <a:pt x="5010" y="3689"/>
                    <a:pt x="5010" y="3689"/>
                    <a:pt x="5009" y="3689"/>
                  </a:cubicBezTo>
                  <a:cubicBezTo>
                    <a:pt x="5009" y="3688"/>
                    <a:pt x="5009" y="3688"/>
                    <a:pt x="5008" y="3688"/>
                  </a:cubicBezTo>
                  <a:cubicBezTo>
                    <a:pt x="5008" y="3687"/>
                    <a:pt x="5007" y="3688"/>
                    <a:pt x="5007" y="3687"/>
                  </a:cubicBezTo>
                  <a:cubicBezTo>
                    <a:pt x="5007" y="3687"/>
                    <a:pt x="5007" y="3687"/>
                    <a:pt x="5006" y="3687"/>
                  </a:cubicBezTo>
                  <a:cubicBezTo>
                    <a:pt x="4997" y="3676"/>
                    <a:pt x="5004" y="3641"/>
                    <a:pt x="4991" y="3624"/>
                  </a:cubicBezTo>
                  <a:cubicBezTo>
                    <a:pt x="4988" y="3621"/>
                    <a:pt x="4985" y="3618"/>
                    <a:pt x="4980" y="3616"/>
                  </a:cubicBezTo>
                  <a:cubicBezTo>
                    <a:pt x="4961" y="3615"/>
                    <a:pt x="4952" y="3611"/>
                    <a:pt x="4950" y="3606"/>
                  </a:cubicBezTo>
                  <a:cubicBezTo>
                    <a:pt x="4945" y="3596"/>
                    <a:pt x="4965" y="3580"/>
                    <a:pt x="4966" y="3562"/>
                  </a:cubicBezTo>
                  <a:cubicBezTo>
                    <a:pt x="4977" y="3548"/>
                    <a:pt x="4997" y="3535"/>
                    <a:pt x="5006" y="3519"/>
                  </a:cubicBezTo>
                  <a:cubicBezTo>
                    <a:pt x="5023" y="3509"/>
                    <a:pt x="5020" y="3480"/>
                    <a:pt x="5024" y="3462"/>
                  </a:cubicBezTo>
                  <a:cubicBezTo>
                    <a:pt x="5032" y="3440"/>
                    <a:pt x="5044" y="3422"/>
                    <a:pt x="5022" y="3405"/>
                  </a:cubicBezTo>
                  <a:cubicBezTo>
                    <a:pt x="5031" y="3396"/>
                    <a:pt x="5041" y="3388"/>
                    <a:pt x="5044" y="3381"/>
                  </a:cubicBezTo>
                  <a:cubicBezTo>
                    <a:pt x="5044" y="3380"/>
                    <a:pt x="5045" y="3380"/>
                    <a:pt x="5045" y="3379"/>
                  </a:cubicBezTo>
                  <a:cubicBezTo>
                    <a:pt x="5045" y="3378"/>
                    <a:pt x="5045" y="3378"/>
                    <a:pt x="5045" y="3377"/>
                  </a:cubicBezTo>
                  <a:cubicBezTo>
                    <a:pt x="5045" y="3376"/>
                    <a:pt x="5045" y="3376"/>
                    <a:pt x="5045" y="3376"/>
                  </a:cubicBezTo>
                  <a:cubicBezTo>
                    <a:pt x="5045" y="3375"/>
                    <a:pt x="5045" y="3374"/>
                    <a:pt x="5045" y="3373"/>
                  </a:cubicBezTo>
                  <a:cubicBezTo>
                    <a:pt x="5044" y="3372"/>
                    <a:pt x="5044" y="3371"/>
                    <a:pt x="5043" y="3371"/>
                  </a:cubicBezTo>
                  <a:cubicBezTo>
                    <a:pt x="5043" y="3370"/>
                    <a:pt x="5043" y="3370"/>
                    <a:pt x="5042" y="3370"/>
                  </a:cubicBezTo>
                  <a:cubicBezTo>
                    <a:pt x="5040" y="3367"/>
                    <a:pt x="5035" y="3365"/>
                    <a:pt x="5028" y="3363"/>
                  </a:cubicBezTo>
                  <a:cubicBezTo>
                    <a:pt x="5028" y="3363"/>
                    <a:pt x="5027" y="3364"/>
                    <a:pt x="5026" y="3364"/>
                  </a:cubicBezTo>
                  <a:cubicBezTo>
                    <a:pt x="5026" y="3364"/>
                    <a:pt x="5026" y="3364"/>
                    <a:pt x="5025" y="3364"/>
                  </a:cubicBezTo>
                  <a:cubicBezTo>
                    <a:pt x="5024" y="3364"/>
                    <a:pt x="5024" y="3365"/>
                    <a:pt x="5023" y="3365"/>
                  </a:cubicBezTo>
                  <a:cubicBezTo>
                    <a:pt x="5023" y="3365"/>
                    <a:pt x="5023" y="3365"/>
                    <a:pt x="5022" y="3365"/>
                  </a:cubicBezTo>
                  <a:cubicBezTo>
                    <a:pt x="5022" y="3365"/>
                    <a:pt x="5022" y="3365"/>
                    <a:pt x="5021" y="3365"/>
                  </a:cubicBezTo>
                  <a:cubicBezTo>
                    <a:pt x="5002" y="3365"/>
                    <a:pt x="4986" y="3329"/>
                    <a:pt x="4998" y="3316"/>
                  </a:cubicBezTo>
                  <a:cubicBezTo>
                    <a:pt x="4999" y="3316"/>
                    <a:pt x="4999" y="3316"/>
                    <a:pt x="4999" y="3316"/>
                  </a:cubicBezTo>
                  <a:cubicBezTo>
                    <a:pt x="4999" y="3315"/>
                    <a:pt x="4999" y="3315"/>
                    <a:pt x="5000" y="3315"/>
                  </a:cubicBezTo>
                  <a:cubicBezTo>
                    <a:pt x="5001" y="3314"/>
                    <a:pt x="5000" y="3314"/>
                    <a:pt x="5001" y="3314"/>
                  </a:cubicBezTo>
                  <a:cubicBezTo>
                    <a:pt x="5002" y="3314"/>
                    <a:pt x="5003" y="3313"/>
                    <a:pt x="5004" y="3313"/>
                  </a:cubicBezTo>
                  <a:cubicBezTo>
                    <a:pt x="5005" y="3313"/>
                    <a:pt x="5006" y="3313"/>
                    <a:pt x="5008" y="3312"/>
                  </a:cubicBezTo>
                  <a:cubicBezTo>
                    <a:pt x="5009" y="3312"/>
                    <a:pt x="5010" y="3312"/>
                    <a:pt x="5011" y="3312"/>
                  </a:cubicBezTo>
                  <a:cubicBezTo>
                    <a:pt x="5011" y="3311"/>
                    <a:pt x="5011" y="3311"/>
                    <a:pt x="5011" y="3310"/>
                  </a:cubicBezTo>
                  <a:cubicBezTo>
                    <a:pt x="5011" y="3309"/>
                    <a:pt x="5010" y="3310"/>
                    <a:pt x="5010" y="3309"/>
                  </a:cubicBezTo>
                  <a:cubicBezTo>
                    <a:pt x="5010" y="3308"/>
                    <a:pt x="5010" y="3308"/>
                    <a:pt x="5010" y="3308"/>
                  </a:cubicBezTo>
                  <a:cubicBezTo>
                    <a:pt x="5002" y="3295"/>
                    <a:pt x="4967" y="3303"/>
                    <a:pt x="4959" y="3301"/>
                  </a:cubicBezTo>
                  <a:cubicBezTo>
                    <a:pt x="4959" y="3301"/>
                    <a:pt x="4959" y="3301"/>
                    <a:pt x="4958" y="3301"/>
                  </a:cubicBezTo>
                  <a:cubicBezTo>
                    <a:pt x="4958" y="3300"/>
                    <a:pt x="4958" y="3301"/>
                    <a:pt x="4958" y="3301"/>
                  </a:cubicBezTo>
                  <a:cubicBezTo>
                    <a:pt x="4958" y="3300"/>
                    <a:pt x="4958" y="3300"/>
                    <a:pt x="4958" y="3300"/>
                  </a:cubicBezTo>
                  <a:cubicBezTo>
                    <a:pt x="4958" y="3299"/>
                    <a:pt x="4958" y="3299"/>
                    <a:pt x="4958" y="3299"/>
                  </a:cubicBezTo>
                  <a:cubicBezTo>
                    <a:pt x="4959" y="3297"/>
                    <a:pt x="4963" y="3294"/>
                    <a:pt x="4972" y="3289"/>
                  </a:cubicBezTo>
                  <a:cubicBezTo>
                    <a:pt x="4982" y="3274"/>
                    <a:pt x="5000" y="3273"/>
                    <a:pt x="5006" y="3266"/>
                  </a:cubicBezTo>
                  <a:cubicBezTo>
                    <a:pt x="5007" y="3266"/>
                    <a:pt x="5007" y="3265"/>
                    <a:pt x="5007" y="3265"/>
                  </a:cubicBezTo>
                  <a:cubicBezTo>
                    <a:pt x="5008" y="3264"/>
                    <a:pt x="5008" y="3264"/>
                    <a:pt x="5008" y="3264"/>
                  </a:cubicBezTo>
                  <a:cubicBezTo>
                    <a:pt x="5008" y="3263"/>
                    <a:pt x="5008" y="3263"/>
                    <a:pt x="5008" y="3263"/>
                  </a:cubicBezTo>
                  <a:cubicBezTo>
                    <a:pt x="5008" y="3262"/>
                    <a:pt x="5008" y="3262"/>
                    <a:pt x="5008" y="3262"/>
                  </a:cubicBezTo>
                  <a:cubicBezTo>
                    <a:pt x="5008" y="3261"/>
                    <a:pt x="5008" y="3261"/>
                    <a:pt x="5008" y="3260"/>
                  </a:cubicBezTo>
                  <a:cubicBezTo>
                    <a:pt x="5008" y="3259"/>
                    <a:pt x="5008" y="3259"/>
                    <a:pt x="5008" y="3259"/>
                  </a:cubicBezTo>
                  <a:cubicBezTo>
                    <a:pt x="4979" y="3239"/>
                    <a:pt x="4986" y="3201"/>
                    <a:pt x="4993" y="3172"/>
                  </a:cubicBezTo>
                  <a:cubicBezTo>
                    <a:pt x="4997" y="3149"/>
                    <a:pt x="5013" y="3133"/>
                    <a:pt x="5021" y="3110"/>
                  </a:cubicBezTo>
                  <a:cubicBezTo>
                    <a:pt x="5027" y="3103"/>
                    <a:pt x="5030" y="3085"/>
                    <a:pt x="5035" y="3077"/>
                  </a:cubicBezTo>
                  <a:cubicBezTo>
                    <a:pt x="5036" y="3075"/>
                    <a:pt x="5037" y="3074"/>
                    <a:pt x="5038" y="3073"/>
                  </a:cubicBezTo>
                  <a:cubicBezTo>
                    <a:pt x="5039" y="3072"/>
                    <a:pt x="5040" y="3072"/>
                    <a:pt x="5041" y="3072"/>
                  </a:cubicBezTo>
                  <a:cubicBezTo>
                    <a:pt x="5042" y="3072"/>
                    <a:pt x="5043" y="3072"/>
                    <a:pt x="5044" y="3072"/>
                  </a:cubicBezTo>
                  <a:cubicBezTo>
                    <a:pt x="5046" y="3073"/>
                    <a:pt x="5050" y="3075"/>
                    <a:pt x="5054" y="3079"/>
                  </a:cubicBezTo>
                  <a:cubicBezTo>
                    <a:pt x="5087" y="3095"/>
                    <a:pt x="5111" y="3121"/>
                    <a:pt x="5135" y="3148"/>
                  </a:cubicBezTo>
                  <a:cubicBezTo>
                    <a:pt x="5146" y="3148"/>
                    <a:pt x="5154" y="3153"/>
                    <a:pt x="5158" y="3159"/>
                  </a:cubicBezTo>
                  <a:cubicBezTo>
                    <a:pt x="5164" y="3167"/>
                    <a:pt x="5164" y="3180"/>
                    <a:pt x="5156" y="3193"/>
                  </a:cubicBezTo>
                  <a:cubicBezTo>
                    <a:pt x="5167" y="3220"/>
                    <a:pt x="5193" y="3215"/>
                    <a:pt x="5212" y="3207"/>
                  </a:cubicBezTo>
                  <a:cubicBezTo>
                    <a:pt x="5220" y="3209"/>
                    <a:pt x="5224" y="3207"/>
                    <a:pt x="5226" y="3203"/>
                  </a:cubicBezTo>
                  <a:cubicBezTo>
                    <a:pt x="5229" y="3197"/>
                    <a:pt x="5229" y="3186"/>
                    <a:pt x="5232" y="3180"/>
                  </a:cubicBezTo>
                  <a:cubicBezTo>
                    <a:pt x="5233" y="3179"/>
                    <a:pt x="5233" y="3178"/>
                    <a:pt x="5233" y="3178"/>
                  </a:cubicBezTo>
                  <a:cubicBezTo>
                    <a:pt x="5234" y="3177"/>
                    <a:pt x="5234" y="3177"/>
                    <a:pt x="5235" y="3176"/>
                  </a:cubicBezTo>
                  <a:cubicBezTo>
                    <a:pt x="5237" y="3174"/>
                    <a:pt x="5241" y="3174"/>
                    <a:pt x="5246" y="3175"/>
                  </a:cubicBezTo>
                  <a:cubicBezTo>
                    <a:pt x="5262" y="3161"/>
                    <a:pt x="5270" y="3147"/>
                    <a:pt x="5277" y="3130"/>
                  </a:cubicBezTo>
                  <a:cubicBezTo>
                    <a:pt x="5269" y="3129"/>
                    <a:pt x="5265" y="3129"/>
                    <a:pt x="5263" y="3127"/>
                  </a:cubicBezTo>
                  <a:cubicBezTo>
                    <a:pt x="5263" y="3126"/>
                    <a:pt x="5263" y="3126"/>
                    <a:pt x="5263" y="3126"/>
                  </a:cubicBezTo>
                  <a:cubicBezTo>
                    <a:pt x="5263" y="3125"/>
                    <a:pt x="5263" y="3125"/>
                    <a:pt x="5263" y="3125"/>
                  </a:cubicBezTo>
                  <a:cubicBezTo>
                    <a:pt x="5264" y="3124"/>
                    <a:pt x="5264" y="3124"/>
                    <a:pt x="5264" y="3124"/>
                  </a:cubicBezTo>
                  <a:cubicBezTo>
                    <a:pt x="5265" y="3123"/>
                    <a:pt x="5265" y="3123"/>
                    <a:pt x="5266" y="3123"/>
                  </a:cubicBezTo>
                  <a:cubicBezTo>
                    <a:pt x="5274" y="3119"/>
                    <a:pt x="5297" y="3114"/>
                    <a:pt x="5305" y="3114"/>
                  </a:cubicBezTo>
                  <a:cubicBezTo>
                    <a:pt x="5340" y="3118"/>
                    <a:pt x="5335" y="3093"/>
                    <a:pt x="5361" y="3080"/>
                  </a:cubicBezTo>
                  <a:cubicBezTo>
                    <a:pt x="5368" y="3075"/>
                    <a:pt x="5370" y="3071"/>
                    <a:pt x="5370" y="3068"/>
                  </a:cubicBezTo>
                  <a:cubicBezTo>
                    <a:pt x="5370" y="3067"/>
                    <a:pt x="5369" y="3066"/>
                    <a:pt x="5368" y="3065"/>
                  </a:cubicBezTo>
                  <a:cubicBezTo>
                    <a:pt x="5362" y="3059"/>
                    <a:pt x="5346" y="3058"/>
                    <a:pt x="5342" y="3053"/>
                  </a:cubicBezTo>
                  <a:cubicBezTo>
                    <a:pt x="5342" y="3052"/>
                    <a:pt x="5342" y="3053"/>
                    <a:pt x="5341" y="3052"/>
                  </a:cubicBezTo>
                  <a:cubicBezTo>
                    <a:pt x="5341" y="3051"/>
                    <a:pt x="5341" y="3051"/>
                    <a:pt x="5341" y="3051"/>
                  </a:cubicBezTo>
                  <a:cubicBezTo>
                    <a:pt x="5341" y="3050"/>
                    <a:pt x="5341" y="3050"/>
                    <a:pt x="5341" y="3050"/>
                  </a:cubicBezTo>
                  <a:cubicBezTo>
                    <a:pt x="5341" y="3049"/>
                    <a:pt x="5342" y="3047"/>
                    <a:pt x="5344" y="3045"/>
                  </a:cubicBezTo>
                  <a:cubicBezTo>
                    <a:pt x="5353" y="3028"/>
                    <a:pt x="5376" y="3018"/>
                    <a:pt x="5396" y="3020"/>
                  </a:cubicBezTo>
                  <a:cubicBezTo>
                    <a:pt x="5420" y="3041"/>
                    <a:pt x="5455" y="3009"/>
                    <a:pt x="5467" y="2992"/>
                  </a:cubicBezTo>
                  <a:cubicBezTo>
                    <a:pt x="5483" y="2999"/>
                    <a:pt x="5496" y="2998"/>
                    <a:pt x="5505" y="2990"/>
                  </a:cubicBezTo>
                  <a:cubicBezTo>
                    <a:pt x="5506" y="2989"/>
                    <a:pt x="5507" y="2989"/>
                    <a:pt x="5508" y="2988"/>
                  </a:cubicBezTo>
                  <a:cubicBezTo>
                    <a:pt x="5510" y="2985"/>
                    <a:pt x="5512" y="2981"/>
                    <a:pt x="5513" y="2977"/>
                  </a:cubicBezTo>
                  <a:cubicBezTo>
                    <a:pt x="5527" y="2965"/>
                    <a:pt x="5575" y="2961"/>
                    <a:pt x="5556" y="2938"/>
                  </a:cubicBezTo>
                  <a:cubicBezTo>
                    <a:pt x="5553" y="2935"/>
                    <a:pt x="5552" y="2932"/>
                    <a:pt x="5552" y="2930"/>
                  </a:cubicBezTo>
                  <a:cubicBezTo>
                    <a:pt x="5552" y="2929"/>
                    <a:pt x="5552" y="2929"/>
                    <a:pt x="5552" y="2929"/>
                  </a:cubicBezTo>
                  <a:cubicBezTo>
                    <a:pt x="5552" y="2928"/>
                    <a:pt x="5553" y="2928"/>
                    <a:pt x="5553" y="2928"/>
                  </a:cubicBezTo>
                  <a:cubicBezTo>
                    <a:pt x="5553" y="2927"/>
                    <a:pt x="5554" y="2927"/>
                    <a:pt x="5554" y="2927"/>
                  </a:cubicBezTo>
                  <a:cubicBezTo>
                    <a:pt x="5563" y="2922"/>
                    <a:pt x="5596" y="2936"/>
                    <a:pt x="5595" y="2955"/>
                  </a:cubicBezTo>
                  <a:cubicBezTo>
                    <a:pt x="5595" y="2956"/>
                    <a:pt x="5595" y="2956"/>
                    <a:pt x="5594" y="2957"/>
                  </a:cubicBezTo>
                  <a:cubicBezTo>
                    <a:pt x="5594" y="2958"/>
                    <a:pt x="5594" y="2959"/>
                    <a:pt x="5593" y="2959"/>
                  </a:cubicBezTo>
                  <a:cubicBezTo>
                    <a:pt x="5616" y="2954"/>
                    <a:pt x="5636" y="2983"/>
                    <a:pt x="5655" y="2971"/>
                  </a:cubicBezTo>
                  <a:cubicBezTo>
                    <a:pt x="5650" y="2961"/>
                    <a:pt x="5650" y="2948"/>
                    <a:pt x="5658" y="2940"/>
                  </a:cubicBezTo>
                  <a:cubicBezTo>
                    <a:pt x="5663" y="2935"/>
                    <a:pt x="5671" y="2933"/>
                    <a:pt x="5683" y="2935"/>
                  </a:cubicBezTo>
                  <a:cubicBezTo>
                    <a:pt x="5688" y="2934"/>
                    <a:pt x="5691" y="2932"/>
                    <a:pt x="5693" y="2930"/>
                  </a:cubicBezTo>
                  <a:cubicBezTo>
                    <a:pt x="5697" y="2918"/>
                    <a:pt x="5673" y="2893"/>
                    <a:pt x="5683" y="2880"/>
                  </a:cubicBezTo>
                  <a:cubicBezTo>
                    <a:pt x="5681" y="2873"/>
                    <a:pt x="5682" y="2869"/>
                    <a:pt x="5685" y="2866"/>
                  </a:cubicBezTo>
                  <a:cubicBezTo>
                    <a:pt x="5690" y="2859"/>
                    <a:pt x="5704" y="2861"/>
                    <a:pt x="5711" y="2858"/>
                  </a:cubicBezTo>
                  <a:cubicBezTo>
                    <a:pt x="5712" y="2857"/>
                    <a:pt x="5714" y="2856"/>
                    <a:pt x="5714" y="2854"/>
                  </a:cubicBezTo>
                  <a:cubicBezTo>
                    <a:pt x="5714" y="2852"/>
                    <a:pt x="5713" y="2849"/>
                    <a:pt x="5710" y="2845"/>
                  </a:cubicBezTo>
                  <a:cubicBezTo>
                    <a:pt x="5702" y="2829"/>
                    <a:pt x="5710" y="2808"/>
                    <a:pt x="5697" y="2791"/>
                  </a:cubicBezTo>
                  <a:cubicBezTo>
                    <a:pt x="5693" y="2782"/>
                    <a:pt x="5695" y="2776"/>
                    <a:pt x="5699" y="2772"/>
                  </a:cubicBezTo>
                  <a:cubicBezTo>
                    <a:pt x="5708" y="2763"/>
                    <a:pt x="5728" y="2760"/>
                    <a:pt x="5733" y="2749"/>
                  </a:cubicBezTo>
                  <a:cubicBezTo>
                    <a:pt x="5734" y="2748"/>
                    <a:pt x="5735" y="2748"/>
                    <a:pt x="5735" y="2747"/>
                  </a:cubicBezTo>
                  <a:cubicBezTo>
                    <a:pt x="5736" y="2747"/>
                    <a:pt x="5737" y="2746"/>
                    <a:pt x="5737" y="2746"/>
                  </a:cubicBezTo>
                  <a:cubicBezTo>
                    <a:pt x="5738" y="2746"/>
                    <a:pt x="5738" y="2746"/>
                    <a:pt x="5738" y="2746"/>
                  </a:cubicBezTo>
                  <a:cubicBezTo>
                    <a:pt x="5739" y="2746"/>
                    <a:pt x="5739" y="2746"/>
                    <a:pt x="5740" y="2746"/>
                  </a:cubicBezTo>
                  <a:cubicBezTo>
                    <a:pt x="5741" y="2746"/>
                    <a:pt x="5741" y="2746"/>
                    <a:pt x="5741" y="2746"/>
                  </a:cubicBezTo>
                  <a:cubicBezTo>
                    <a:pt x="5742" y="2747"/>
                    <a:pt x="5744" y="2748"/>
                    <a:pt x="5745" y="2748"/>
                  </a:cubicBezTo>
                  <a:cubicBezTo>
                    <a:pt x="5753" y="2756"/>
                    <a:pt x="5763" y="2777"/>
                    <a:pt x="5780" y="2772"/>
                  </a:cubicBezTo>
                  <a:cubicBezTo>
                    <a:pt x="5795" y="2749"/>
                    <a:pt x="5825" y="2742"/>
                    <a:pt x="5850" y="2740"/>
                  </a:cubicBezTo>
                  <a:close/>
                </a:path>
              </a:pathLst>
            </a:custGeom>
            <a:solidFill>
              <a:srgbClr val="C3C3C3"/>
            </a:solidFill>
            <a:ln w="9525" cap="flat">
              <a:solidFill>
                <a:srgbClr val="404040"/>
              </a:solidFill>
              <a:bevel/>
              <a:headEnd/>
              <a:tailEnd/>
            </a:ln>
            <a:effectLst/>
            <a:extLst/>
          </p:spPr>
          <p:txBody>
            <a:bodyPr wrap="none" anchor="ctr"/>
            <a:lstStyle/>
            <a:p>
              <a:pPr eaLnBrk="0" hangingPunct="0">
                <a:defRPr/>
              </a:pPr>
              <a:endParaRPr lang="en-GB" sz="1350" dirty="0">
                <a:solidFill>
                  <a:prstClr val="black"/>
                </a:solidFill>
                <a:latin typeface="Arial" charset="0"/>
                <a:cs typeface="Arial" charset="0"/>
              </a:endParaRPr>
            </a:p>
          </p:txBody>
        </p:sp>
        <p:sp>
          <p:nvSpPr>
            <p:cNvPr id="15" name="Freeform 57">
              <a:extLst>
                <a:ext uri="{FF2B5EF4-FFF2-40B4-BE49-F238E27FC236}">
                  <a16:creationId xmlns:a16="http://schemas.microsoft.com/office/drawing/2014/main" id="{98D261FE-FDAD-48B7-978B-7D4065D38822}"/>
                </a:ext>
              </a:extLst>
            </p:cNvPr>
            <p:cNvSpPr>
              <a:spLocks noChangeArrowheads="1"/>
            </p:cNvSpPr>
            <p:nvPr/>
          </p:nvSpPr>
          <p:spPr bwMode="auto">
            <a:xfrm rot="120000">
              <a:off x="7847655" y="3041497"/>
              <a:ext cx="1174108" cy="2237091"/>
            </a:xfrm>
            <a:custGeom>
              <a:avLst/>
              <a:gdLst>
                <a:gd name="T0" fmla="*/ 988539 w 3258"/>
                <a:gd name="T1" fmla="*/ 45700 h 6216"/>
                <a:gd name="T2" fmla="*/ 937835 w 3258"/>
                <a:gd name="T3" fmla="*/ 153653 h 6216"/>
                <a:gd name="T4" fmla="*/ 796872 w 3258"/>
                <a:gd name="T5" fmla="*/ 136021 h 6216"/>
                <a:gd name="T6" fmla="*/ 649437 w 3258"/>
                <a:gd name="T7" fmla="*/ 234978 h 6216"/>
                <a:gd name="T8" fmla="*/ 576798 w 3258"/>
                <a:gd name="T9" fmla="*/ 340772 h 6216"/>
                <a:gd name="T10" fmla="*/ 502001 w 3258"/>
                <a:gd name="T11" fmla="*/ 400146 h 6216"/>
                <a:gd name="T12" fmla="*/ 347733 w 3258"/>
                <a:gd name="T13" fmla="*/ 420297 h 6216"/>
                <a:gd name="T14" fmla="*/ 314650 w 3258"/>
                <a:gd name="T15" fmla="*/ 563515 h 6216"/>
                <a:gd name="T16" fmla="*/ 239853 w 3258"/>
                <a:gd name="T17" fmla="*/ 646999 h 6216"/>
                <a:gd name="T18" fmla="*/ 275094 w 3258"/>
                <a:gd name="T19" fmla="*/ 785898 h 6216"/>
                <a:gd name="T20" fmla="*/ 354565 w 3258"/>
                <a:gd name="T21" fmla="*/ 887374 h 6216"/>
                <a:gd name="T22" fmla="*/ 303862 w 3258"/>
                <a:gd name="T23" fmla="*/ 979854 h 6216"/>
                <a:gd name="T24" fmla="*/ 323640 w 3258"/>
                <a:gd name="T25" fmla="*/ 1120553 h 6216"/>
                <a:gd name="T26" fmla="*/ 178361 w 3258"/>
                <a:gd name="T27" fmla="*/ 1221669 h 6216"/>
                <a:gd name="T28" fmla="*/ 65807 w 3258"/>
                <a:gd name="T29" fmla="*/ 1325303 h 6216"/>
                <a:gd name="T30" fmla="*/ 17620 w 3258"/>
                <a:gd name="T31" fmla="*/ 1323144 h 6216"/>
                <a:gd name="T32" fmla="*/ 48186 w 3258"/>
                <a:gd name="T33" fmla="*/ 1468521 h 6216"/>
                <a:gd name="T34" fmla="*/ 98890 w 3258"/>
                <a:gd name="T35" fmla="*/ 1640526 h 6216"/>
                <a:gd name="T36" fmla="*/ 107880 w 3258"/>
                <a:gd name="T37" fmla="*/ 1779066 h 6216"/>
                <a:gd name="T38" fmla="*/ 184834 w 3258"/>
                <a:gd name="T39" fmla="*/ 1924443 h 6216"/>
                <a:gd name="T40" fmla="*/ 96732 w 3258"/>
                <a:gd name="T41" fmla="*/ 2076657 h 6216"/>
                <a:gd name="T42" fmla="*/ 68324 w 3258"/>
                <a:gd name="T43" fmla="*/ 2184610 h 6216"/>
                <a:gd name="T44" fmla="*/ 116510 w 3258"/>
                <a:gd name="T45" fmla="*/ 2219874 h 6216"/>
                <a:gd name="T46" fmla="*/ 263946 w 3258"/>
                <a:gd name="T47" fmla="*/ 2083134 h 6216"/>
                <a:gd name="T48" fmla="*/ 330112 w 3258"/>
                <a:gd name="T49" fmla="*/ 1994972 h 6216"/>
                <a:gd name="T50" fmla="*/ 380816 w 3258"/>
                <a:gd name="T51" fmla="*/ 1933439 h 6216"/>
                <a:gd name="T52" fmla="*/ 490853 w 3258"/>
                <a:gd name="T53" fmla="*/ 1911489 h 6216"/>
                <a:gd name="T54" fmla="*/ 603048 w 3258"/>
                <a:gd name="T55" fmla="*/ 1917966 h 6216"/>
                <a:gd name="T56" fmla="*/ 535084 w 3258"/>
                <a:gd name="T57" fmla="*/ 1882701 h 6216"/>
                <a:gd name="T58" fmla="*/ 578955 w 3258"/>
                <a:gd name="T59" fmla="*/ 1803535 h 6216"/>
                <a:gd name="T60" fmla="*/ 605565 w 3258"/>
                <a:gd name="T61" fmla="*/ 1711056 h 6216"/>
                <a:gd name="T62" fmla="*/ 532567 w 3258"/>
                <a:gd name="T63" fmla="*/ 1697741 h 6216"/>
                <a:gd name="T64" fmla="*/ 504158 w 3258"/>
                <a:gd name="T65" fmla="*/ 1616057 h 6216"/>
                <a:gd name="T66" fmla="*/ 504158 w 3258"/>
                <a:gd name="T67" fmla="*/ 1450889 h 6216"/>
                <a:gd name="T68" fmla="*/ 495168 w 3258"/>
                <a:gd name="T69" fmla="*/ 1296516 h 6216"/>
                <a:gd name="T70" fmla="*/ 543714 w 3258"/>
                <a:gd name="T71" fmla="*/ 1263770 h 6216"/>
                <a:gd name="T72" fmla="*/ 719918 w 3258"/>
                <a:gd name="T73" fmla="*/ 1129189 h 6216"/>
                <a:gd name="T74" fmla="*/ 755159 w 3258"/>
                <a:gd name="T75" fmla="*/ 1034910 h 6216"/>
                <a:gd name="T76" fmla="*/ 655909 w 3258"/>
                <a:gd name="T77" fmla="*/ 867583 h 6216"/>
                <a:gd name="T78" fmla="*/ 424687 w 3258"/>
                <a:gd name="T79" fmla="*/ 829799 h 6216"/>
                <a:gd name="T80" fmla="*/ 550187 w 3258"/>
                <a:gd name="T81" fmla="*/ 730842 h 6216"/>
                <a:gd name="T82" fmla="*/ 629659 w 3258"/>
                <a:gd name="T83" fmla="*/ 649158 h 6216"/>
                <a:gd name="T84" fmla="*/ 728548 w 3258"/>
                <a:gd name="T85" fmla="*/ 689100 h 6216"/>
                <a:gd name="T86" fmla="*/ 869511 w 3258"/>
                <a:gd name="T87" fmla="*/ 772584 h 6216"/>
                <a:gd name="T88" fmla="*/ 1142807 w 3258"/>
                <a:gd name="T89" fmla="*/ 689100 h 6216"/>
                <a:gd name="T90" fmla="*/ 1092104 w 3258"/>
                <a:gd name="T91" fmla="*/ 532568 h 6216"/>
                <a:gd name="T92" fmla="*/ 1034927 w 3258"/>
                <a:gd name="T93" fmla="*/ 431092 h 6216"/>
                <a:gd name="T94" fmla="*/ 1129502 w 3258"/>
                <a:gd name="T95" fmla="*/ 270242 h 6216"/>
                <a:gd name="T96" fmla="*/ 1089946 w 3258"/>
                <a:gd name="T97" fmla="*/ 148975 h 6216"/>
                <a:gd name="T98" fmla="*/ 1057942 w 3258"/>
                <a:gd name="T99" fmla="*/ 0 h 6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58" h="6216">
                  <a:moveTo>
                    <a:pt x="2942" y="1"/>
                  </a:moveTo>
                  <a:cubicBezTo>
                    <a:pt x="2914" y="28"/>
                    <a:pt x="2887" y="56"/>
                    <a:pt x="2859" y="84"/>
                  </a:cubicBezTo>
                  <a:cubicBezTo>
                    <a:pt x="2833" y="110"/>
                    <a:pt x="2806" y="136"/>
                    <a:pt x="2780" y="163"/>
                  </a:cubicBezTo>
                  <a:cubicBezTo>
                    <a:pt x="2770" y="151"/>
                    <a:pt x="2759" y="139"/>
                    <a:pt x="2749" y="127"/>
                  </a:cubicBezTo>
                  <a:cubicBezTo>
                    <a:pt x="2704" y="143"/>
                    <a:pt x="2659" y="159"/>
                    <a:pt x="2614" y="176"/>
                  </a:cubicBezTo>
                  <a:cubicBezTo>
                    <a:pt x="2626" y="210"/>
                    <a:pt x="2639" y="245"/>
                    <a:pt x="2651" y="280"/>
                  </a:cubicBezTo>
                  <a:cubicBezTo>
                    <a:pt x="2649" y="312"/>
                    <a:pt x="2647" y="345"/>
                    <a:pt x="2645" y="378"/>
                  </a:cubicBezTo>
                  <a:cubicBezTo>
                    <a:pt x="2633" y="394"/>
                    <a:pt x="2620" y="410"/>
                    <a:pt x="2608" y="427"/>
                  </a:cubicBezTo>
                  <a:cubicBezTo>
                    <a:pt x="2586" y="410"/>
                    <a:pt x="2563" y="394"/>
                    <a:pt x="2541" y="378"/>
                  </a:cubicBezTo>
                  <a:cubicBezTo>
                    <a:pt x="2500" y="349"/>
                    <a:pt x="2459" y="320"/>
                    <a:pt x="2418" y="292"/>
                  </a:cubicBezTo>
                  <a:cubicBezTo>
                    <a:pt x="2383" y="292"/>
                    <a:pt x="2349" y="292"/>
                    <a:pt x="2314" y="292"/>
                  </a:cubicBezTo>
                  <a:cubicBezTo>
                    <a:pt x="2281" y="320"/>
                    <a:pt x="2249" y="349"/>
                    <a:pt x="2216" y="378"/>
                  </a:cubicBezTo>
                  <a:cubicBezTo>
                    <a:pt x="2192" y="412"/>
                    <a:pt x="2167" y="447"/>
                    <a:pt x="2143" y="482"/>
                  </a:cubicBezTo>
                  <a:cubicBezTo>
                    <a:pt x="2100" y="506"/>
                    <a:pt x="2057" y="530"/>
                    <a:pt x="2014" y="555"/>
                  </a:cubicBezTo>
                  <a:cubicBezTo>
                    <a:pt x="1975" y="571"/>
                    <a:pt x="1937" y="587"/>
                    <a:pt x="1898" y="604"/>
                  </a:cubicBezTo>
                  <a:cubicBezTo>
                    <a:pt x="1867" y="620"/>
                    <a:pt x="1837" y="636"/>
                    <a:pt x="1806" y="653"/>
                  </a:cubicBezTo>
                  <a:cubicBezTo>
                    <a:pt x="1804" y="698"/>
                    <a:pt x="1802" y="743"/>
                    <a:pt x="1800" y="788"/>
                  </a:cubicBezTo>
                  <a:cubicBezTo>
                    <a:pt x="1792" y="812"/>
                    <a:pt x="1783" y="836"/>
                    <a:pt x="1775" y="861"/>
                  </a:cubicBezTo>
                  <a:cubicBezTo>
                    <a:pt x="1745" y="877"/>
                    <a:pt x="1714" y="893"/>
                    <a:pt x="1684" y="910"/>
                  </a:cubicBezTo>
                  <a:cubicBezTo>
                    <a:pt x="1657" y="922"/>
                    <a:pt x="1631" y="934"/>
                    <a:pt x="1604" y="947"/>
                  </a:cubicBezTo>
                  <a:cubicBezTo>
                    <a:pt x="1604" y="981"/>
                    <a:pt x="1604" y="1016"/>
                    <a:pt x="1604" y="1051"/>
                  </a:cubicBezTo>
                  <a:cubicBezTo>
                    <a:pt x="1584" y="1069"/>
                    <a:pt x="1563" y="1087"/>
                    <a:pt x="1543" y="1106"/>
                  </a:cubicBezTo>
                  <a:cubicBezTo>
                    <a:pt x="1514" y="1128"/>
                    <a:pt x="1486" y="1151"/>
                    <a:pt x="1457" y="1174"/>
                  </a:cubicBezTo>
                  <a:cubicBezTo>
                    <a:pt x="1437" y="1153"/>
                    <a:pt x="1417" y="1132"/>
                    <a:pt x="1396" y="1112"/>
                  </a:cubicBezTo>
                  <a:cubicBezTo>
                    <a:pt x="1357" y="1087"/>
                    <a:pt x="1318" y="1063"/>
                    <a:pt x="1279" y="1039"/>
                  </a:cubicBezTo>
                  <a:cubicBezTo>
                    <a:pt x="1255" y="1047"/>
                    <a:pt x="1231" y="1055"/>
                    <a:pt x="1206" y="1063"/>
                  </a:cubicBezTo>
                  <a:cubicBezTo>
                    <a:pt x="1155" y="1073"/>
                    <a:pt x="1104" y="1083"/>
                    <a:pt x="1053" y="1094"/>
                  </a:cubicBezTo>
                  <a:cubicBezTo>
                    <a:pt x="1025" y="1118"/>
                    <a:pt x="996" y="1143"/>
                    <a:pt x="967" y="1168"/>
                  </a:cubicBezTo>
                  <a:cubicBezTo>
                    <a:pt x="953" y="1188"/>
                    <a:pt x="939" y="1208"/>
                    <a:pt x="924" y="1229"/>
                  </a:cubicBezTo>
                  <a:cubicBezTo>
                    <a:pt x="896" y="1269"/>
                    <a:pt x="868" y="1310"/>
                    <a:pt x="839" y="1351"/>
                  </a:cubicBezTo>
                  <a:cubicBezTo>
                    <a:pt x="845" y="1383"/>
                    <a:pt x="851" y="1416"/>
                    <a:pt x="857" y="1449"/>
                  </a:cubicBezTo>
                  <a:cubicBezTo>
                    <a:pt x="863" y="1488"/>
                    <a:pt x="869" y="1527"/>
                    <a:pt x="875" y="1566"/>
                  </a:cubicBezTo>
                  <a:cubicBezTo>
                    <a:pt x="857" y="1596"/>
                    <a:pt x="839" y="1626"/>
                    <a:pt x="820" y="1657"/>
                  </a:cubicBezTo>
                  <a:cubicBezTo>
                    <a:pt x="820" y="1685"/>
                    <a:pt x="820" y="1714"/>
                    <a:pt x="820" y="1743"/>
                  </a:cubicBezTo>
                  <a:cubicBezTo>
                    <a:pt x="794" y="1739"/>
                    <a:pt x="768" y="1735"/>
                    <a:pt x="741" y="1731"/>
                  </a:cubicBezTo>
                  <a:cubicBezTo>
                    <a:pt x="717" y="1753"/>
                    <a:pt x="692" y="1775"/>
                    <a:pt x="667" y="1798"/>
                  </a:cubicBezTo>
                  <a:cubicBezTo>
                    <a:pt x="667" y="1845"/>
                    <a:pt x="667" y="1892"/>
                    <a:pt x="667" y="1939"/>
                  </a:cubicBezTo>
                  <a:cubicBezTo>
                    <a:pt x="676" y="1973"/>
                    <a:pt x="684" y="2008"/>
                    <a:pt x="692" y="2043"/>
                  </a:cubicBezTo>
                  <a:cubicBezTo>
                    <a:pt x="698" y="2061"/>
                    <a:pt x="704" y="2079"/>
                    <a:pt x="710" y="2098"/>
                  </a:cubicBezTo>
                  <a:cubicBezTo>
                    <a:pt x="729" y="2126"/>
                    <a:pt x="747" y="2155"/>
                    <a:pt x="765" y="2184"/>
                  </a:cubicBezTo>
                  <a:cubicBezTo>
                    <a:pt x="788" y="2202"/>
                    <a:pt x="810" y="2220"/>
                    <a:pt x="832" y="2239"/>
                  </a:cubicBezTo>
                  <a:cubicBezTo>
                    <a:pt x="867" y="2273"/>
                    <a:pt x="902" y="2308"/>
                    <a:pt x="937" y="2343"/>
                  </a:cubicBezTo>
                  <a:cubicBezTo>
                    <a:pt x="951" y="2361"/>
                    <a:pt x="965" y="2379"/>
                    <a:pt x="979" y="2398"/>
                  </a:cubicBezTo>
                  <a:cubicBezTo>
                    <a:pt x="982" y="2420"/>
                    <a:pt x="984" y="2443"/>
                    <a:pt x="986" y="2466"/>
                  </a:cubicBezTo>
                  <a:cubicBezTo>
                    <a:pt x="968" y="2488"/>
                    <a:pt x="949" y="2510"/>
                    <a:pt x="930" y="2533"/>
                  </a:cubicBezTo>
                  <a:cubicBezTo>
                    <a:pt x="930" y="2557"/>
                    <a:pt x="930" y="2581"/>
                    <a:pt x="930" y="2606"/>
                  </a:cubicBezTo>
                  <a:cubicBezTo>
                    <a:pt x="922" y="2628"/>
                    <a:pt x="914" y="2651"/>
                    <a:pt x="906" y="2674"/>
                  </a:cubicBezTo>
                  <a:cubicBezTo>
                    <a:pt x="886" y="2690"/>
                    <a:pt x="866" y="2706"/>
                    <a:pt x="845" y="2723"/>
                  </a:cubicBezTo>
                  <a:cubicBezTo>
                    <a:pt x="841" y="2747"/>
                    <a:pt x="837" y="2771"/>
                    <a:pt x="832" y="2796"/>
                  </a:cubicBezTo>
                  <a:cubicBezTo>
                    <a:pt x="835" y="2837"/>
                    <a:pt x="837" y="2878"/>
                    <a:pt x="839" y="2919"/>
                  </a:cubicBezTo>
                  <a:cubicBezTo>
                    <a:pt x="872" y="2951"/>
                    <a:pt x="905" y="2984"/>
                    <a:pt x="937" y="3016"/>
                  </a:cubicBezTo>
                  <a:cubicBezTo>
                    <a:pt x="925" y="3049"/>
                    <a:pt x="913" y="3082"/>
                    <a:pt x="900" y="3114"/>
                  </a:cubicBezTo>
                  <a:cubicBezTo>
                    <a:pt x="872" y="3147"/>
                    <a:pt x="843" y="3180"/>
                    <a:pt x="814" y="3212"/>
                  </a:cubicBezTo>
                  <a:cubicBezTo>
                    <a:pt x="782" y="3239"/>
                    <a:pt x="749" y="3265"/>
                    <a:pt x="716" y="3291"/>
                  </a:cubicBezTo>
                  <a:cubicBezTo>
                    <a:pt x="682" y="3322"/>
                    <a:pt x="647" y="3353"/>
                    <a:pt x="612" y="3383"/>
                  </a:cubicBezTo>
                  <a:cubicBezTo>
                    <a:pt x="574" y="3387"/>
                    <a:pt x="535" y="3391"/>
                    <a:pt x="496" y="3395"/>
                  </a:cubicBezTo>
                  <a:cubicBezTo>
                    <a:pt x="449" y="3400"/>
                    <a:pt x="402" y="3404"/>
                    <a:pt x="355" y="3408"/>
                  </a:cubicBezTo>
                  <a:cubicBezTo>
                    <a:pt x="357" y="3410"/>
                    <a:pt x="359" y="3412"/>
                    <a:pt x="361" y="3414"/>
                  </a:cubicBezTo>
                  <a:cubicBezTo>
                    <a:pt x="333" y="3461"/>
                    <a:pt x="304" y="3508"/>
                    <a:pt x="275" y="3554"/>
                  </a:cubicBezTo>
                  <a:cubicBezTo>
                    <a:pt x="245" y="3597"/>
                    <a:pt x="214" y="3640"/>
                    <a:pt x="183" y="3683"/>
                  </a:cubicBezTo>
                  <a:cubicBezTo>
                    <a:pt x="161" y="3638"/>
                    <a:pt x="139" y="3593"/>
                    <a:pt x="116" y="3548"/>
                  </a:cubicBezTo>
                  <a:cubicBezTo>
                    <a:pt x="96" y="3548"/>
                    <a:pt x="76" y="3548"/>
                    <a:pt x="55" y="3548"/>
                  </a:cubicBezTo>
                  <a:cubicBezTo>
                    <a:pt x="55" y="3565"/>
                    <a:pt x="55" y="3581"/>
                    <a:pt x="55" y="3597"/>
                  </a:cubicBezTo>
                  <a:cubicBezTo>
                    <a:pt x="53" y="3624"/>
                    <a:pt x="51" y="3651"/>
                    <a:pt x="49" y="3677"/>
                  </a:cubicBezTo>
                  <a:cubicBezTo>
                    <a:pt x="33" y="3688"/>
                    <a:pt x="17" y="3698"/>
                    <a:pt x="0" y="3708"/>
                  </a:cubicBezTo>
                  <a:cubicBezTo>
                    <a:pt x="15" y="3753"/>
                    <a:pt x="29" y="3798"/>
                    <a:pt x="43" y="3842"/>
                  </a:cubicBezTo>
                  <a:cubicBezTo>
                    <a:pt x="62" y="3887"/>
                    <a:pt x="80" y="3932"/>
                    <a:pt x="98" y="3977"/>
                  </a:cubicBezTo>
                  <a:cubicBezTo>
                    <a:pt x="110" y="4012"/>
                    <a:pt x="122" y="4047"/>
                    <a:pt x="134" y="4081"/>
                  </a:cubicBezTo>
                  <a:cubicBezTo>
                    <a:pt x="155" y="4126"/>
                    <a:pt x="176" y="4171"/>
                    <a:pt x="196" y="4216"/>
                  </a:cubicBezTo>
                  <a:cubicBezTo>
                    <a:pt x="204" y="4263"/>
                    <a:pt x="212" y="4310"/>
                    <a:pt x="220" y="4357"/>
                  </a:cubicBezTo>
                  <a:cubicBezTo>
                    <a:pt x="222" y="4396"/>
                    <a:pt x="224" y="4435"/>
                    <a:pt x="226" y="4473"/>
                  </a:cubicBezTo>
                  <a:cubicBezTo>
                    <a:pt x="243" y="4502"/>
                    <a:pt x="259" y="4531"/>
                    <a:pt x="275" y="4559"/>
                  </a:cubicBezTo>
                  <a:cubicBezTo>
                    <a:pt x="294" y="4584"/>
                    <a:pt x="312" y="4608"/>
                    <a:pt x="330" y="4632"/>
                  </a:cubicBezTo>
                  <a:cubicBezTo>
                    <a:pt x="333" y="4655"/>
                    <a:pt x="335" y="4677"/>
                    <a:pt x="337" y="4699"/>
                  </a:cubicBezTo>
                  <a:cubicBezTo>
                    <a:pt x="337" y="4734"/>
                    <a:pt x="337" y="4769"/>
                    <a:pt x="337" y="4804"/>
                  </a:cubicBezTo>
                  <a:cubicBezTo>
                    <a:pt x="325" y="4851"/>
                    <a:pt x="313" y="4898"/>
                    <a:pt x="300" y="4944"/>
                  </a:cubicBezTo>
                  <a:cubicBezTo>
                    <a:pt x="306" y="4981"/>
                    <a:pt x="312" y="5018"/>
                    <a:pt x="318" y="5055"/>
                  </a:cubicBezTo>
                  <a:cubicBezTo>
                    <a:pt x="351" y="5090"/>
                    <a:pt x="384" y="5125"/>
                    <a:pt x="416" y="5159"/>
                  </a:cubicBezTo>
                  <a:cubicBezTo>
                    <a:pt x="451" y="5182"/>
                    <a:pt x="486" y="5204"/>
                    <a:pt x="520" y="5226"/>
                  </a:cubicBezTo>
                  <a:cubicBezTo>
                    <a:pt x="518" y="5267"/>
                    <a:pt x="516" y="5308"/>
                    <a:pt x="514" y="5348"/>
                  </a:cubicBezTo>
                  <a:cubicBezTo>
                    <a:pt x="494" y="5379"/>
                    <a:pt x="474" y="5410"/>
                    <a:pt x="453" y="5440"/>
                  </a:cubicBezTo>
                  <a:cubicBezTo>
                    <a:pt x="431" y="5481"/>
                    <a:pt x="408" y="5522"/>
                    <a:pt x="385" y="5563"/>
                  </a:cubicBezTo>
                  <a:cubicBezTo>
                    <a:pt x="363" y="5600"/>
                    <a:pt x="341" y="5637"/>
                    <a:pt x="318" y="5673"/>
                  </a:cubicBezTo>
                  <a:cubicBezTo>
                    <a:pt x="302" y="5706"/>
                    <a:pt x="286" y="5739"/>
                    <a:pt x="269" y="5771"/>
                  </a:cubicBezTo>
                  <a:cubicBezTo>
                    <a:pt x="255" y="5773"/>
                    <a:pt x="241" y="5775"/>
                    <a:pt x="226" y="5777"/>
                  </a:cubicBezTo>
                  <a:cubicBezTo>
                    <a:pt x="196" y="5802"/>
                    <a:pt x="165" y="5827"/>
                    <a:pt x="134" y="5851"/>
                  </a:cubicBezTo>
                  <a:cubicBezTo>
                    <a:pt x="139" y="5904"/>
                    <a:pt x="143" y="5957"/>
                    <a:pt x="147" y="6010"/>
                  </a:cubicBezTo>
                  <a:cubicBezTo>
                    <a:pt x="162" y="6031"/>
                    <a:pt x="176" y="6051"/>
                    <a:pt x="190" y="6071"/>
                  </a:cubicBezTo>
                  <a:cubicBezTo>
                    <a:pt x="213" y="6092"/>
                    <a:pt x="235" y="6112"/>
                    <a:pt x="257" y="6132"/>
                  </a:cubicBezTo>
                  <a:cubicBezTo>
                    <a:pt x="257" y="6157"/>
                    <a:pt x="257" y="6182"/>
                    <a:pt x="257" y="6206"/>
                  </a:cubicBezTo>
                  <a:cubicBezTo>
                    <a:pt x="257" y="6209"/>
                    <a:pt x="257" y="6212"/>
                    <a:pt x="257" y="6215"/>
                  </a:cubicBezTo>
                  <a:cubicBezTo>
                    <a:pt x="280" y="6200"/>
                    <a:pt x="302" y="6185"/>
                    <a:pt x="324" y="6169"/>
                  </a:cubicBezTo>
                  <a:cubicBezTo>
                    <a:pt x="363" y="6139"/>
                    <a:pt x="402" y="6108"/>
                    <a:pt x="441" y="6077"/>
                  </a:cubicBezTo>
                  <a:cubicBezTo>
                    <a:pt x="480" y="6067"/>
                    <a:pt x="519" y="6057"/>
                    <a:pt x="557" y="6046"/>
                  </a:cubicBezTo>
                  <a:cubicBezTo>
                    <a:pt x="596" y="5987"/>
                    <a:pt x="635" y="5928"/>
                    <a:pt x="673" y="5869"/>
                  </a:cubicBezTo>
                  <a:cubicBezTo>
                    <a:pt x="694" y="5843"/>
                    <a:pt x="714" y="5816"/>
                    <a:pt x="734" y="5789"/>
                  </a:cubicBezTo>
                  <a:cubicBezTo>
                    <a:pt x="743" y="5757"/>
                    <a:pt x="751" y="5724"/>
                    <a:pt x="759" y="5691"/>
                  </a:cubicBezTo>
                  <a:cubicBezTo>
                    <a:pt x="796" y="5687"/>
                    <a:pt x="833" y="5683"/>
                    <a:pt x="869" y="5679"/>
                  </a:cubicBezTo>
                  <a:cubicBezTo>
                    <a:pt x="878" y="5661"/>
                    <a:pt x="886" y="5643"/>
                    <a:pt x="894" y="5624"/>
                  </a:cubicBezTo>
                  <a:cubicBezTo>
                    <a:pt x="902" y="5598"/>
                    <a:pt x="910" y="5571"/>
                    <a:pt x="918" y="5544"/>
                  </a:cubicBezTo>
                  <a:cubicBezTo>
                    <a:pt x="939" y="5524"/>
                    <a:pt x="959" y="5504"/>
                    <a:pt x="979" y="5483"/>
                  </a:cubicBezTo>
                  <a:cubicBezTo>
                    <a:pt x="988" y="5459"/>
                    <a:pt x="996" y="5435"/>
                    <a:pt x="1004" y="5410"/>
                  </a:cubicBezTo>
                  <a:cubicBezTo>
                    <a:pt x="1008" y="5386"/>
                    <a:pt x="1012" y="5361"/>
                    <a:pt x="1016" y="5336"/>
                  </a:cubicBezTo>
                  <a:cubicBezTo>
                    <a:pt x="1031" y="5349"/>
                    <a:pt x="1045" y="5361"/>
                    <a:pt x="1059" y="5373"/>
                  </a:cubicBezTo>
                  <a:cubicBezTo>
                    <a:pt x="1076" y="5373"/>
                    <a:pt x="1092" y="5373"/>
                    <a:pt x="1108" y="5373"/>
                  </a:cubicBezTo>
                  <a:cubicBezTo>
                    <a:pt x="1143" y="5359"/>
                    <a:pt x="1178" y="5345"/>
                    <a:pt x="1212" y="5330"/>
                  </a:cubicBezTo>
                  <a:cubicBezTo>
                    <a:pt x="1239" y="5339"/>
                    <a:pt x="1266" y="5347"/>
                    <a:pt x="1292" y="5355"/>
                  </a:cubicBezTo>
                  <a:cubicBezTo>
                    <a:pt x="1317" y="5341"/>
                    <a:pt x="1341" y="5327"/>
                    <a:pt x="1365" y="5312"/>
                  </a:cubicBezTo>
                  <a:cubicBezTo>
                    <a:pt x="1396" y="5331"/>
                    <a:pt x="1427" y="5349"/>
                    <a:pt x="1457" y="5367"/>
                  </a:cubicBezTo>
                  <a:cubicBezTo>
                    <a:pt x="1476" y="5353"/>
                    <a:pt x="1494" y="5339"/>
                    <a:pt x="1512" y="5324"/>
                  </a:cubicBezTo>
                  <a:cubicBezTo>
                    <a:pt x="1528" y="5328"/>
                    <a:pt x="1545" y="5332"/>
                    <a:pt x="1561" y="5336"/>
                  </a:cubicBezTo>
                  <a:cubicBezTo>
                    <a:pt x="1600" y="5334"/>
                    <a:pt x="1638" y="5332"/>
                    <a:pt x="1677" y="5330"/>
                  </a:cubicBezTo>
                  <a:cubicBezTo>
                    <a:pt x="1687" y="5320"/>
                    <a:pt x="1698" y="5310"/>
                    <a:pt x="1708" y="5299"/>
                  </a:cubicBezTo>
                  <a:cubicBezTo>
                    <a:pt x="1698" y="5285"/>
                    <a:pt x="1687" y="5271"/>
                    <a:pt x="1677" y="5257"/>
                  </a:cubicBezTo>
                  <a:cubicBezTo>
                    <a:pt x="1649" y="5249"/>
                    <a:pt x="1620" y="5241"/>
                    <a:pt x="1592" y="5232"/>
                  </a:cubicBezTo>
                  <a:cubicBezTo>
                    <a:pt x="1557" y="5232"/>
                    <a:pt x="1523" y="5232"/>
                    <a:pt x="1488" y="5232"/>
                  </a:cubicBezTo>
                  <a:cubicBezTo>
                    <a:pt x="1494" y="5210"/>
                    <a:pt x="1500" y="5188"/>
                    <a:pt x="1506" y="5165"/>
                  </a:cubicBezTo>
                  <a:cubicBezTo>
                    <a:pt x="1557" y="5143"/>
                    <a:pt x="1608" y="5120"/>
                    <a:pt x="1659" y="5097"/>
                  </a:cubicBezTo>
                  <a:cubicBezTo>
                    <a:pt x="1673" y="5069"/>
                    <a:pt x="1688" y="5041"/>
                    <a:pt x="1702" y="5012"/>
                  </a:cubicBezTo>
                  <a:cubicBezTo>
                    <a:pt x="1671" y="5012"/>
                    <a:pt x="1641" y="5012"/>
                    <a:pt x="1610" y="5012"/>
                  </a:cubicBezTo>
                  <a:cubicBezTo>
                    <a:pt x="1588" y="4973"/>
                    <a:pt x="1565" y="4934"/>
                    <a:pt x="1543" y="4895"/>
                  </a:cubicBezTo>
                  <a:cubicBezTo>
                    <a:pt x="1561" y="4875"/>
                    <a:pt x="1580" y="4855"/>
                    <a:pt x="1598" y="4834"/>
                  </a:cubicBezTo>
                  <a:cubicBezTo>
                    <a:pt x="1614" y="4816"/>
                    <a:pt x="1631" y="4798"/>
                    <a:pt x="1647" y="4779"/>
                  </a:cubicBezTo>
                  <a:cubicBezTo>
                    <a:pt x="1659" y="4771"/>
                    <a:pt x="1672" y="4763"/>
                    <a:pt x="1684" y="4755"/>
                  </a:cubicBezTo>
                  <a:cubicBezTo>
                    <a:pt x="1694" y="4733"/>
                    <a:pt x="1704" y="4710"/>
                    <a:pt x="1714" y="4687"/>
                  </a:cubicBezTo>
                  <a:cubicBezTo>
                    <a:pt x="1700" y="4669"/>
                    <a:pt x="1685" y="4651"/>
                    <a:pt x="1671" y="4632"/>
                  </a:cubicBezTo>
                  <a:cubicBezTo>
                    <a:pt x="1645" y="4634"/>
                    <a:pt x="1618" y="4636"/>
                    <a:pt x="1592" y="4638"/>
                  </a:cubicBezTo>
                  <a:cubicBezTo>
                    <a:pt x="1555" y="4665"/>
                    <a:pt x="1518" y="4692"/>
                    <a:pt x="1481" y="4718"/>
                  </a:cubicBezTo>
                  <a:cubicBezTo>
                    <a:pt x="1471" y="4682"/>
                    <a:pt x="1461" y="4645"/>
                    <a:pt x="1451" y="4608"/>
                  </a:cubicBezTo>
                  <a:cubicBezTo>
                    <a:pt x="1464" y="4592"/>
                    <a:pt x="1476" y="4576"/>
                    <a:pt x="1488" y="4559"/>
                  </a:cubicBezTo>
                  <a:cubicBezTo>
                    <a:pt x="1476" y="4537"/>
                    <a:pt x="1464" y="4514"/>
                    <a:pt x="1451" y="4491"/>
                  </a:cubicBezTo>
                  <a:cubicBezTo>
                    <a:pt x="1435" y="4491"/>
                    <a:pt x="1419" y="4491"/>
                    <a:pt x="1402" y="4491"/>
                  </a:cubicBezTo>
                  <a:cubicBezTo>
                    <a:pt x="1388" y="4461"/>
                    <a:pt x="1374" y="4430"/>
                    <a:pt x="1359" y="4399"/>
                  </a:cubicBezTo>
                  <a:cubicBezTo>
                    <a:pt x="1374" y="4377"/>
                    <a:pt x="1388" y="4355"/>
                    <a:pt x="1402" y="4332"/>
                  </a:cubicBezTo>
                  <a:cubicBezTo>
                    <a:pt x="1404" y="4271"/>
                    <a:pt x="1406" y="4210"/>
                    <a:pt x="1408" y="4148"/>
                  </a:cubicBezTo>
                  <a:cubicBezTo>
                    <a:pt x="1406" y="4110"/>
                    <a:pt x="1404" y="4071"/>
                    <a:pt x="1402" y="4032"/>
                  </a:cubicBezTo>
                  <a:cubicBezTo>
                    <a:pt x="1419" y="4004"/>
                    <a:pt x="1435" y="3975"/>
                    <a:pt x="1451" y="3946"/>
                  </a:cubicBezTo>
                  <a:cubicBezTo>
                    <a:pt x="1449" y="3895"/>
                    <a:pt x="1447" y="3844"/>
                    <a:pt x="1445" y="3793"/>
                  </a:cubicBezTo>
                  <a:cubicBezTo>
                    <a:pt x="1417" y="3787"/>
                    <a:pt x="1388" y="3781"/>
                    <a:pt x="1359" y="3775"/>
                  </a:cubicBezTo>
                  <a:cubicBezTo>
                    <a:pt x="1365" y="3718"/>
                    <a:pt x="1371" y="3661"/>
                    <a:pt x="1377" y="3603"/>
                  </a:cubicBezTo>
                  <a:cubicBezTo>
                    <a:pt x="1365" y="3565"/>
                    <a:pt x="1353" y="3526"/>
                    <a:pt x="1341" y="3487"/>
                  </a:cubicBezTo>
                  <a:cubicBezTo>
                    <a:pt x="1351" y="3467"/>
                    <a:pt x="1361" y="3447"/>
                    <a:pt x="1371" y="3426"/>
                  </a:cubicBezTo>
                  <a:cubicBezTo>
                    <a:pt x="1390" y="3426"/>
                    <a:pt x="1408" y="3426"/>
                    <a:pt x="1426" y="3426"/>
                  </a:cubicBezTo>
                  <a:cubicBezTo>
                    <a:pt x="1455" y="3455"/>
                    <a:pt x="1484" y="3484"/>
                    <a:pt x="1512" y="3512"/>
                  </a:cubicBezTo>
                  <a:cubicBezTo>
                    <a:pt x="1537" y="3484"/>
                    <a:pt x="1561" y="3455"/>
                    <a:pt x="1586" y="3426"/>
                  </a:cubicBezTo>
                  <a:cubicBezTo>
                    <a:pt x="1633" y="3424"/>
                    <a:pt x="1679" y="3422"/>
                    <a:pt x="1726" y="3420"/>
                  </a:cubicBezTo>
                  <a:cubicBezTo>
                    <a:pt x="1793" y="3357"/>
                    <a:pt x="1861" y="3294"/>
                    <a:pt x="1928" y="3230"/>
                  </a:cubicBezTo>
                  <a:cubicBezTo>
                    <a:pt x="1953" y="3200"/>
                    <a:pt x="1977" y="3169"/>
                    <a:pt x="2002" y="3138"/>
                  </a:cubicBezTo>
                  <a:cubicBezTo>
                    <a:pt x="1992" y="3112"/>
                    <a:pt x="1981" y="3086"/>
                    <a:pt x="1971" y="3059"/>
                  </a:cubicBezTo>
                  <a:cubicBezTo>
                    <a:pt x="1963" y="3029"/>
                    <a:pt x="1955" y="2998"/>
                    <a:pt x="1947" y="2967"/>
                  </a:cubicBezTo>
                  <a:cubicBezTo>
                    <a:pt x="1976" y="2955"/>
                    <a:pt x="2004" y="2943"/>
                    <a:pt x="2033" y="2930"/>
                  </a:cubicBezTo>
                  <a:cubicBezTo>
                    <a:pt x="2055" y="2912"/>
                    <a:pt x="2078" y="2894"/>
                    <a:pt x="2100" y="2876"/>
                  </a:cubicBezTo>
                  <a:cubicBezTo>
                    <a:pt x="2098" y="2841"/>
                    <a:pt x="2096" y="2806"/>
                    <a:pt x="2094" y="2772"/>
                  </a:cubicBezTo>
                  <a:cubicBezTo>
                    <a:pt x="2049" y="2743"/>
                    <a:pt x="2004" y="2714"/>
                    <a:pt x="1959" y="2686"/>
                  </a:cubicBezTo>
                  <a:cubicBezTo>
                    <a:pt x="1955" y="2629"/>
                    <a:pt x="1951" y="2572"/>
                    <a:pt x="1947" y="2515"/>
                  </a:cubicBezTo>
                  <a:cubicBezTo>
                    <a:pt x="1906" y="2480"/>
                    <a:pt x="1865" y="2445"/>
                    <a:pt x="1824" y="2411"/>
                  </a:cubicBezTo>
                  <a:cubicBezTo>
                    <a:pt x="1789" y="2425"/>
                    <a:pt x="1755" y="2439"/>
                    <a:pt x="1720" y="2453"/>
                  </a:cubicBezTo>
                  <a:cubicBezTo>
                    <a:pt x="1640" y="2422"/>
                    <a:pt x="1561" y="2392"/>
                    <a:pt x="1481" y="2362"/>
                  </a:cubicBezTo>
                  <a:cubicBezTo>
                    <a:pt x="1453" y="2372"/>
                    <a:pt x="1425" y="2382"/>
                    <a:pt x="1396" y="2392"/>
                  </a:cubicBezTo>
                  <a:cubicBezTo>
                    <a:pt x="1325" y="2363"/>
                    <a:pt x="1253" y="2334"/>
                    <a:pt x="1181" y="2306"/>
                  </a:cubicBezTo>
                  <a:cubicBezTo>
                    <a:pt x="1202" y="2275"/>
                    <a:pt x="1223" y="2245"/>
                    <a:pt x="1243" y="2215"/>
                  </a:cubicBezTo>
                  <a:cubicBezTo>
                    <a:pt x="1270" y="2215"/>
                    <a:pt x="1296" y="2215"/>
                    <a:pt x="1322" y="2215"/>
                  </a:cubicBezTo>
                  <a:cubicBezTo>
                    <a:pt x="1343" y="2180"/>
                    <a:pt x="1364" y="2145"/>
                    <a:pt x="1384" y="2111"/>
                  </a:cubicBezTo>
                  <a:cubicBezTo>
                    <a:pt x="1433" y="2084"/>
                    <a:pt x="1482" y="2057"/>
                    <a:pt x="1530" y="2031"/>
                  </a:cubicBezTo>
                  <a:cubicBezTo>
                    <a:pt x="1516" y="1994"/>
                    <a:pt x="1502" y="1957"/>
                    <a:pt x="1488" y="1921"/>
                  </a:cubicBezTo>
                  <a:cubicBezTo>
                    <a:pt x="1498" y="1898"/>
                    <a:pt x="1508" y="1875"/>
                    <a:pt x="1518" y="1853"/>
                  </a:cubicBezTo>
                  <a:cubicBezTo>
                    <a:pt x="1563" y="1853"/>
                    <a:pt x="1608" y="1853"/>
                    <a:pt x="1653" y="1853"/>
                  </a:cubicBezTo>
                  <a:cubicBezTo>
                    <a:pt x="1686" y="1836"/>
                    <a:pt x="1718" y="1820"/>
                    <a:pt x="1751" y="1804"/>
                  </a:cubicBezTo>
                  <a:cubicBezTo>
                    <a:pt x="1784" y="1828"/>
                    <a:pt x="1816" y="1853"/>
                    <a:pt x="1849" y="1878"/>
                  </a:cubicBezTo>
                  <a:cubicBezTo>
                    <a:pt x="1884" y="1876"/>
                    <a:pt x="1918" y="1874"/>
                    <a:pt x="1953" y="1872"/>
                  </a:cubicBezTo>
                  <a:cubicBezTo>
                    <a:pt x="1959" y="1886"/>
                    <a:pt x="1965" y="1900"/>
                    <a:pt x="1971" y="1915"/>
                  </a:cubicBezTo>
                  <a:cubicBezTo>
                    <a:pt x="1989" y="1915"/>
                    <a:pt x="2008" y="1915"/>
                    <a:pt x="2026" y="1915"/>
                  </a:cubicBezTo>
                  <a:cubicBezTo>
                    <a:pt x="2042" y="1925"/>
                    <a:pt x="2059" y="1935"/>
                    <a:pt x="2075" y="1945"/>
                  </a:cubicBezTo>
                  <a:cubicBezTo>
                    <a:pt x="2087" y="1977"/>
                    <a:pt x="2100" y="2010"/>
                    <a:pt x="2112" y="2043"/>
                  </a:cubicBezTo>
                  <a:cubicBezTo>
                    <a:pt x="2139" y="2057"/>
                    <a:pt x="2165" y="2071"/>
                    <a:pt x="2192" y="2086"/>
                  </a:cubicBezTo>
                  <a:cubicBezTo>
                    <a:pt x="2267" y="2106"/>
                    <a:pt x="2343" y="2126"/>
                    <a:pt x="2418" y="2147"/>
                  </a:cubicBezTo>
                  <a:cubicBezTo>
                    <a:pt x="2443" y="2075"/>
                    <a:pt x="2467" y="2004"/>
                    <a:pt x="2492" y="1933"/>
                  </a:cubicBezTo>
                  <a:cubicBezTo>
                    <a:pt x="2516" y="1971"/>
                    <a:pt x="2541" y="2010"/>
                    <a:pt x="2565" y="2049"/>
                  </a:cubicBezTo>
                  <a:cubicBezTo>
                    <a:pt x="2710" y="2006"/>
                    <a:pt x="2855" y="1963"/>
                    <a:pt x="3000" y="1921"/>
                  </a:cubicBezTo>
                  <a:cubicBezTo>
                    <a:pt x="3059" y="1919"/>
                    <a:pt x="3119" y="1917"/>
                    <a:pt x="3178" y="1915"/>
                  </a:cubicBezTo>
                  <a:cubicBezTo>
                    <a:pt x="3153" y="1874"/>
                    <a:pt x="3129" y="1833"/>
                    <a:pt x="3104" y="1792"/>
                  </a:cubicBezTo>
                  <a:cubicBezTo>
                    <a:pt x="3106" y="1730"/>
                    <a:pt x="3108" y="1669"/>
                    <a:pt x="3110" y="1608"/>
                  </a:cubicBezTo>
                  <a:cubicBezTo>
                    <a:pt x="3088" y="1583"/>
                    <a:pt x="3065" y="1559"/>
                    <a:pt x="3043" y="1535"/>
                  </a:cubicBezTo>
                  <a:cubicBezTo>
                    <a:pt x="3041" y="1516"/>
                    <a:pt x="3039" y="1498"/>
                    <a:pt x="3037" y="1480"/>
                  </a:cubicBezTo>
                  <a:cubicBezTo>
                    <a:pt x="3047" y="1457"/>
                    <a:pt x="3057" y="1435"/>
                    <a:pt x="3067" y="1413"/>
                  </a:cubicBezTo>
                  <a:cubicBezTo>
                    <a:pt x="3055" y="1390"/>
                    <a:pt x="3043" y="1367"/>
                    <a:pt x="3031" y="1345"/>
                  </a:cubicBezTo>
                  <a:cubicBezTo>
                    <a:pt x="2980" y="1308"/>
                    <a:pt x="2929" y="1271"/>
                    <a:pt x="2878" y="1235"/>
                  </a:cubicBezTo>
                  <a:cubicBezTo>
                    <a:pt x="2878" y="1222"/>
                    <a:pt x="2878" y="1210"/>
                    <a:pt x="2878" y="1198"/>
                  </a:cubicBezTo>
                  <a:cubicBezTo>
                    <a:pt x="2925" y="1188"/>
                    <a:pt x="2971" y="1178"/>
                    <a:pt x="3018" y="1168"/>
                  </a:cubicBezTo>
                  <a:cubicBezTo>
                    <a:pt x="3053" y="1127"/>
                    <a:pt x="3087" y="1086"/>
                    <a:pt x="3122" y="1045"/>
                  </a:cubicBezTo>
                  <a:cubicBezTo>
                    <a:pt x="3118" y="981"/>
                    <a:pt x="3114" y="918"/>
                    <a:pt x="3110" y="855"/>
                  </a:cubicBezTo>
                  <a:cubicBezTo>
                    <a:pt x="3120" y="820"/>
                    <a:pt x="3131" y="785"/>
                    <a:pt x="3141" y="751"/>
                  </a:cubicBezTo>
                  <a:cubicBezTo>
                    <a:pt x="3133" y="728"/>
                    <a:pt x="3124" y="706"/>
                    <a:pt x="3116" y="684"/>
                  </a:cubicBezTo>
                  <a:cubicBezTo>
                    <a:pt x="3163" y="616"/>
                    <a:pt x="3210" y="549"/>
                    <a:pt x="3257" y="482"/>
                  </a:cubicBezTo>
                  <a:cubicBezTo>
                    <a:pt x="3241" y="461"/>
                    <a:pt x="3224" y="441"/>
                    <a:pt x="3208" y="421"/>
                  </a:cubicBezTo>
                  <a:cubicBezTo>
                    <a:pt x="3149" y="418"/>
                    <a:pt x="3090" y="416"/>
                    <a:pt x="3031" y="414"/>
                  </a:cubicBezTo>
                  <a:cubicBezTo>
                    <a:pt x="3021" y="367"/>
                    <a:pt x="3010" y="320"/>
                    <a:pt x="3000" y="274"/>
                  </a:cubicBezTo>
                  <a:cubicBezTo>
                    <a:pt x="2998" y="227"/>
                    <a:pt x="2996" y="180"/>
                    <a:pt x="2994" y="133"/>
                  </a:cubicBezTo>
                  <a:cubicBezTo>
                    <a:pt x="2988" y="102"/>
                    <a:pt x="2982" y="71"/>
                    <a:pt x="2976" y="41"/>
                  </a:cubicBezTo>
                  <a:cubicBezTo>
                    <a:pt x="2965" y="27"/>
                    <a:pt x="2953" y="13"/>
                    <a:pt x="2942" y="0"/>
                  </a:cubicBezTo>
                  <a:cubicBezTo>
                    <a:pt x="2942" y="0"/>
                    <a:pt x="2942" y="0"/>
                    <a:pt x="2942" y="1"/>
                  </a:cubicBezTo>
                </a:path>
              </a:pathLst>
            </a:custGeom>
            <a:solidFill>
              <a:srgbClr val="C3C3C3"/>
            </a:solidFill>
            <a:ln w="9525" cap="flat">
              <a:solidFill>
                <a:srgbClr val="404040"/>
              </a:solidFill>
              <a:bevel/>
              <a:headEnd/>
              <a:tailEnd/>
            </a:ln>
            <a:effectLst/>
            <a:extLst/>
          </p:spPr>
          <p:txBody>
            <a:bodyPr wrap="none" anchor="ctr"/>
            <a:lstStyle/>
            <a:p>
              <a:pPr eaLnBrk="0" hangingPunct="0">
                <a:defRPr/>
              </a:pPr>
              <a:endParaRPr lang="en-GB" sz="1350" dirty="0">
                <a:solidFill>
                  <a:prstClr val="black"/>
                </a:solidFill>
                <a:latin typeface="Arial" charset="0"/>
                <a:cs typeface="Arial" charset="0"/>
              </a:endParaRPr>
            </a:p>
          </p:txBody>
        </p:sp>
        <p:sp>
          <p:nvSpPr>
            <p:cNvPr id="16" name="Freeform 62">
              <a:extLst>
                <a:ext uri="{FF2B5EF4-FFF2-40B4-BE49-F238E27FC236}">
                  <a16:creationId xmlns:a16="http://schemas.microsoft.com/office/drawing/2014/main" id="{D911F7D0-2CEB-40E8-B56B-4ECADC3C2516}"/>
                </a:ext>
              </a:extLst>
            </p:cNvPr>
            <p:cNvSpPr>
              <a:spLocks noChangeArrowheads="1"/>
            </p:cNvSpPr>
            <p:nvPr/>
          </p:nvSpPr>
          <p:spPr bwMode="auto">
            <a:xfrm rot="120000">
              <a:off x="7841130" y="2728434"/>
              <a:ext cx="554442" cy="423937"/>
            </a:xfrm>
            <a:custGeom>
              <a:avLst/>
              <a:gdLst>
                <a:gd name="T0" fmla="*/ 309356 w 1542"/>
                <a:gd name="T1" fmla="*/ 14332 h 1183"/>
                <a:gd name="T2" fmla="*/ 279175 w 1542"/>
                <a:gd name="T3" fmla="*/ 21139 h 1183"/>
                <a:gd name="T4" fmla="*/ 274145 w 1542"/>
                <a:gd name="T5" fmla="*/ 53028 h 1183"/>
                <a:gd name="T6" fmla="*/ 264084 w 1542"/>
                <a:gd name="T7" fmla="*/ 85633 h 1183"/>
                <a:gd name="T8" fmla="*/ 228514 w 1542"/>
                <a:gd name="T9" fmla="*/ 73809 h 1183"/>
                <a:gd name="T10" fmla="*/ 196536 w 1542"/>
                <a:gd name="T11" fmla="*/ 93157 h 1183"/>
                <a:gd name="T12" fmla="*/ 152342 w 1542"/>
                <a:gd name="T13" fmla="*/ 112146 h 1183"/>
                <a:gd name="T14" fmla="*/ 138330 w 1542"/>
                <a:gd name="T15" fmla="*/ 136869 h 1183"/>
                <a:gd name="T16" fmla="*/ 117131 w 1542"/>
                <a:gd name="T17" fmla="*/ 158725 h 1183"/>
                <a:gd name="T18" fmla="*/ 84794 w 1542"/>
                <a:gd name="T19" fmla="*/ 165174 h 1183"/>
                <a:gd name="T20" fmla="*/ 48146 w 1542"/>
                <a:gd name="T21" fmla="*/ 124328 h 1183"/>
                <a:gd name="T22" fmla="*/ 26229 w 1542"/>
                <a:gd name="T23" fmla="*/ 157650 h 1183"/>
                <a:gd name="T24" fmla="*/ 18684 w 1542"/>
                <a:gd name="T25" fmla="*/ 199570 h 1183"/>
                <a:gd name="T26" fmla="*/ 38804 w 1542"/>
                <a:gd name="T27" fmla="*/ 226084 h 1183"/>
                <a:gd name="T28" fmla="*/ 37367 w 1542"/>
                <a:gd name="T29" fmla="*/ 261555 h 1183"/>
                <a:gd name="T30" fmla="*/ 16528 w 1542"/>
                <a:gd name="T31" fmla="*/ 297385 h 1183"/>
                <a:gd name="T32" fmla="*/ 38086 w 1542"/>
                <a:gd name="T33" fmla="*/ 341813 h 1183"/>
                <a:gd name="T34" fmla="*/ 49942 w 1542"/>
                <a:gd name="T35" fmla="*/ 359370 h 1183"/>
                <a:gd name="T36" fmla="*/ 83717 w 1542"/>
                <a:gd name="T37" fmla="*/ 377643 h 1183"/>
                <a:gd name="T38" fmla="*/ 53176 w 1542"/>
                <a:gd name="T39" fmla="*/ 402007 h 1183"/>
                <a:gd name="T40" fmla="*/ 120365 w 1542"/>
                <a:gd name="T41" fmla="*/ 388033 h 1183"/>
                <a:gd name="T42" fmla="*/ 168511 w 1542"/>
                <a:gd name="T43" fmla="*/ 403798 h 1183"/>
                <a:gd name="T44" fmla="*/ 195099 w 1542"/>
                <a:gd name="T45" fmla="*/ 398782 h 1183"/>
                <a:gd name="T46" fmla="*/ 240371 w 1542"/>
                <a:gd name="T47" fmla="*/ 389108 h 1183"/>
                <a:gd name="T48" fmla="*/ 308637 w 1542"/>
                <a:gd name="T49" fmla="*/ 409173 h 1183"/>
                <a:gd name="T50" fmla="*/ 344926 w 1542"/>
                <a:gd name="T51" fmla="*/ 410606 h 1183"/>
                <a:gd name="T52" fmla="*/ 351753 w 1542"/>
                <a:gd name="T53" fmla="*/ 376926 h 1183"/>
                <a:gd name="T54" fmla="*/ 406007 w 1542"/>
                <a:gd name="T55" fmla="*/ 348263 h 1183"/>
                <a:gd name="T56" fmla="*/ 442296 w 1542"/>
                <a:gd name="T57" fmla="*/ 337872 h 1183"/>
                <a:gd name="T58" fmla="*/ 509126 w 1542"/>
                <a:gd name="T59" fmla="*/ 367969 h 1183"/>
                <a:gd name="T60" fmla="*/ 540744 w 1542"/>
                <a:gd name="T61" fmla="*/ 342172 h 1183"/>
                <a:gd name="T62" fmla="*/ 520264 w 1542"/>
                <a:gd name="T63" fmla="*/ 325332 h 1183"/>
                <a:gd name="T64" fmla="*/ 503018 w 1542"/>
                <a:gd name="T65" fmla="*/ 297743 h 1183"/>
                <a:gd name="T66" fmla="*/ 492239 w 1542"/>
                <a:gd name="T67" fmla="*/ 281620 h 1183"/>
                <a:gd name="T68" fmla="*/ 496550 w 1542"/>
                <a:gd name="T69" fmla="*/ 233250 h 1183"/>
                <a:gd name="T70" fmla="*/ 512359 w 1542"/>
                <a:gd name="T71" fmla="*/ 171265 h 1183"/>
                <a:gd name="T72" fmla="*/ 503736 w 1542"/>
                <a:gd name="T73" fmla="*/ 123253 h 1183"/>
                <a:gd name="T74" fmla="*/ 459543 w 1542"/>
                <a:gd name="T75" fmla="*/ 113221 h 1183"/>
                <a:gd name="T76" fmla="*/ 455231 w 1542"/>
                <a:gd name="T77" fmla="*/ 73809 h 1183"/>
                <a:gd name="T78" fmla="*/ 418223 w 1542"/>
                <a:gd name="T79" fmla="*/ 86349 h 1183"/>
                <a:gd name="T80" fmla="*/ 360017 w 1542"/>
                <a:gd name="T81" fmla="*/ 64135 h 1183"/>
                <a:gd name="T82" fmla="*/ 347441 w 1542"/>
                <a:gd name="T83" fmla="*/ 10032 h 11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42" h="1183">
                  <a:moveTo>
                    <a:pt x="933" y="8"/>
                  </a:moveTo>
                  <a:cubicBezTo>
                    <a:pt x="907" y="10"/>
                    <a:pt x="875" y="16"/>
                    <a:pt x="861" y="40"/>
                  </a:cubicBezTo>
                  <a:cubicBezTo>
                    <a:pt x="835" y="47"/>
                    <a:pt x="827" y="0"/>
                    <a:pt x="813" y="17"/>
                  </a:cubicBezTo>
                  <a:cubicBezTo>
                    <a:pt x="806" y="33"/>
                    <a:pt x="767" y="31"/>
                    <a:pt x="777" y="59"/>
                  </a:cubicBezTo>
                  <a:cubicBezTo>
                    <a:pt x="790" y="76"/>
                    <a:pt x="783" y="97"/>
                    <a:pt x="790" y="113"/>
                  </a:cubicBezTo>
                  <a:cubicBezTo>
                    <a:pt x="809" y="140"/>
                    <a:pt x="755" y="114"/>
                    <a:pt x="763" y="148"/>
                  </a:cubicBezTo>
                  <a:cubicBezTo>
                    <a:pt x="751" y="164"/>
                    <a:pt x="792" y="200"/>
                    <a:pt x="763" y="203"/>
                  </a:cubicBezTo>
                  <a:cubicBezTo>
                    <a:pt x="733" y="197"/>
                    <a:pt x="727" y="222"/>
                    <a:pt x="735" y="239"/>
                  </a:cubicBezTo>
                  <a:cubicBezTo>
                    <a:pt x="716" y="251"/>
                    <a:pt x="696" y="222"/>
                    <a:pt x="674" y="227"/>
                  </a:cubicBezTo>
                  <a:cubicBezTo>
                    <a:pt x="684" y="198"/>
                    <a:pt x="615" y="181"/>
                    <a:pt x="636" y="206"/>
                  </a:cubicBezTo>
                  <a:cubicBezTo>
                    <a:pt x="655" y="229"/>
                    <a:pt x="607" y="232"/>
                    <a:pt x="594" y="245"/>
                  </a:cubicBezTo>
                  <a:cubicBezTo>
                    <a:pt x="586" y="265"/>
                    <a:pt x="569" y="269"/>
                    <a:pt x="547" y="260"/>
                  </a:cubicBezTo>
                  <a:cubicBezTo>
                    <a:pt x="535" y="276"/>
                    <a:pt x="500" y="309"/>
                    <a:pt x="476" y="288"/>
                  </a:cubicBezTo>
                  <a:cubicBezTo>
                    <a:pt x="456" y="286"/>
                    <a:pt x="433" y="296"/>
                    <a:pt x="424" y="313"/>
                  </a:cubicBezTo>
                  <a:cubicBezTo>
                    <a:pt x="407" y="330"/>
                    <a:pt x="473" y="323"/>
                    <a:pt x="442" y="348"/>
                  </a:cubicBezTo>
                  <a:cubicBezTo>
                    <a:pt x="415" y="361"/>
                    <a:pt x="420" y="386"/>
                    <a:pt x="385" y="382"/>
                  </a:cubicBezTo>
                  <a:cubicBezTo>
                    <a:pt x="372" y="383"/>
                    <a:pt x="317" y="394"/>
                    <a:pt x="357" y="398"/>
                  </a:cubicBezTo>
                  <a:cubicBezTo>
                    <a:pt x="350" y="415"/>
                    <a:pt x="343" y="429"/>
                    <a:pt x="326" y="443"/>
                  </a:cubicBezTo>
                  <a:cubicBezTo>
                    <a:pt x="298" y="436"/>
                    <a:pt x="321" y="482"/>
                    <a:pt x="292" y="474"/>
                  </a:cubicBezTo>
                  <a:cubicBezTo>
                    <a:pt x="273" y="482"/>
                    <a:pt x="247" y="488"/>
                    <a:pt x="236" y="461"/>
                  </a:cubicBezTo>
                  <a:cubicBezTo>
                    <a:pt x="250" y="438"/>
                    <a:pt x="241" y="417"/>
                    <a:pt x="215" y="416"/>
                  </a:cubicBezTo>
                  <a:cubicBezTo>
                    <a:pt x="191" y="389"/>
                    <a:pt x="167" y="363"/>
                    <a:pt x="134" y="347"/>
                  </a:cubicBezTo>
                  <a:cubicBezTo>
                    <a:pt x="111" y="323"/>
                    <a:pt x="112" y="365"/>
                    <a:pt x="101" y="378"/>
                  </a:cubicBezTo>
                  <a:cubicBezTo>
                    <a:pt x="93" y="401"/>
                    <a:pt x="78" y="417"/>
                    <a:pt x="73" y="440"/>
                  </a:cubicBezTo>
                  <a:cubicBezTo>
                    <a:pt x="66" y="469"/>
                    <a:pt x="59" y="507"/>
                    <a:pt x="88" y="527"/>
                  </a:cubicBezTo>
                  <a:cubicBezTo>
                    <a:pt x="91" y="541"/>
                    <a:pt x="66" y="538"/>
                    <a:pt x="52" y="557"/>
                  </a:cubicBezTo>
                  <a:cubicBezTo>
                    <a:pt x="6" y="584"/>
                    <a:pt x="89" y="553"/>
                    <a:pt x="91" y="580"/>
                  </a:cubicBezTo>
                  <a:cubicBezTo>
                    <a:pt x="55" y="578"/>
                    <a:pt x="83" y="646"/>
                    <a:pt x="108" y="631"/>
                  </a:cubicBezTo>
                  <a:cubicBezTo>
                    <a:pt x="141" y="641"/>
                    <a:pt x="119" y="655"/>
                    <a:pt x="102" y="673"/>
                  </a:cubicBezTo>
                  <a:cubicBezTo>
                    <a:pt x="124" y="690"/>
                    <a:pt x="112" y="708"/>
                    <a:pt x="104" y="730"/>
                  </a:cubicBezTo>
                  <a:cubicBezTo>
                    <a:pt x="100" y="748"/>
                    <a:pt x="103" y="777"/>
                    <a:pt x="86" y="787"/>
                  </a:cubicBezTo>
                  <a:cubicBezTo>
                    <a:pt x="78" y="803"/>
                    <a:pt x="57" y="816"/>
                    <a:pt x="46" y="830"/>
                  </a:cubicBezTo>
                  <a:cubicBezTo>
                    <a:pt x="45" y="857"/>
                    <a:pt x="0" y="880"/>
                    <a:pt x="60" y="884"/>
                  </a:cubicBezTo>
                  <a:cubicBezTo>
                    <a:pt x="96" y="898"/>
                    <a:pt x="63" y="976"/>
                    <a:pt x="106" y="954"/>
                  </a:cubicBezTo>
                  <a:cubicBezTo>
                    <a:pt x="132" y="958"/>
                    <a:pt x="159" y="961"/>
                    <a:pt x="185" y="963"/>
                  </a:cubicBezTo>
                  <a:cubicBezTo>
                    <a:pt x="183" y="990"/>
                    <a:pt x="107" y="970"/>
                    <a:pt x="139" y="1003"/>
                  </a:cubicBezTo>
                  <a:cubicBezTo>
                    <a:pt x="143" y="1027"/>
                    <a:pt x="170" y="1040"/>
                    <a:pt x="170" y="1064"/>
                  </a:cubicBezTo>
                  <a:cubicBezTo>
                    <a:pt x="191" y="1060"/>
                    <a:pt x="212" y="1058"/>
                    <a:pt x="233" y="1054"/>
                  </a:cubicBezTo>
                  <a:cubicBezTo>
                    <a:pt x="244" y="1075"/>
                    <a:pt x="231" y="1089"/>
                    <a:pt x="207" y="1094"/>
                  </a:cubicBezTo>
                  <a:cubicBezTo>
                    <a:pt x="187" y="1104"/>
                    <a:pt x="159" y="1098"/>
                    <a:pt x="148" y="1122"/>
                  </a:cubicBezTo>
                  <a:cubicBezTo>
                    <a:pt x="167" y="1136"/>
                    <a:pt x="190" y="1119"/>
                    <a:pt x="209" y="1109"/>
                  </a:cubicBezTo>
                  <a:cubicBezTo>
                    <a:pt x="245" y="1073"/>
                    <a:pt x="300" y="1114"/>
                    <a:pt x="335" y="1083"/>
                  </a:cubicBezTo>
                  <a:cubicBezTo>
                    <a:pt x="370" y="1050"/>
                    <a:pt x="404" y="1111"/>
                    <a:pt x="427" y="1094"/>
                  </a:cubicBezTo>
                  <a:cubicBezTo>
                    <a:pt x="450" y="1100"/>
                    <a:pt x="475" y="1094"/>
                    <a:pt x="469" y="1127"/>
                  </a:cubicBezTo>
                  <a:cubicBezTo>
                    <a:pt x="481" y="1137"/>
                    <a:pt x="514" y="1178"/>
                    <a:pt x="516" y="1147"/>
                  </a:cubicBezTo>
                  <a:cubicBezTo>
                    <a:pt x="518" y="1109"/>
                    <a:pt x="538" y="1144"/>
                    <a:pt x="543" y="1113"/>
                  </a:cubicBezTo>
                  <a:cubicBezTo>
                    <a:pt x="552" y="1095"/>
                    <a:pt x="557" y="1064"/>
                    <a:pt x="571" y="1054"/>
                  </a:cubicBezTo>
                  <a:cubicBezTo>
                    <a:pt x="603" y="1068"/>
                    <a:pt x="638" y="1072"/>
                    <a:pt x="669" y="1086"/>
                  </a:cubicBezTo>
                  <a:cubicBezTo>
                    <a:pt x="698" y="1107"/>
                    <a:pt x="738" y="1107"/>
                    <a:pt x="772" y="1118"/>
                  </a:cubicBezTo>
                  <a:cubicBezTo>
                    <a:pt x="804" y="1113"/>
                    <a:pt x="827" y="1140"/>
                    <a:pt x="859" y="1142"/>
                  </a:cubicBezTo>
                  <a:cubicBezTo>
                    <a:pt x="878" y="1153"/>
                    <a:pt x="887" y="1182"/>
                    <a:pt x="901" y="1151"/>
                  </a:cubicBezTo>
                  <a:cubicBezTo>
                    <a:pt x="928" y="1163"/>
                    <a:pt x="935" y="1122"/>
                    <a:pt x="960" y="1146"/>
                  </a:cubicBezTo>
                  <a:cubicBezTo>
                    <a:pt x="999" y="1161"/>
                    <a:pt x="983" y="1141"/>
                    <a:pt x="978" y="1115"/>
                  </a:cubicBezTo>
                  <a:cubicBezTo>
                    <a:pt x="985" y="1096"/>
                    <a:pt x="957" y="1060"/>
                    <a:pt x="979" y="1052"/>
                  </a:cubicBezTo>
                  <a:cubicBezTo>
                    <a:pt x="1019" y="1052"/>
                    <a:pt x="1059" y="1058"/>
                    <a:pt x="1082" y="1021"/>
                  </a:cubicBezTo>
                  <a:cubicBezTo>
                    <a:pt x="1102" y="1009"/>
                    <a:pt x="1109" y="986"/>
                    <a:pt x="1130" y="972"/>
                  </a:cubicBezTo>
                  <a:cubicBezTo>
                    <a:pt x="1144" y="949"/>
                    <a:pt x="1149" y="937"/>
                    <a:pt x="1179" y="952"/>
                  </a:cubicBezTo>
                  <a:cubicBezTo>
                    <a:pt x="1197" y="934"/>
                    <a:pt x="1208" y="936"/>
                    <a:pt x="1231" y="943"/>
                  </a:cubicBezTo>
                  <a:cubicBezTo>
                    <a:pt x="1255" y="934"/>
                    <a:pt x="1285" y="921"/>
                    <a:pt x="1307" y="943"/>
                  </a:cubicBezTo>
                  <a:cubicBezTo>
                    <a:pt x="1350" y="963"/>
                    <a:pt x="1367" y="1019"/>
                    <a:pt x="1417" y="1027"/>
                  </a:cubicBezTo>
                  <a:cubicBezTo>
                    <a:pt x="1456" y="1032"/>
                    <a:pt x="1541" y="1098"/>
                    <a:pt x="1517" y="1016"/>
                  </a:cubicBezTo>
                  <a:cubicBezTo>
                    <a:pt x="1529" y="1000"/>
                    <a:pt x="1522" y="969"/>
                    <a:pt x="1505" y="955"/>
                  </a:cubicBezTo>
                  <a:cubicBezTo>
                    <a:pt x="1520" y="941"/>
                    <a:pt x="1519" y="904"/>
                    <a:pt x="1491" y="909"/>
                  </a:cubicBezTo>
                  <a:cubicBezTo>
                    <a:pt x="1470" y="920"/>
                    <a:pt x="1454" y="933"/>
                    <a:pt x="1448" y="908"/>
                  </a:cubicBezTo>
                  <a:cubicBezTo>
                    <a:pt x="1435" y="939"/>
                    <a:pt x="1416" y="903"/>
                    <a:pt x="1416" y="893"/>
                  </a:cubicBezTo>
                  <a:cubicBezTo>
                    <a:pt x="1379" y="873"/>
                    <a:pt x="1443" y="835"/>
                    <a:pt x="1400" y="831"/>
                  </a:cubicBezTo>
                  <a:cubicBezTo>
                    <a:pt x="1413" y="854"/>
                    <a:pt x="1370" y="872"/>
                    <a:pt x="1365" y="845"/>
                  </a:cubicBezTo>
                  <a:cubicBezTo>
                    <a:pt x="1359" y="822"/>
                    <a:pt x="1383" y="802"/>
                    <a:pt x="1370" y="786"/>
                  </a:cubicBezTo>
                  <a:cubicBezTo>
                    <a:pt x="1380" y="762"/>
                    <a:pt x="1383" y="739"/>
                    <a:pt x="1372" y="715"/>
                  </a:cubicBezTo>
                  <a:cubicBezTo>
                    <a:pt x="1363" y="692"/>
                    <a:pt x="1368" y="671"/>
                    <a:pt x="1382" y="651"/>
                  </a:cubicBezTo>
                  <a:cubicBezTo>
                    <a:pt x="1393" y="627"/>
                    <a:pt x="1406" y="604"/>
                    <a:pt x="1403" y="576"/>
                  </a:cubicBezTo>
                  <a:cubicBezTo>
                    <a:pt x="1407" y="543"/>
                    <a:pt x="1412" y="510"/>
                    <a:pt x="1426" y="478"/>
                  </a:cubicBezTo>
                  <a:cubicBezTo>
                    <a:pt x="1402" y="479"/>
                    <a:pt x="1402" y="456"/>
                    <a:pt x="1374" y="457"/>
                  </a:cubicBezTo>
                  <a:cubicBezTo>
                    <a:pt x="1382" y="419"/>
                    <a:pt x="1398" y="383"/>
                    <a:pt x="1402" y="344"/>
                  </a:cubicBezTo>
                  <a:cubicBezTo>
                    <a:pt x="1380" y="335"/>
                    <a:pt x="1360" y="345"/>
                    <a:pt x="1339" y="347"/>
                  </a:cubicBezTo>
                  <a:cubicBezTo>
                    <a:pt x="1310" y="351"/>
                    <a:pt x="1303" y="324"/>
                    <a:pt x="1279" y="316"/>
                  </a:cubicBezTo>
                  <a:cubicBezTo>
                    <a:pt x="1280" y="292"/>
                    <a:pt x="1245" y="285"/>
                    <a:pt x="1266" y="261"/>
                  </a:cubicBezTo>
                  <a:cubicBezTo>
                    <a:pt x="1275" y="242"/>
                    <a:pt x="1298" y="217"/>
                    <a:pt x="1267" y="206"/>
                  </a:cubicBezTo>
                  <a:cubicBezTo>
                    <a:pt x="1235" y="186"/>
                    <a:pt x="1197" y="173"/>
                    <a:pt x="1159" y="178"/>
                  </a:cubicBezTo>
                  <a:cubicBezTo>
                    <a:pt x="1151" y="194"/>
                    <a:pt x="1165" y="221"/>
                    <a:pt x="1164" y="241"/>
                  </a:cubicBezTo>
                  <a:cubicBezTo>
                    <a:pt x="1168" y="259"/>
                    <a:pt x="1152" y="300"/>
                    <a:pt x="1133" y="273"/>
                  </a:cubicBezTo>
                  <a:cubicBezTo>
                    <a:pt x="1090" y="241"/>
                    <a:pt x="1046" y="210"/>
                    <a:pt x="1002" y="179"/>
                  </a:cubicBezTo>
                  <a:cubicBezTo>
                    <a:pt x="998" y="148"/>
                    <a:pt x="1011" y="113"/>
                    <a:pt x="992" y="85"/>
                  </a:cubicBezTo>
                  <a:cubicBezTo>
                    <a:pt x="992" y="62"/>
                    <a:pt x="995" y="37"/>
                    <a:pt x="967" y="28"/>
                  </a:cubicBezTo>
                  <a:cubicBezTo>
                    <a:pt x="957" y="20"/>
                    <a:pt x="945" y="15"/>
                    <a:pt x="933" y="8"/>
                  </a:cubicBezTo>
                </a:path>
              </a:pathLst>
            </a:custGeom>
            <a:solidFill>
              <a:srgbClr val="C00000"/>
            </a:solidFill>
            <a:ln w="12700" cap="flat">
              <a:solidFill>
                <a:srgbClr val="404040"/>
              </a:solidFill>
              <a:bevel/>
              <a:headEnd/>
              <a:tailEnd/>
            </a:ln>
            <a:effectLst/>
          </p:spPr>
          <p:txBody>
            <a:bodyPr wrap="none" anchor="ctr"/>
            <a:lstStyle/>
            <a:p>
              <a:pPr eaLnBrk="0" hangingPunct="0">
                <a:defRPr/>
              </a:pPr>
              <a:endParaRPr lang="en-GB" sz="1350" dirty="0">
                <a:solidFill>
                  <a:srgbClr val="C00000"/>
                </a:solidFill>
                <a:latin typeface="Arial" charset="0"/>
                <a:cs typeface="Arial" charset="0"/>
              </a:endParaRPr>
            </a:p>
          </p:txBody>
        </p:sp>
      </p:grpSp>
      <p:grpSp>
        <p:nvGrpSpPr>
          <p:cNvPr id="3" name="Group 8"/>
          <p:cNvGrpSpPr>
            <a:grpSpLocks/>
          </p:cNvGrpSpPr>
          <p:nvPr/>
        </p:nvGrpSpPr>
        <p:grpSpPr bwMode="auto">
          <a:xfrm>
            <a:off x="611560" y="1670766"/>
            <a:ext cx="4968552" cy="3486426"/>
            <a:chOff x="1348550" y="2326757"/>
            <a:chExt cx="4708938" cy="3199927"/>
          </a:xfrm>
        </p:grpSpPr>
        <p:graphicFrame>
          <p:nvGraphicFramePr>
            <p:cNvPr id="25607" name="Chart 5"/>
            <p:cNvGraphicFramePr>
              <a:graphicFrameLocks/>
            </p:cNvGraphicFramePr>
            <p:nvPr/>
          </p:nvGraphicFramePr>
          <p:xfrm>
            <a:off x="1297750" y="2275957"/>
            <a:ext cx="4810538" cy="3301527"/>
          </p:xfrm>
          <a:graphic>
            <a:graphicData uri="http://schemas.openxmlformats.org/presentationml/2006/ole">
              <mc:AlternateContent xmlns:mc="http://schemas.openxmlformats.org/markup-compatibility/2006">
                <mc:Choice xmlns:v="urn:schemas-microsoft-com:vml" Requires="v">
                  <p:oleObj spid="_x0000_s1030" name="Chart" r:id="rId4" imgW="4816257" imgH="3310415" progId="Excel.Chart.8">
                    <p:embed/>
                  </p:oleObj>
                </mc:Choice>
                <mc:Fallback>
                  <p:oleObj name="Chart" r:id="rId4" imgW="4816257" imgH="331041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7750" y="2275957"/>
                          <a:ext cx="4810538" cy="3301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5608" name="Group 7"/>
            <p:cNvGrpSpPr>
              <a:grpSpLocks/>
            </p:cNvGrpSpPr>
            <p:nvPr/>
          </p:nvGrpSpPr>
          <p:grpSpPr bwMode="auto">
            <a:xfrm>
              <a:off x="3852356" y="3412811"/>
              <a:ext cx="1495022" cy="726775"/>
              <a:chOff x="3937199" y="3422238"/>
              <a:chExt cx="1495022" cy="726775"/>
            </a:xfrm>
          </p:grpSpPr>
          <p:sp>
            <p:nvSpPr>
              <p:cNvPr id="20" name="Geschweifte Klammer rechts 6">
                <a:extLst>
                  <a:ext uri="{FF2B5EF4-FFF2-40B4-BE49-F238E27FC236}">
                    <a16:creationId xmlns:a16="http://schemas.microsoft.com/office/drawing/2014/main" id="{7CA40F1C-DFBC-450D-A155-8B92D698D694}"/>
                  </a:ext>
                </a:extLst>
              </p:cNvPr>
              <p:cNvSpPr/>
              <p:nvPr/>
            </p:nvSpPr>
            <p:spPr bwMode="auto">
              <a:xfrm rot="16200000">
                <a:off x="4556310" y="3272494"/>
                <a:ext cx="257137" cy="149555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GB" sz="1013">
                  <a:solidFill>
                    <a:prstClr val="black"/>
                  </a:solidFill>
                </a:endParaRPr>
              </a:p>
            </p:txBody>
          </p:sp>
          <p:sp>
            <p:nvSpPr>
              <p:cNvPr id="25610" name="Textfeld 7"/>
              <p:cNvSpPr txBox="1">
                <a:spLocks noChangeArrowheads="1"/>
              </p:cNvSpPr>
              <p:nvPr/>
            </p:nvSpPr>
            <p:spPr bwMode="auto">
              <a:xfrm>
                <a:off x="4334927" y="3422238"/>
                <a:ext cx="10100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AA101"/>
                  </a:buClr>
                  <a:buSzPct val="120000"/>
                  <a:buFont typeface="Arial" pitchFamily="34" charset="0"/>
                  <a:buChar char="•"/>
                  <a:defRPr sz="2200">
                    <a:solidFill>
                      <a:srgbClr val="4D4D4D"/>
                    </a:solidFill>
                    <a:latin typeface="Arial" pitchFamily="34" charset="0"/>
                  </a:defRPr>
                </a:lvl1pPr>
                <a:lvl2pPr marL="742950" indent="-285750">
                  <a:spcBef>
                    <a:spcPct val="20000"/>
                  </a:spcBef>
                  <a:buFont typeface="Arial" pitchFamily="34" charset="0"/>
                  <a:buChar char="»"/>
                  <a:defRPr sz="2200">
                    <a:solidFill>
                      <a:srgbClr val="4D4D4D"/>
                    </a:solidFill>
                    <a:latin typeface="Arial" pitchFamily="34" charset="0"/>
                  </a:defRPr>
                </a:lvl2pPr>
                <a:lvl3pPr marL="1143000" indent="-228600">
                  <a:spcBef>
                    <a:spcPct val="20000"/>
                  </a:spcBef>
                  <a:buClr>
                    <a:srgbClr val="8AA101"/>
                  </a:buClr>
                  <a:buSzPct val="120000"/>
                  <a:buFont typeface="Arial" pitchFamily="34" charset="0"/>
                  <a:buChar char="•"/>
                  <a:defRPr sz="2200">
                    <a:solidFill>
                      <a:srgbClr val="4D4D4D"/>
                    </a:solidFill>
                    <a:latin typeface="Arial" pitchFamily="34" charset="0"/>
                  </a:defRPr>
                </a:lvl3pPr>
                <a:lvl4pPr marL="1600200" indent="-228600">
                  <a:spcBef>
                    <a:spcPct val="20000"/>
                  </a:spcBef>
                  <a:buFont typeface="Arial" pitchFamily="34" charset="0"/>
                  <a:buChar char="»"/>
                  <a:defRPr sz="2000">
                    <a:solidFill>
                      <a:srgbClr val="4D4D4D"/>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0" hangingPunct="0">
                  <a:spcBef>
                    <a:spcPct val="0"/>
                  </a:spcBef>
                  <a:buClrTx/>
                  <a:buSzTx/>
                  <a:buFontTx/>
                  <a:buNone/>
                </a:pPr>
                <a:r>
                  <a:rPr lang="de-AT" altLang="de-DE" sz="2400" b="1">
                    <a:solidFill>
                      <a:srgbClr val="5FB4E5"/>
                    </a:solidFill>
                    <a:cs typeface="Arial" charset="0"/>
                  </a:rPr>
                  <a:t>26%</a:t>
                </a:r>
                <a:endParaRPr lang="en-GB" altLang="de-DE" sz="2400" b="1">
                  <a:solidFill>
                    <a:srgbClr val="5FB4E5"/>
                  </a:solidFill>
                  <a:cs typeface="Arial" charset="0"/>
                </a:endParaRPr>
              </a:p>
            </p:txBody>
          </p:sp>
        </p:grpSp>
      </p:grpSp>
      <p:sp>
        <p:nvSpPr>
          <p:cNvPr id="22" name="Rectangle 25">
            <a:extLst>
              <a:ext uri="{FF2B5EF4-FFF2-40B4-BE49-F238E27FC236}">
                <a16:creationId xmlns:a16="http://schemas.microsoft.com/office/drawing/2014/main" id="{FE7FF738-F090-4A4F-AD0C-4FD4C2BBFC6F}"/>
              </a:ext>
            </a:extLst>
          </p:cNvPr>
          <p:cNvSpPr/>
          <p:nvPr/>
        </p:nvSpPr>
        <p:spPr>
          <a:xfrm>
            <a:off x="5861050" y="6615113"/>
            <a:ext cx="3236913" cy="231775"/>
          </a:xfrm>
          <a:prstGeom prst="rect">
            <a:avLst/>
          </a:prstGeom>
        </p:spPr>
        <p:txBody>
          <a:bodyPr wrap="none">
            <a:spAutoFit/>
          </a:bodyPr>
          <a:lstStyle/>
          <a:p>
            <a:pPr indent="-182563" eaLnBrk="0" hangingPunct="0">
              <a:defRPr/>
            </a:pPr>
            <a:r>
              <a:rPr lang="en-GB" sz="900" dirty="0">
                <a:solidFill>
                  <a:prstClr val="black">
                    <a:lumMod val="50000"/>
                    <a:lumOff val="50000"/>
                  </a:prstClr>
                </a:solidFill>
                <a:latin typeface="Arial" charset="0"/>
                <a:cs typeface="Arial" charset="0"/>
              </a:rPr>
              <a:t>(unpublished data; SIPCAN, </a:t>
            </a:r>
            <a:r>
              <a:rPr lang="en-GB" sz="900" dirty="0" err="1">
                <a:solidFill>
                  <a:prstClr val="black">
                    <a:lumMod val="50000"/>
                    <a:lumOff val="50000"/>
                  </a:prstClr>
                </a:solidFill>
                <a:latin typeface="Arial" charset="0"/>
                <a:cs typeface="Arial" charset="0"/>
              </a:rPr>
              <a:t>Medizinische</a:t>
            </a:r>
            <a:r>
              <a:rPr lang="en-GB" sz="900" dirty="0">
                <a:solidFill>
                  <a:prstClr val="black">
                    <a:lumMod val="50000"/>
                    <a:lumOff val="50000"/>
                  </a:prstClr>
                </a:solidFill>
                <a:latin typeface="Arial" charset="0"/>
                <a:cs typeface="Arial" charset="0"/>
              </a:rPr>
              <a:t> </a:t>
            </a:r>
            <a:r>
              <a:rPr lang="en-GB" sz="900" dirty="0" err="1">
                <a:solidFill>
                  <a:prstClr val="black">
                    <a:lumMod val="50000"/>
                    <a:lumOff val="50000"/>
                  </a:prstClr>
                </a:solidFill>
                <a:latin typeface="Arial" charset="0"/>
                <a:cs typeface="Arial" charset="0"/>
              </a:rPr>
              <a:t>Universität</a:t>
            </a:r>
            <a:r>
              <a:rPr lang="en-GB" sz="900" dirty="0">
                <a:solidFill>
                  <a:prstClr val="black">
                    <a:lumMod val="50000"/>
                    <a:lumOff val="50000"/>
                  </a:prstClr>
                </a:solidFill>
                <a:latin typeface="Arial" charset="0"/>
                <a:cs typeface="Arial" charset="0"/>
              </a:rPr>
              <a:t> Wien)</a:t>
            </a:r>
          </a:p>
        </p:txBody>
      </p:sp>
      <p:sp>
        <p:nvSpPr>
          <p:cNvPr id="21" name="Rectangle 2">
            <a:extLst>
              <a:ext uri="{FF2B5EF4-FFF2-40B4-BE49-F238E27FC236}">
                <a16:creationId xmlns:a16="http://schemas.microsoft.com/office/drawing/2014/main" id="{98478BEB-CABA-4035-AD9B-71AFBB664B2E}"/>
              </a:ext>
            </a:extLst>
          </p:cNvPr>
          <p:cNvSpPr txBox="1">
            <a:spLocks noChangeArrowheads="1"/>
          </p:cNvSpPr>
          <p:nvPr/>
        </p:nvSpPr>
        <p:spPr bwMode="auto">
          <a:xfrm>
            <a:off x="179388" y="203200"/>
            <a:ext cx="7053262" cy="777875"/>
          </a:xfrm>
          <a:prstGeom prst="rect">
            <a:avLst/>
          </a:prstGeom>
          <a:noFill/>
          <a:ln w="9525">
            <a:noFill/>
            <a:miter lim="800000"/>
            <a:headEnd/>
            <a:tailEnd/>
          </a:ln>
          <a:extLst/>
        </p:spPr>
        <p:txBody>
          <a:bodyPr anchor="ctr"/>
          <a:lstStyle>
            <a:lvl1pPr algn="l" rtl="0" eaLnBrk="0" fontAlgn="base" hangingPunct="0">
              <a:spcBef>
                <a:spcPct val="0"/>
              </a:spcBef>
              <a:spcAft>
                <a:spcPct val="0"/>
              </a:spcAft>
              <a:defRPr sz="2800" b="1" kern="1200">
                <a:solidFill>
                  <a:srgbClr val="CC0000"/>
                </a:solidFill>
                <a:effectLst>
                  <a:outerShdw blurRad="38100" dist="38100" dir="2700000" algn="tl">
                    <a:srgbClr val="C0C0C0"/>
                  </a:outerShdw>
                </a:effectLst>
                <a:latin typeface="Arial" charset="0"/>
                <a:ea typeface="+mj-ea"/>
                <a:cs typeface="+mj-cs"/>
              </a:defRPr>
            </a:lvl1pPr>
            <a:lvl2pPr algn="l" rtl="0" eaLnBrk="0" fontAlgn="base" hangingPunct="0">
              <a:spcBef>
                <a:spcPct val="0"/>
              </a:spcBef>
              <a:spcAft>
                <a:spcPct val="0"/>
              </a:spcAft>
              <a:defRPr sz="2800" b="1">
                <a:solidFill>
                  <a:srgbClr val="CC00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CC00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CC00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CC0000"/>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9pPr>
          </a:lstStyle>
          <a:p>
            <a:pPr eaLnBrk="1" hangingPunct="1">
              <a:defRPr/>
            </a:pPr>
            <a:r>
              <a:rPr lang="de-AT" dirty="0" err="1" smtClean="0">
                <a:effectLst/>
              </a:rPr>
              <a:t>Adipositasprävalenz</a:t>
            </a:r>
            <a:r>
              <a:rPr lang="de-AT" dirty="0" smtClean="0">
                <a:effectLst/>
              </a:rPr>
              <a:t> von Jugendlichen</a:t>
            </a:r>
          </a:p>
          <a:p>
            <a:pPr eaLnBrk="1" hangingPunct="1">
              <a:defRPr/>
            </a:pPr>
            <a:r>
              <a:rPr lang="de-AT" sz="1800" dirty="0" smtClean="0">
                <a:effectLst/>
              </a:rPr>
              <a:t>(</a:t>
            </a:r>
            <a:r>
              <a:rPr lang="de-AT" sz="1800" dirty="0">
                <a:effectLst/>
              </a:rPr>
              <a:t>2016/2017)</a:t>
            </a:r>
            <a:endParaRPr lang="en-GB" sz="1800" dirty="0">
              <a:effectLst/>
            </a:endParaRPr>
          </a:p>
        </p:txBody>
      </p:sp>
    </p:spTree>
    <p:extLst>
      <p:ext uri="{BB962C8B-B14F-4D97-AF65-F5344CB8AC3E}">
        <p14:creationId xmlns:p14="http://schemas.microsoft.com/office/powerpoint/2010/main" val="1361335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de-AT" altLang="de-DE" dirty="0" smtClean="0">
                <a:effectLst/>
              </a:rPr>
              <a:t>Übergewicht und Adipositas im Jugendalter</a:t>
            </a:r>
          </a:p>
        </p:txBody>
      </p:sp>
      <p:sp>
        <p:nvSpPr>
          <p:cNvPr id="4" name="Inhaltsplatzhalter 2">
            <a:extLst/>
          </p:cNvPr>
          <p:cNvSpPr txBox="1">
            <a:spLocks/>
          </p:cNvSpPr>
          <p:nvPr/>
        </p:nvSpPr>
        <p:spPr>
          <a:xfrm>
            <a:off x="468313" y="1412776"/>
            <a:ext cx="8207375" cy="4895949"/>
          </a:xfrm>
          <a:prstGeom prst="rect">
            <a:avLst/>
          </a:prstGeom>
        </p:spPr>
        <p:txBody>
          <a:bodyPr>
            <a:normAutofit/>
          </a:bodyPr>
          <a:lstStyle/>
          <a:p>
            <a:pPr marL="342900" indent="-342900">
              <a:spcAft>
                <a:spcPts val="600"/>
              </a:spcAft>
              <a:buClr>
                <a:srgbClr val="B4CD0A"/>
              </a:buClr>
              <a:buSzPct val="90000"/>
              <a:buFont typeface="Arial" panose="020B0604020202020204" pitchFamily="34" charset="0"/>
              <a:buChar char="•"/>
              <a:defRPr/>
            </a:pPr>
            <a:r>
              <a:rPr lang="de-DE" sz="2000" dirty="0">
                <a:solidFill>
                  <a:prstClr val="black"/>
                </a:solidFill>
              </a:rPr>
              <a:t>Mögliche Folgen</a:t>
            </a:r>
            <a:r>
              <a:rPr lang="de-DE" sz="2000" dirty="0" smtClean="0">
                <a:solidFill>
                  <a:prstClr val="black"/>
                </a:solidFill>
              </a:rPr>
              <a:t>:</a:t>
            </a:r>
          </a:p>
          <a:p>
            <a:pPr marL="800100" lvl="1" indent="-342900">
              <a:spcAft>
                <a:spcPts val="600"/>
              </a:spcAft>
              <a:buClr>
                <a:srgbClr val="B4CD0A"/>
              </a:buClr>
              <a:buSzPct val="90000"/>
              <a:buFont typeface="Arial" panose="020B0604020202020204" pitchFamily="34" charset="0"/>
              <a:buChar char="•"/>
              <a:defRPr/>
            </a:pPr>
            <a:r>
              <a:rPr lang="de-DE" dirty="0" smtClean="0">
                <a:solidFill>
                  <a:prstClr val="black"/>
                </a:solidFill>
                <a:latin typeface="Lucida Sans" panose="020B0602030504020204" pitchFamily="34" charset="0"/>
              </a:rPr>
              <a:t>↑ </a:t>
            </a:r>
            <a:r>
              <a:rPr lang="de-DE" dirty="0">
                <a:solidFill>
                  <a:prstClr val="black"/>
                </a:solidFill>
              </a:rPr>
              <a:t>Blutdruckwerte, </a:t>
            </a:r>
            <a:r>
              <a:rPr lang="de-DE" dirty="0">
                <a:solidFill>
                  <a:prstClr val="black"/>
                </a:solidFill>
                <a:latin typeface="Lucida Sans" panose="020B0602030504020204" pitchFamily="34" charset="0"/>
              </a:rPr>
              <a:t>↑ </a:t>
            </a:r>
            <a:r>
              <a:rPr lang="de-DE" dirty="0" err="1">
                <a:solidFill>
                  <a:prstClr val="black"/>
                </a:solidFill>
              </a:rPr>
              <a:t>Triglyzeridspiegel</a:t>
            </a:r>
            <a:r>
              <a:rPr lang="de-DE" dirty="0">
                <a:solidFill>
                  <a:prstClr val="black"/>
                </a:solidFill>
              </a:rPr>
              <a:t>, </a:t>
            </a:r>
            <a:r>
              <a:rPr lang="de-DE" dirty="0">
                <a:solidFill>
                  <a:prstClr val="black"/>
                </a:solidFill>
                <a:latin typeface="Lucida Sans" panose="020B0602030504020204" pitchFamily="34" charset="0"/>
              </a:rPr>
              <a:t>↓ </a:t>
            </a:r>
            <a:r>
              <a:rPr lang="de-DE" dirty="0">
                <a:solidFill>
                  <a:prstClr val="black"/>
                </a:solidFill>
              </a:rPr>
              <a:t>HDL-Werte, Störungen des Kohlenhydratstoffwechsels, sowie orthopädische </a:t>
            </a:r>
            <a:r>
              <a:rPr lang="de-DE" dirty="0" smtClean="0">
                <a:solidFill>
                  <a:prstClr val="black"/>
                </a:solidFill>
              </a:rPr>
              <a:t>Störungen</a:t>
            </a:r>
            <a:endParaRPr lang="de-DE" sz="300" dirty="0">
              <a:solidFill>
                <a:prstClr val="black">
                  <a:lumMod val="50000"/>
                  <a:lumOff val="50000"/>
                </a:prstClr>
              </a:solidFill>
            </a:endParaRPr>
          </a:p>
          <a:p>
            <a:pPr marL="800100" lvl="1" indent="-342900">
              <a:spcAft>
                <a:spcPts val="600"/>
              </a:spcAft>
              <a:buClr>
                <a:srgbClr val="B4CD0A"/>
              </a:buClr>
              <a:buSzPct val="90000"/>
              <a:buFont typeface="Arial" panose="020B0604020202020204" pitchFamily="34" charset="0"/>
              <a:buChar char="•"/>
              <a:defRPr/>
            </a:pPr>
            <a:r>
              <a:rPr lang="de-DE" dirty="0" smtClean="0">
                <a:solidFill>
                  <a:prstClr val="black"/>
                </a:solidFill>
              </a:rPr>
              <a:t>Beeinträchtigung </a:t>
            </a:r>
            <a:r>
              <a:rPr lang="de-DE" dirty="0">
                <a:solidFill>
                  <a:prstClr val="black"/>
                </a:solidFill>
              </a:rPr>
              <a:t>körperlicher Leistungsfähigkeit, Lebensqualität, </a:t>
            </a:r>
            <a:r>
              <a:rPr lang="de-DE" dirty="0" smtClean="0">
                <a:solidFill>
                  <a:prstClr val="black"/>
                </a:solidFill>
              </a:rPr>
              <a:t>psychischer </a:t>
            </a:r>
            <a:r>
              <a:rPr lang="de-DE" dirty="0">
                <a:solidFill>
                  <a:prstClr val="black"/>
                </a:solidFill>
              </a:rPr>
              <a:t>Gesundheit </a:t>
            </a:r>
            <a:br>
              <a:rPr lang="de-DE" dirty="0">
                <a:solidFill>
                  <a:prstClr val="black"/>
                </a:solidFill>
              </a:rPr>
            </a:br>
            <a:endParaRPr lang="en-GB" sz="1000" dirty="0">
              <a:solidFill>
                <a:prstClr val="black"/>
              </a:solidFill>
            </a:endParaRPr>
          </a:p>
          <a:p>
            <a:pPr marL="342900" indent="-342900">
              <a:spcAft>
                <a:spcPts val="600"/>
              </a:spcAft>
              <a:buClr>
                <a:srgbClr val="B4CD0A"/>
              </a:buClr>
              <a:buSzPct val="90000"/>
              <a:buFont typeface="Arial" panose="020B0604020202020204" pitchFamily="34" charset="0"/>
              <a:buChar char="•"/>
              <a:defRPr/>
            </a:pPr>
            <a:r>
              <a:rPr lang="en-GB" sz="2000" dirty="0" err="1">
                <a:solidFill>
                  <a:prstClr val="black"/>
                </a:solidFill>
              </a:rPr>
              <a:t>Jugendliches</a:t>
            </a:r>
            <a:r>
              <a:rPr lang="en-GB" sz="2000" dirty="0">
                <a:solidFill>
                  <a:prstClr val="black"/>
                </a:solidFill>
              </a:rPr>
              <a:t> </a:t>
            </a:r>
            <a:r>
              <a:rPr lang="en-GB" sz="2000" dirty="0" err="1">
                <a:solidFill>
                  <a:prstClr val="black"/>
                </a:solidFill>
              </a:rPr>
              <a:t>Übergewicht</a:t>
            </a:r>
            <a:r>
              <a:rPr lang="en-GB" sz="2000" dirty="0">
                <a:solidFill>
                  <a:prstClr val="black"/>
                </a:solidFill>
              </a:rPr>
              <a:t> &amp; </a:t>
            </a:r>
            <a:r>
              <a:rPr lang="en-GB" sz="2000" dirty="0" err="1">
                <a:solidFill>
                  <a:prstClr val="black"/>
                </a:solidFill>
              </a:rPr>
              <a:t>Adipositas</a:t>
            </a:r>
            <a:r>
              <a:rPr lang="en-GB" sz="2000" dirty="0">
                <a:solidFill>
                  <a:prstClr val="black"/>
                </a:solidFill>
              </a:rPr>
              <a:t> </a:t>
            </a:r>
            <a:br>
              <a:rPr lang="en-GB" sz="2000" dirty="0">
                <a:solidFill>
                  <a:prstClr val="black"/>
                </a:solidFill>
              </a:rPr>
            </a:br>
            <a:r>
              <a:rPr lang="en-GB" sz="2000" dirty="0">
                <a:solidFill>
                  <a:prstClr val="black"/>
                </a:solidFill>
              </a:rPr>
              <a:t>stark </a:t>
            </a:r>
            <a:r>
              <a:rPr lang="en-GB" sz="2000" dirty="0" err="1">
                <a:solidFill>
                  <a:prstClr val="black"/>
                </a:solidFill>
              </a:rPr>
              <a:t>mit</a:t>
            </a:r>
            <a:r>
              <a:rPr lang="en-GB" sz="2000" dirty="0">
                <a:solidFill>
                  <a:prstClr val="black"/>
                </a:solidFill>
              </a:rPr>
              <a:t> </a:t>
            </a:r>
            <a:r>
              <a:rPr lang="en-GB" sz="2000" dirty="0" err="1">
                <a:solidFill>
                  <a:prstClr val="black"/>
                </a:solidFill>
              </a:rPr>
              <a:t>erhöhter</a:t>
            </a:r>
            <a:r>
              <a:rPr lang="en-GB" sz="2000" dirty="0">
                <a:solidFill>
                  <a:prstClr val="black"/>
                </a:solidFill>
              </a:rPr>
              <a:t> </a:t>
            </a:r>
            <a:r>
              <a:rPr lang="en-GB" sz="2000" dirty="0" err="1">
                <a:solidFill>
                  <a:prstClr val="black"/>
                </a:solidFill>
              </a:rPr>
              <a:t>kardiovaskulärer</a:t>
            </a:r>
            <a:r>
              <a:rPr lang="en-GB" sz="2000" dirty="0">
                <a:solidFill>
                  <a:prstClr val="black"/>
                </a:solidFill>
              </a:rPr>
              <a:t/>
            </a:r>
            <a:br>
              <a:rPr lang="en-GB" sz="2000" dirty="0">
                <a:solidFill>
                  <a:prstClr val="black"/>
                </a:solidFill>
              </a:rPr>
            </a:br>
            <a:r>
              <a:rPr lang="en-GB" sz="2000" dirty="0" err="1">
                <a:solidFill>
                  <a:prstClr val="black"/>
                </a:solidFill>
              </a:rPr>
              <a:t>Mortalität</a:t>
            </a:r>
            <a:r>
              <a:rPr lang="en-GB" sz="2000" dirty="0">
                <a:solidFill>
                  <a:prstClr val="black"/>
                </a:solidFill>
              </a:rPr>
              <a:t> </a:t>
            </a:r>
            <a:r>
              <a:rPr lang="en-GB" sz="2000" dirty="0" err="1">
                <a:solidFill>
                  <a:prstClr val="black"/>
                </a:solidFill>
              </a:rPr>
              <a:t>im</a:t>
            </a:r>
            <a:r>
              <a:rPr lang="en-GB" sz="2000" dirty="0">
                <a:solidFill>
                  <a:prstClr val="black"/>
                </a:solidFill>
              </a:rPr>
              <a:t> </a:t>
            </a:r>
            <a:r>
              <a:rPr lang="en-GB" sz="2000" dirty="0" err="1">
                <a:solidFill>
                  <a:prstClr val="black"/>
                </a:solidFill>
              </a:rPr>
              <a:t>Erwachsenenalter</a:t>
            </a:r>
            <a:r>
              <a:rPr lang="en-GB" sz="2000" dirty="0">
                <a:solidFill>
                  <a:prstClr val="black"/>
                </a:solidFill>
              </a:rPr>
              <a:t> </a:t>
            </a:r>
            <a:br>
              <a:rPr lang="en-GB" sz="2000" dirty="0">
                <a:solidFill>
                  <a:prstClr val="black"/>
                </a:solidFill>
              </a:rPr>
            </a:br>
            <a:r>
              <a:rPr lang="en-GB" sz="2000" dirty="0" err="1">
                <a:solidFill>
                  <a:prstClr val="black"/>
                </a:solidFill>
              </a:rPr>
              <a:t>verbunden</a:t>
            </a:r>
            <a:r>
              <a:rPr lang="en-GB" sz="2000" dirty="0">
                <a:solidFill>
                  <a:prstClr val="black"/>
                </a:solidFill>
              </a:rPr>
              <a:t/>
            </a:r>
            <a:br>
              <a:rPr lang="en-GB" sz="2000" dirty="0">
                <a:solidFill>
                  <a:prstClr val="black"/>
                </a:solidFill>
              </a:rPr>
            </a:br>
            <a:endParaRPr lang="en-GB" sz="1000" dirty="0">
              <a:solidFill>
                <a:prstClr val="black"/>
              </a:solidFill>
            </a:endParaRPr>
          </a:p>
          <a:p>
            <a:pPr>
              <a:spcAft>
                <a:spcPts val="600"/>
              </a:spcAft>
              <a:buClr>
                <a:srgbClr val="B4CD0A"/>
              </a:buClr>
              <a:buSzPct val="90000"/>
              <a:defRPr/>
            </a:pPr>
            <a:endParaRPr lang="en-GB" sz="1000" dirty="0">
              <a:solidFill>
                <a:prstClr val="black"/>
              </a:solidFill>
            </a:endParaRPr>
          </a:p>
          <a:p>
            <a:pPr>
              <a:spcAft>
                <a:spcPts val="600"/>
              </a:spcAft>
              <a:buClr>
                <a:srgbClr val="B4CD0A"/>
              </a:buClr>
              <a:buSzPct val="90000"/>
              <a:defRPr/>
            </a:pPr>
            <a:r>
              <a:rPr lang="de-AT" b="1" dirty="0">
                <a:solidFill>
                  <a:prstClr val="black"/>
                </a:solidFill>
                <a:sym typeface="Wingdings" panose="05000000000000000000" pitchFamily="2" charset="2"/>
              </a:rPr>
              <a:t> </a:t>
            </a:r>
            <a:r>
              <a:rPr lang="de-AT" b="1" u="sng" dirty="0">
                <a:solidFill>
                  <a:prstClr val="black"/>
                </a:solidFill>
              </a:rPr>
              <a:t>Deshalb frühzeitige Prävention wichtig!</a:t>
            </a:r>
            <a:endParaRPr lang="en-GB" b="1" u="sng" dirty="0">
              <a:solidFill>
                <a:prstClr val="black"/>
              </a:solidFill>
            </a:endParaRPr>
          </a:p>
        </p:txBody>
      </p:sp>
      <p:pic>
        <p:nvPicPr>
          <p:cNvPr id="5" name="Grafik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3075" y="3573463"/>
            <a:ext cx="34274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p:cNvPr>
          <p:cNvSpPr txBox="1">
            <a:spLocks noChangeArrowheads="1"/>
          </p:cNvSpPr>
          <p:nvPr/>
        </p:nvSpPr>
        <p:spPr bwMode="auto">
          <a:xfrm>
            <a:off x="1511152" y="6515598"/>
            <a:ext cx="7469336" cy="180000"/>
          </a:xfrm>
          <a:prstGeom prst="rect">
            <a:avLst/>
          </a:prstGeom>
          <a:noFill/>
          <a:ln>
            <a:noFill/>
          </a:ln>
          <a:extLst/>
        </p:spPr>
        <p:txBody>
          <a:bodyPr wrap="square">
            <a:spAutoFit/>
          </a:bodyPr>
          <a:lstStyle>
            <a:lvl1pPr>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1pPr>
            <a:lvl2pPr marL="742950" indent="-285750">
              <a:spcBef>
                <a:spcPct val="20000"/>
              </a:spcBef>
              <a:buFont typeface="Arial" panose="020B0604020202020204" pitchFamily="34" charset="0"/>
              <a:buChar char="»"/>
              <a:defRPr sz="2200">
                <a:solidFill>
                  <a:srgbClr val="4D4D4D"/>
                </a:solidFill>
                <a:latin typeface="Arial" panose="020B0604020202020204" pitchFamily="34" charset="0"/>
              </a:defRPr>
            </a:lvl2pPr>
            <a:lvl3pPr marL="1143000" indent="-228600">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rgbClr val="4D4D4D"/>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lvl="1" indent="0" algn="r">
              <a:spcBef>
                <a:spcPct val="50000"/>
              </a:spcBef>
              <a:buFont typeface="Arial" panose="020B0604020202020204" pitchFamily="34" charset="0"/>
              <a:buNone/>
              <a:defRPr/>
            </a:pPr>
            <a:r>
              <a:rPr lang="en-US" sz="1000" dirty="0" err="1">
                <a:solidFill>
                  <a:prstClr val="black">
                    <a:lumMod val="50000"/>
                    <a:lumOff val="50000"/>
                  </a:prstClr>
                </a:solidFill>
              </a:rPr>
              <a:t>L’Allemand</a:t>
            </a:r>
            <a:r>
              <a:rPr lang="en-US" sz="1000" dirty="0">
                <a:solidFill>
                  <a:prstClr val="black">
                    <a:lumMod val="50000"/>
                    <a:lumOff val="50000"/>
                  </a:prstClr>
                </a:solidFill>
              </a:rPr>
              <a:t> D et al. Obesity </a:t>
            </a:r>
            <a:r>
              <a:rPr lang="en-US" sz="1000" dirty="0" smtClean="0">
                <a:solidFill>
                  <a:prstClr val="black">
                    <a:lumMod val="50000"/>
                    <a:lumOff val="50000"/>
                  </a:prstClr>
                </a:solidFill>
              </a:rPr>
              <a:t>2008; </a:t>
            </a:r>
            <a:r>
              <a:rPr lang="de-DE" sz="1000" dirty="0">
                <a:solidFill>
                  <a:prstClr val="black">
                    <a:lumMod val="50000"/>
                    <a:lumOff val="50000"/>
                  </a:prstClr>
                </a:solidFill>
              </a:rPr>
              <a:t>Graf et al. </a:t>
            </a:r>
            <a:r>
              <a:rPr lang="de-DE" sz="1000" dirty="0" err="1">
                <a:solidFill>
                  <a:prstClr val="black">
                    <a:lumMod val="50000"/>
                    <a:lumOff val="50000"/>
                  </a:prstClr>
                </a:solidFill>
              </a:rPr>
              <a:t>Dtsch</a:t>
            </a:r>
            <a:r>
              <a:rPr lang="de-DE" sz="1000" dirty="0">
                <a:solidFill>
                  <a:prstClr val="black">
                    <a:lumMod val="50000"/>
                    <a:lumOff val="50000"/>
                  </a:prstClr>
                </a:solidFill>
              </a:rPr>
              <a:t>. Ärzte-Verlag 2007; Dyer et al. Kindheit </a:t>
            </a:r>
            <a:r>
              <a:rPr lang="de-DE" sz="1000" dirty="0" err="1">
                <a:solidFill>
                  <a:prstClr val="black">
                    <a:lumMod val="50000"/>
                    <a:lumOff val="50000"/>
                  </a:prstClr>
                </a:solidFill>
              </a:rPr>
              <a:t>Entw</a:t>
            </a:r>
            <a:r>
              <a:rPr lang="de-DE" sz="1000" dirty="0">
                <a:solidFill>
                  <a:prstClr val="black">
                    <a:lumMod val="50000"/>
                    <a:lumOff val="50000"/>
                  </a:prstClr>
                </a:solidFill>
              </a:rPr>
              <a:t>. 2007; </a:t>
            </a:r>
            <a:r>
              <a:rPr lang="de-DE" sz="1000" dirty="0" err="1">
                <a:solidFill>
                  <a:prstClr val="black">
                    <a:lumMod val="50000"/>
                    <a:lumOff val="50000"/>
                  </a:prstClr>
                </a:solidFill>
              </a:rPr>
              <a:t>Eschenbeck</a:t>
            </a:r>
            <a:r>
              <a:rPr lang="de-DE" sz="1000" dirty="0">
                <a:solidFill>
                  <a:prstClr val="black">
                    <a:lumMod val="50000"/>
                    <a:lumOff val="50000"/>
                  </a:prstClr>
                </a:solidFill>
              </a:rPr>
              <a:t> et al. </a:t>
            </a:r>
            <a:r>
              <a:rPr lang="de-DE" sz="1000" dirty="0" err="1">
                <a:solidFill>
                  <a:prstClr val="black">
                    <a:lumMod val="50000"/>
                    <a:lumOff val="50000"/>
                  </a:prstClr>
                </a:solidFill>
              </a:rPr>
              <a:t>Obesity</a:t>
            </a:r>
            <a:r>
              <a:rPr lang="de-DE" sz="1000" dirty="0">
                <a:solidFill>
                  <a:prstClr val="black">
                    <a:lumMod val="50000"/>
                    <a:lumOff val="50000"/>
                  </a:prstClr>
                </a:solidFill>
              </a:rPr>
              <a:t> Facts </a:t>
            </a:r>
            <a:r>
              <a:rPr lang="de-DE" sz="1000" dirty="0" smtClean="0">
                <a:solidFill>
                  <a:prstClr val="black">
                    <a:lumMod val="50000"/>
                    <a:lumOff val="50000"/>
                  </a:prstClr>
                </a:solidFill>
              </a:rPr>
              <a:t>2009; </a:t>
            </a:r>
            <a:r>
              <a:rPr lang="en-GB" sz="1000" dirty="0">
                <a:solidFill>
                  <a:prstClr val="black">
                    <a:lumMod val="50000"/>
                    <a:lumOff val="50000"/>
                  </a:prstClr>
                </a:solidFill>
              </a:rPr>
              <a:t>Twig G et al. NEJM 2016</a:t>
            </a:r>
            <a:r>
              <a:rPr lang="de-DE" sz="1000" dirty="0" smtClean="0">
                <a:solidFill>
                  <a:prstClr val="black">
                    <a:lumMod val="50000"/>
                    <a:lumOff val="50000"/>
                  </a:prstClr>
                </a:solidFill>
              </a:rPr>
              <a:t> </a:t>
            </a:r>
            <a:r>
              <a:rPr lang="en-US" sz="1000" dirty="0" smtClean="0">
                <a:solidFill>
                  <a:prstClr val="black">
                    <a:lumMod val="50000"/>
                    <a:lumOff val="50000"/>
                  </a:prstClr>
                </a:solidFill>
              </a:rPr>
              <a:t> </a:t>
            </a:r>
            <a:endParaRPr lang="de-DE" sz="1000" dirty="0">
              <a:solidFill>
                <a:prstClr val="black">
                  <a:lumMod val="50000"/>
                  <a:lumOff val="50000"/>
                </a:prstClr>
              </a:solidFill>
            </a:endParaRPr>
          </a:p>
          <a:p>
            <a:pPr algn="r">
              <a:spcBef>
                <a:spcPct val="50000"/>
              </a:spcBef>
              <a:buClrTx/>
              <a:buSzTx/>
              <a:buFontTx/>
              <a:buNone/>
              <a:defRPr/>
            </a:pPr>
            <a:endParaRPr lang="de-DE" altLang="de-DE" sz="1000" dirty="0">
              <a:solidFill>
                <a:prstClr val="black">
                  <a:lumMod val="50000"/>
                  <a:lumOff val="50000"/>
                </a:prstClr>
              </a:solidFill>
              <a:latin typeface="Calibri" panose="020F0502020204030204" pitchFamily="34" charset="0"/>
            </a:endParaRPr>
          </a:p>
        </p:txBody>
      </p:sp>
    </p:spTree>
    <p:extLst>
      <p:ext uri="{BB962C8B-B14F-4D97-AF65-F5344CB8AC3E}">
        <p14:creationId xmlns:p14="http://schemas.microsoft.com/office/powerpoint/2010/main" val="907857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mtClean="0">
                <a:effectLst/>
              </a:rPr>
              <a:t>Empfehlungen in Österreich</a:t>
            </a:r>
          </a:p>
        </p:txBody>
      </p:sp>
      <p:sp>
        <p:nvSpPr>
          <p:cNvPr id="30723" name="Text Box 4"/>
          <p:cNvSpPr txBox="1">
            <a:spLocks noChangeArrowheads="1"/>
          </p:cNvSpPr>
          <p:nvPr/>
        </p:nvSpPr>
        <p:spPr bwMode="auto">
          <a:xfrm>
            <a:off x="431800" y="1719263"/>
            <a:ext cx="2609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AA101"/>
              </a:buClr>
              <a:buSzPct val="120000"/>
              <a:buFont typeface="Arial" charset="0"/>
              <a:buChar char="•"/>
              <a:defRPr sz="2200">
                <a:solidFill>
                  <a:srgbClr val="4D4D4D"/>
                </a:solidFill>
                <a:latin typeface="Arial" charset="0"/>
              </a:defRPr>
            </a:lvl1pPr>
            <a:lvl2pPr marL="742950" indent="-285750">
              <a:spcBef>
                <a:spcPct val="20000"/>
              </a:spcBef>
              <a:buFont typeface="Arial" charset="0"/>
              <a:buChar char="»"/>
              <a:defRPr sz="2200">
                <a:solidFill>
                  <a:srgbClr val="4D4D4D"/>
                </a:solidFill>
                <a:latin typeface="Arial" charset="0"/>
              </a:defRPr>
            </a:lvl2pPr>
            <a:lvl3pPr marL="1143000" indent="-228600">
              <a:spcBef>
                <a:spcPct val="20000"/>
              </a:spcBef>
              <a:buClr>
                <a:srgbClr val="8AA101"/>
              </a:buClr>
              <a:buSzPct val="120000"/>
              <a:buFont typeface="Arial" charset="0"/>
              <a:buChar char="•"/>
              <a:defRPr sz="2200">
                <a:solidFill>
                  <a:srgbClr val="4D4D4D"/>
                </a:solidFill>
                <a:latin typeface="Arial" charset="0"/>
              </a:defRPr>
            </a:lvl3pPr>
            <a:lvl4pPr marL="1600200" indent="-228600">
              <a:spcBef>
                <a:spcPct val="20000"/>
              </a:spcBef>
              <a:buFont typeface="Arial" charset="0"/>
              <a:buChar char="»"/>
              <a:defRPr sz="2000">
                <a:solidFill>
                  <a:srgbClr val="4D4D4D"/>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ClrTx/>
              <a:buSzTx/>
              <a:buFontTx/>
              <a:buNone/>
            </a:pPr>
            <a:endParaRPr lang="en-GB" altLang="de-DE" sz="1800">
              <a:solidFill>
                <a:prstClr val="black"/>
              </a:solidFill>
              <a:cs typeface="Arial" charset="0"/>
            </a:endParaRPr>
          </a:p>
          <a:p>
            <a:pPr algn="ctr">
              <a:spcBef>
                <a:spcPct val="0"/>
              </a:spcBef>
              <a:buClrTx/>
              <a:buSzTx/>
              <a:buFontTx/>
              <a:buNone/>
            </a:pPr>
            <a:endParaRPr lang="en-GB" altLang="de-DE" sz="1800">
              <a:solidFill>
                <a:prstClr val="black"/>
              </a:solidFill>
              <a:cs typeface="Arial" charset="0"/>
            </a:endParaRPr>
          </a:p>
        </p:txBody>
      </p:sp>
      <p:sp>
        <p:nvSpPr>
          <p:cNvPr id="14" name="Pfeil nach unten 13">
            <a:extLst/>
          </p:cNvPr>
          <p:cNvSpPr/>
          <p:nvPr/>
        </p:nvSpPr>
        <p:spPr>
          <a:xfrm rot="10800000">
            <a:off x="6367463" y="1878013"/>
            <a:ext cx="642937" cy="4110037"/>
          </a:xfrm>
          <a:prstGeom prst="downArrow">
            <a:avLst/>
          </a:prstGeom>
          <a:gradFill>
            <a:gsLst>
              <a:gs pos="0">
                <a:srgbClr val="FF0000"/>
              </a:gs>
              <a:gs pos="50000">
                <a:srgbClr val="9CB86E"/>
              </a:gs>
              <a:gs pos="100000">
                <a:srgbClr val="156B13"/>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000">
              <a:solidFill>
                <a:prstClr val="white"/>
              </a:solidFill>
            </a:endParaRPr>
          </a:p>
        </p:txBody>
      </p:sp>
      <p:sp>
        <p:nvSpPr>
          <p:cNvPr id="15" name="Pfeil nach unten 14">
            <a:extLst/>
          </p:cNvPr>
          <p:cNvSpPr/>
          <p:nvPr/>
        </p:nvSpPr>
        <p:spPr>
          <a:xfrm>
            <a:off x="7653338" y="1878013"/>
            <a:ext cx="642937" cy="4143375"/>
          </a:xfrm>
          <a:prstGeom prst="downArrow">
            <a:avLst/>
          </a:prstGeom>
          <a:gradFill>
            <a:gsLst>
              <a:gs pos="0">
                <a:srgbClr val="FF0000"/>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000">
              <a:solidFill>
                <a:prstClr val="white"/>
              </a:solidFill>
            </a:endParaRPr>
          </a:p>
        </p:txBody>
      </p:sp>
      <p:sp>
        <p:nvSpPr>
          <p:cNvPr id="19464" name="Text Box 13">
            <a:extLst/>
          </p:cNvPr>
          <p:cNvSpPr txBox="1">
            <a:spLocks noChangeArrowheads="1"/>
          </p:cNvSpPr>
          <p:nvPr/>
        </p:nvSpPr>
        <p:spPr bwMode="auto">
          <a:xfrm>
            <a:off x="4427538" y="6623050"/>
            <a:ext cx="4589462" cy="261938"/>
          </a:xfrm>
          <a:prstGeom prst="rect">
            <a:avLst/>
          </a:prstGeom>
          <a:noFill/>
          <a:ln>
            <a:noFill/>
          </a:ln>
          <a:extLst/>
        </p:spPr>
        <p:txBody>
          <a:bodyPr>
            <a:spAutoFit/>
          </a:bodyPr>
          <a:lstStyle>
            <a:lvl1pPr>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1pPr>
            <a:lvl2pPr marL="742950" indent="-285750">
              <a:spcBef>
                <a:spcPct val="20000"/>
              </a:spcBef>
              <a:buFont typeface="Arial" panose="020B0604020202020204" pitchFamily="34" charset="0"/>
              <a:buChar char="»"/>
              <a:defRPr sz="2200">
                <a:solidFill>
                  <a:srgbClr val="4D4D4D"/>
                </a:solidFill>
                <a:latin typeface="Arial" panose="020B0604020202020204" pitchFamily="34" charset="0"/>
              </a:defRPr>
            </a:lvl2pPr>
            <a:lvl3pPr marL="1143000" indent="-228600">
              <a:spcBef>
                <a:spcPct val="20000"/>
              </a:spcBef>
              <a:buClr>
                <a:srgbClr val="8AA101"/>
              </a:buClr>
              <a:buSzPct val="120000"/>
              <a:buFont typeface="Arial" panose="020B0604020202020204" pitchFamily="34" charset="0"/>
              <a:buChar char="•"/>
              <a:defRPr sz="2200">
                <a:solidFill>
                  <a:srgbClr val="4D4D4D"/>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rgbClr val="4D4D4D"/>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a:spcBef>
                <a:spcPct val="50000"/>
              </a:spcBef>
              <a:buClrTx/>
              <a:buSzTx/>
              <a:buFontTx/>
              <a:buNone/>
              <a:defRPr/>
            </a:pPr>
            <a:r>
              <a:rPr lang="de-DE" altLang="de-DE" sz="1100" dirty="0">
                <a:solidFill>
                  <a:prstClr val="black">
                    <a:lumMod val="50000"/>
                    <a:lumOff val="50000"/>
                  </a:prstClr>
                </a:solidFill>
                <a:latin typeface="Calibri" panose="020F0502020204030204" pitchFamily="34" charset="0"/>
              </a:rPr>
              <a:t>www.bmgf.gv.at</a:t>
            </a:r>
          </a:p>
        </p:txBody>
      </p:sp>
      <p:pic>
        <p:nvPicPr>
          <p:cNvPr id="30727" name="Grafik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913" y="1878013"/>
            <a:ext cx="412115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rot="16200000">
            <a:off x="5891277" y="3748364"/>
            <a:ext cx="1595309" cy="369332"/>
          </a:xfrm>
          <a:prstGeom prst="rect">
            <a:avLst/>
          </a:prstGeom>
          <a:noFill/>
        </p:spPr>
        <p:txBody>
          <a:bodyPr wrap="none" rtlCol="0">
            <a:spAutoFit/>
          </a:bodyPr>
          <a:lstStyle/>
          <a:p>
            <a:pPr eaLnBrk="0" hangingPunct="0"/>
            <a:r>
              <a:rPr lang="de-AT" dirty="0" smtClean="0">
                <a:solidFill>
                  <a:prstClr val="black"/>
                </a:solidFill>
                <a:latin typeface="Arial" charset="0"/>
                <a:cs typeface="Arial" charset="0"/>
              </a:rPr>
              <a:t>Energiedichte</a:t>
            </a:r>
            <a:endParaRPr lang="de-AT" dirty="0">
              <a:solidFill>
                <a:prstClr val="black"/>
              </a:solidFill>
              <a:latin typeface="Arial" charset="0"/>
              <a:cs typeface="Arial" charset="0"/>
            </a:endParaRPr>
          </a:p>
        </p:txBody>
      </p:sp>
      <p:sp>
        <p:nvSpPr>
          <p:cNvPr id="9" name="Textfeld 8"/>
          <p:cNvSpPr txBox="1"/>
          <p:nvPr/>
        </p:nvSpPr>
        <p:spPr>
          <a:xfrm rot="16200000">
            <a:off x="7108705" y="3748365"/>
            <a:ext cx="1732205" cy="369332"/>
          </a:xfrm>
          <a:prstGeom prst="rect">
            <a:avLst/>
          </a:prstGeom>
          <a:noFill/>
        </p:spPr>
        <p:txBody>
          <a:bodyPr wrap="none" rtlCol="0">
            <a:spAutoFit/>
          </a:bodyPr>
          <a:lstStyle/>
          <a:p>
            <a:pPr eaLnBrk="0" hangingPunct="0"/>
            <a:r>
              <a:rPr lang="de-AT" dirty="0" smtClean="0">
                <a:solidFill>
                  <a:prstClr val="black"/>
                </a:solidFill>
                <a:latin typeface="Arial" charset="0"/>
                <a:cs typeface="Arial" charset="0"/>
              </a:rPr>
              <a:t>Nährstoffdichte</a:t>
            </a:r>
            <a:endParaRPr lang="de-AT" dirty="0">
              <a:solidFill>
                <a:prstClr val="black"/>
              </a:solidFill>
              <a:latin typeface="Arial" charset="0"/>
              <a:cs typeface="Arial" charset="0"/>
            </a:endParaRPr>
          </a:p>
        </p:txBody>
      </p:sp>
    </p:spTree>
    <p:extLst>
      <p:ext uri="{BB962C8B-B14F-4D97-AF65-F5344CB8AC3E}">
        <p14:creationId xmlns:p14="http://schemas.microsoft.com/office/powerpoint/2010/main" val="634346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Time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Times" pitchFamily="-110" charset="0"/>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3304</Words>
  <Application>Microsoft Office PowerPoint</Application>
  <PresentationFormat>Bildschirmpräsentation (4:3)</PresentationFormat>
  <Paragraphs>555</Paragraphs>
  <Slides>55</Slides>
  <Notes>35</Notes>
  <HiddenSlides>0</HiddenSlides>
  <MMClips>0</MMClips>
  <ScaleCrop>false</ScaleCrop>
  <HeadingPairs>
    <vt:vector size="8" baseType="variant">
      <vt:variant>
        <vt:lpstr>Verwendete Schriftarten</vt:lpstr>
      </vt:variant>
      <vt:variant>
        <vt:i4>12</vt:i4>
      </vt:variant>
      <vt:variant>
        <vt:lpstr>Design</vt:lpstr>
      </vt:variant>
      <vt:variant>
        <vt:i4>6</vt:i4>
      </vt:variant>
      <vt:variant>
        <vt:lpstr>Eingebettete OLE-Server</vt:lpstr>
      </vt:variant>
      <vt:variant>
        <vt:i4>1</vt:i4>
      </vt:variant>
      <vt:variant>
        <vt:lpstr>Folientitel</vt:lpstr>
      </vt:variant>
      <vt:variant>
        <vt:i4>55</vt:i4>
      </vt:variant>
    </vt:vector>
  </HeadingPairs>
  <TitlesOfParts>
    <vt:vector size="74" baseType="lpstr">
      <vt:lpstr>ＭＳ Ｐゴシック</vt:lpstr>
      <vt:lpstr>ＭＳ Ｐゴシック</vt:lpstr>
      <vt:lpstr>Arial</vt:lpstr>
      <vt:lpstr>Calibri</vt:lpstr>
      <vt:lpstr>Calibri Light</vt:lpstr>
      <vt:lpstr>Century Gothic</vt:lpstr>
      <vt:lpstr>Chalkduster</vt:lpstr>
      <vt:lpstr>Gisha</vt:lpstr>
      <vt:lpstr>Lucida Sans</vt:lpstr>
      <vt:lpstr>Symbol</vt:lpstr>
      <vt:lpstr>Times</vt:lpstr>
      <vt:lpstr>Wingdings</vt:lpstr>
      <vt:lpstr>Larissa-Design</vt:lpstr>
      <vt:lpstr>Benutzerdefiniertes Design</vt:lpstr>
      <vt:lpstr>Leere Präsentation</vt:lpstr>
      <vt:lpstr>1_Larissa-Design</vt:lpstr>
      <vt:lpstr>2_Larissa-Design</vt:lpstr>
      <vt:lpstr>Office-Design</vt:lpstr>
      <vt:lpstr>Chart</vt:lpstr>
      <vt:lpstr>PowerPoint-Präsentation</vt:lpstr>
      <vt:lpstr>PowerPoint-Präsentation</vt:lpstr>
      <vt:lpstr>Ess- und Trinkverhalten von Jugendlichen</vt:lpstr>
      <vt:lpstr>Über SIPCAN</vt:lpstr>
      <vt:lpstr>Schulprogramme</vt:lpstr>
      <vt:lpstr>Unser Ziel</vt:lpstr>
      <vt:lpstr>PowerPoint-Präsentation</vt:lpstr>
      <vt:lpstr>Übergewicht und Adipositas im Jugendalter</vt:lpstr>
      <vt:lpstr>Empfehlungen in Österreich</vt:lpstr>
      <vt:lpstr>Energiedichte</vt:lpstr>
      <vt:lpstr>Nährstoffdichte</vt:lpstr>
      <vt:lpstr>Aktuelle Situation:  Gemüse- und Obstkonsum</vt:lpstr>
      <vt:lpstr>Aktuelle Situation:  Süßigkeiten, Limonaden &amp; Fastfood</vt:lpstr>
      <vt:lpstr>Geschlechterunterschiede</vt:lpstr>
      <vt:lpstr>Bedeutung von Essen und Trinken im Jugendalter</vt:lpstr>
      <vt:lpstr>Ernährung im häuslichen Umfeld</vt:lpstr>
      <vt:lpstr>Jugendliche als Selbstversorger</vt:lpstr>
      <vt:lpstr>Ernährung außer Haus</vt:lpstr>
      <vt:lpstr>Einflussfaktoren</vt:lpstr>
      <vt:lpstr>Lebensmittelwerbung</vt:lpstr>
      <vt:lpstr>Einfluss von Lebensmittelwerbung</vt:lpstr>
      <vt:lpstr>Lifestyle-Produkte</vt:lpstr>
      <vt:lpstr>Ernährungswissen</vt:lpstr>
      <vt:lpstr>Fazit</vt:lpstr>
      <vt:lpstr>Nudging  Gesundheitsförderliche Produktplatzierungen in Buffets</vt:lpstr>
      <vt:lpstr>Nudging</vt:lpstr>
      <vt:lpstr>Was ist Nudging?</vt:lpstr>
      <vt:lpstr>Wir entscheiden nicht vernünftig</vt:lpstr>
      <vt:lpstr>Nudging nutzt den Autopilot</vt:lpstr>
      <vt:lpstr>Maßnahmentyp: Größe/Menge</vt:lpstr>
      <vt:lpstr>Maßnahmentyp: Präsentation</vt:lpstr>
      <vt:lpstr>Maßnahmentyp: Kennzeichnung</vt:lpstr>
      <vt:lpstr>Maßnahmentyp: Kennzeichnung</vt:lpstr>
      <vt:lpstr>Maßnahmentyp: funktionales Design</vt:lpstr>
      <vt:lpstr>Maßnahmentyp: Ambiente</vt:lpstr>
      <vt:lpstr>Maßnahmentyp: Nähe/Erreichbarkeit</vt:lpstr>
      <vt:lpstr>Maßnahmentyp: Verfügbarkeit</vt:lpstr>
      <vt:lpstr>KErn Bayern Pilotprojekt „Smarter Lunchrooms“</vt:lpstr>
      <vt:lpstr>Literaturempfehlungen</vt:lpstr>
      <vt:lpstr>PowerPoint-Präsentation</vt:lpstr>
      <vt:lpstr>PowerPoint-Präsentation</vt:lpstr>
      <vt:lpstr>Inhalt</vt:lpstr>
      <vt:lpstr>Hintergrund zur Befragung der Netzwerkpartner_innen</vt:lpstr>
      <vt:lpstr>Wer hat sich an der Umfrage beteiligt?</vt:lpstr>
      <vt:lpstr>Erwartungen an das Netzwerk</vt:lpstr>
      <vt:lpstr>Zufriedenheit mit der Koordination und Organisation des Netzwerkes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Kontakt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bOJA_Sabine</dc:creator>
  <cp:lastModifiedBy>fhuser</cp:lastModifiedBy>
  <cp:revision>291</cp:revision>
  <cp:lastPrinted>2015-06-07T11:53:37Z</cp:lastPrinted>
  <dcterms:created xsi:type="dcterms:W3CDTF">2009-06-06T11:48:04Z</dcterms:created>
  <dcterms:modified xsi:type="dcterms:W3CDTF">2018-06-26T14:12:25Z</dcterms:modified>
</cp:coreProperties>
</file>