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43" r:id="rId1"/>
    <p:sldMasterId id="2147483827" r:id="rId2"/>
    <p:sldMasterId id="2147483751" r:id="rId3"/>
    <p:sldMasterId id="2147483775" r:id="rId4"/>
    <p:sldMasterId id="2147483747" r:id="rId5"/>
    <p:sldMasterId id="2147483785" r:id="rId6"/>
    <p:sldMasterId id="2147483795" r:id="rId7"/>
    <p:sldMasterId id="2147483799" r:id="rId8"/>
  </p:sldMasterIdLst>
  <p:notesMasterIdLst>
    <p:notesMasterId r:id="rId41"/>
  </p:notesMasterIdLst>
  <p:handoutMasterIdLst>
    <p:handoutMasterId r:id="rId42"/>
  </p:handoutMasterIdLst>
  <p:sldIdLst>
    <p:sldId id="256" r:id="rId9"/>
    <p:sldId id="257" r:id="rId10"/>
    <p:sldId id="258" r:id="rId11"/>
    <p:sldId id="259" r:id="rId12"/>
    <p:sldId id="260" r:id="rId13"/>
    <p:sldId id="261" r:id="rId14"/>
    <p:sldId id="262" r:id="rId15"/>
    <p:sldId id="265" r:id="rId16"/>
    <p:sldId id="266" r:id="rId17"/>
    <p:sldId id="267" r:id="rId18"/>
    <p:sldId id="268" r:id="rId19"/>
    <p:sldId id="272" r:id="rId20"/>
    <p:sldId id="269" r:id="rId21"/>
    <p:sldId id="270" r:id="rId22"/>
    <p:sldId id="277" r:id="rId23"/>
    <p:sldId id="271" r:id="rId24"/>
    <p:sldId id="275" r:id="rId25"/>
    <p:sldId id="273" r:id="rId26"/>
    <p:sldId id="276" r:id="rId27"/>
    <p:sldId id="274" r:id="rId28"/>
    <p:sldId id="278" r:id="rId29"/>
    <p:sldId id="279" r:id="rId30"/>
    <p:sldId id="281" r:id="rId31"/>
    <p:sldId id="282" r:id="rId32"/>
    <p:sldId id="283" r:id="rId33"/>
    <p:sldId id="285" r:id="rId34"/>
    <p:sldId id="287" r:id="rId35"/>
    <p:sldId id="286" r:id="rId36"/>
    <p:sldId id="288" r:id="rId37"/>
    <p:sldId id="289" r:id="rId38"/>
    <p:sldId id="291" r:id="rId39"/>
    <p:sldId id="290" r:id="rId40"/>
  </p:sldIdLst>
  <p:sldSz cx="12192000" cy="6858000"/>
  <p:notesSz cx="6858000" cy="9144000"/>
  <p:embeddedFontLst>
    <p:embeddedFont>
      <p:font typeface="Wiener Melange Extra Bold" panose="020B0802020209020204" pitchFamily="34" charset="0"/>
      <p:bold r:id="rId43"/>
      <p:boldItalic r:id="rId44"/>
    </p:embeddedFont>
    <p:embeddedFont>
      <p:font typeface="Calibri" panose="020F0502020204030204" pitchFamily="34" charset="0"/>
      <p:regular r:id="rId45"/>
      <p:bold r:id="rId46"/>
      <p:italic r:id="rId47"/>
      <p:boldItalic r:id="rId48"/>
    </p:embeddedFont>
    <p:embeddedFont>
      <p:font typeface="Wiener Melange" panose="020B0502020209020204" pitchFamily="34" charset="0"/>
      <p:regular r:id="rId49"/>
      <p:bold r:id="rId50"/>
      <p:italic r:id="rId51"/>
      <p:boldItalic r:id="rId5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27"/>
    <a:srgbClr val="82D773"/>
    <a:srgbClr val="FF8C28"/>
    <a:srgbClr val="FFC828"/>
    <a:srgbClr val="80D873"/>
    <a:srgbClr val="CDEDCD"/>
    <a:srgbClr val="F3F1EF"/>
    <a:srgbClr val="F8EFBD"/>
    <a:srgbClr val="DFE5E2"/>
    <a:srgbClr val="C7BD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77" d="100"/>
          <a:sy n="77" d="100"/>
        </p:scale>
        <p:origin x="64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69" d="100"/>
          <a:sy n="169" d="100"/>
        </p:scale>
        <p:origin x="540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10AB28-7090-E540-B152-FA343A2F1691}" type="datetimeFigureOut">
              <a:rPr lang="en-US" smtClean="0"/>
              <a:t>5/16/2024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3B8C03-9970-734A-A947-FCB2A0BCE139}" type="slidenum">
              <a:rPr lang="en-US" smtClean="0"/>
              <a:t>‹Nr.›</a:t>
            </a:fld>
            <a:endParaRPr lang="en-US"/>
          </a:p>
        </p:txBody>
      </p:sp>
    </p:spTree>
    <p:extLst>
      <p:ext uri="{BB962C8B-B14F-4D97-AF65-F5344CB8AC3E}">
        <p14:creationId xmlns:p14="http://schemas.microsoft.com/office/powerpoint/2010/main" val="173638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55F9E-01DA-4647-9A97-887EA937F040}" type="datetimeFigureOut">
              <a:rPr lang="es-ES" smtClean="0"/>
              <a:t>16/05/2024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87862-7DB5-A340-9FE7-27DFF7001A1A}" type="slidenum">
              <a:rPr lang="es-ES" smtClean="0"/>
              <a:t>‹Nr.›</a:t>
            </a:fld>
            <a:endParaRPr lang="es-ES"/>
          </a:p>
        </p:txBody>
      </p:sp>
    </p:spTree>
    <p:extLst>
      <p:ext uri="{BB962C8B-B14F-4D97-AF65-F5344CB8AC3E}">
        <p14:creationId xmlns:p14="http://schemas.microsoft.com/office/powerpoint/2010/main" val="395027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1" dirty="0" smtClean="0"/>
              <a:t>Kurze Vorstellung </a:t>
            </a:r>
            <a:r>
              <a:rPr lang="de-DE" dirty="0" smtClean="0"/>
              <a:t>vom ISP und den Handlungsfeldern: </a:t>
            </a:r>
            <a:br>
              <a:rPr lang="de-DE" dirty="0" smtClean="0"/>
            </a:br>
            <a:r>
              <a:rPr lang="de-DE" dirty="0" smtClean="0"/>
              <a:t/>
            </a:r>
            <a:br>
              <a:rPr lang="de-DE" dirty="0" smtClean="0"/>
            </a:br>
            <a:r>
              <a:rPr lang="de-DE" dirty="0" smtClean="0"/>
              <a:t>Das ISP ist die Landesfachstelle für Suchtprävention in Wien</a:t>
            </a:r>
            <a:r>
              <a:rPr lang="de-DE" baseline="0" dirty="0" smtClean="0"/>
              <a:t> und gehört zur Sucht- und Drogenkoordination Wien. Zur SDW gehört auch ein großer Beratungs-, Beratungs- und Betreuungsbereich mit einem Ambulatorium für Suchterkrankungen, sowie ein Bereich für öffentlicher Raum und Sicherheit sowie arbeitsmarktpolitische Reintegration</a:t>
            </a:r>
            <a:endParaRPr lang="de-DE" dirty="0" smtClean="0"/>
          </a:p>
          <a:p>
            <a:endParaRPr lang="de-DE" dirty="0" smtClean="0"/>
          </a:p>
          <a:p>
            <a:r>
              <a:rPr lang="de-DE" dirty="0" smtClean="0"/>
              <a:t>Wir im ISP</a:t>
            </a:r>
            <a:r>
              <a:rPr lang="de-DE" baseline="0" dirty="0" smtClean="0"/>
              <a:t> haben das Ziel Suchterkrankungen und problematische Konsummustern vorzubeugen. </a:t>
            </a:r>
          </a:p>
          <a:p>
            <a:r>
              <a:rPr lang="de-DE" dirty="0" smtClean="0"/>
              <a:t>Das setzen wir mit unterschiedlichen Maßnahmen in verschiedenen Settings</a:t>
            </a:r>
            <a:r>
              <a:rPr lang="de-DE" baseline="0" dirty="0" smtClean="0"/>
              <a:t> um.</a:t>
            </a:r>
          </a:p>
          <a:p>
            <a:endParaRPr lang="de-DE" baseline="0" dirty="0" smtClean="0"/>
          </a:p>
          <a:p>
            <a:r>
              <a:rPr lang="de-DE" baseline="0" dirty="0" smtClean="0"/>
              <a:t>Unsere Handlungsfelder decken eine ganze Lebensspanne ab.  Vom Bereich Kinder und Familie über Schule und außerschulischen Bereich bin hin zur Arbeitswelt und Gesundheits- u. Sozialbereich bieten wir suchtpräventive Angebote an.</a:t>
            </a:r>
            <a:endParaRPr lang="de-DE" dirty="0" smtClean="0"/>
          </a:p>
        </p:txBody>
      </p:sp>
      <p:sp>
        <p:nvSpPr>
          <p:cNvPr id="4" name="Foliennummernplatzhalter 3"/>
          <p:cNvSpPr>
            <a:spLocks noGrp="1"/>
          </p:cNvSpPr>
          <p:nvPr>
            <p:ph type="sldNum" sz="quarter" idx="5"/>
          </p:nvPr>
        </p:nvSpPr>
        <p:spPr/>
        <p:txBody>
          <a:bodyPr/>
          <a:lstStyle/>
          <a:p>
            <a:fld id="{5AF87862-7DB5-A340-9FE7-27DFF7001A1A}" type="slidenum">
              <a:rPr lang="es-ES" smtClean="0"/>
              <a:t>2</a:t>
            </a:fld>
            <a:endParaRPr lang="es-ES"/>
          </a:p>
        </p:txBody>
      </p:sp>
    </p:spTree>
    <p:extLst>
      <p:ext uri="{BB962C8B-B14F-4D97-AF65-F5344CB8AC3E}">
        <p14:creationId xmlns:p14="http://schemas.microsoft.com/office/powerpoint/2010/main" val="197594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26</a:t>
            </a:fld>
            <a:endParaRPr lang="es-ES"/>
          </a:p>
        </p:txBody>
      </p:sp>
    </p:spTree>
    <p:extLst>
      <p:ext uri="{BB962C8B-B14F-4D97-AF65-F5344CB8AC3E}">
        <p14:creationId xmlns:p14="http://schemas.microsoft.com/office/powerpoint/2010/main" val="1830335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28</a:t>
            </a:fld>
            <a:endParaRPr lang="es-ES"/>
          </a:p>
        </p:txBody>
      </p:sp>
    </p:spTree>
    <p:extLst>
      <p:ext uri="{BB962C8B-B14F-4D97-AF65-F5344CB8AC3E}">
        <p14:creationId xmlns:p14="http://schemas.microsoft.com/office/powerpoint/2010/main" val="17081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AF87862-7DB5-A340-9FE7-27DFF7001A1A}" type="slidenum">
              <a:rPr lang="es-ES" smtClean="0"/>
              <a:t>32</a:t>
            </a:fld>
            <a:endParaRPr lang="es-ES"/>
          </a:p>
        </p:txBody>
      </p:sp>
    </p:spTree>
    <p:extLst>
      <p:ext uri="{BB962C8B-B14F-4D97-AF65-F5344CB8AC3E}">
        <p14:creationId xmlns:p14="http://schemas.microsoft.com/office/powerpoint/2010/main" val="240834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tun wir genau,</a:t>
            </a:r>
            <a:r>
              <a:rPr lang="de-DE" baseline="0" dirty="0" smtClean="0"/>
              <a:t> was sind unsere Aufgaben:</a:t>
            </a:r>
            <a:endParaRPr lang="de-DE" dirty="0"/>
          </a:p>
          <a:p>
            <a:endParaRPr lang="de-DE" dirty="0" smtClean="0"/>
          </a:p>
          <a:p>
            <a:pPr marL="171450" indent="-171450">
              <a:buFont typeface="Arial" panose="020B0604020202020204" pitchFamily="34" charset="0"/>
              <a:buChar char="•"/>
            </a:pPr>
            <a:r>
              <a:rPr lang="de-DE" dirty="0" smtClean="0"/>
              <a:t>Wir informieren und sensibilisieren zu den Auswirkungen von Substanzkonsum, zu den Ursachen von Sucht, sowie zu Schutz-</a:t>
            </a:r>
            <a:r>
              <a:rPr lang="de-DE" baseline="0" dirty="0" smtClean="0"/>
              <a:t> und Risikofaktoren</a:t>
            </a:r>
            <a:endParaRPr lang="de-DE" dirty="0" smtClean="0"/>
          </a:p>
          <a:p>
            <a:pPr marL="171450" indent="-171450">
              <a:buFont typeface="Arial" panose="020B0604020202020204" pitchFamily="34" charset="0"/>
              <a:buChar char="•"/>
            </a:pPr>
            <a:r>
              <a:rPr lang="de-DE" dirty="0" smtClean="0"/>
              <a:t>Wir entwickeln suchtpräventive Projekte und setzen diese in den jeweiligen Bereichen um</a:t>
            </a:r>
          </a:p>
          <a:p>
            <a:pPr marL="171450" indent="-171450">
              <a:buFont typeface="Arial" panose="020B0604020202020204" pitchFamily="34" charset="0"/>
              <a:buChar char="•"/>
            </a:pPr>
            <a:r>
              <a:rPr lang="de-DE" dirty="0" smtClean="0"/>
              <a:t>Wir beraten, bieten Weiterbildung und Unterstützung für Multiplikator*innen an</a:t>
            </a:r>
          </a:p>
          <a:p>
            <a:pPr marL="171450" indent="-171450">
              <a:buFont typeface="Arial" panose="020B0604020202020204" pitchFamily="34" charset="0"/>
              <a:buChar char="•"/>
            </a:pPr>
            <a:r>
              <a:rPr lang="de-DE" dirty="0" smtClean="0"/>
              <a:t>Wir koordinieren und vernetzen uns mit anderen Fachstellen in Österreich.</a:t>
            </a:r>
            <a:r>
              <a:rPr lang="de-DE" baseline="0" dirty="0" smtClean="0"/>
              <a:t>.</a:t>
            </a:r>
            <a:br>
              <a:rPr lang="de-DE" baseline="0" dirty="0" smtClean="0"/>
            </a:br>
            <a:r>
              <a:rPr lang="de-DE" baseline="0" dirty="0" smtClean="0"/>
              <a:t>Jedes Bundesland hat eine Fachstelle mit dem Auftrag suchtpräventiv zu wirken. Ö Arbeitsgemeinschaft Suchtvorbeugung.</a:t>
            </a:r>
            <a:br>
              <a:rPr lang="de-DE" baseline="0" dirty="0" smtClean="0"/>
            </a:br>
            <a:r>
              <a:rPr lang="de-DE" baseline="0" dirty="0" smtClean="0"/>
              <a:t>Wir setzen gemeinsam österreichweit Programme um und jährlich findet eine Fachtagung statt.</a:t>
            </a:r>
          </a:p>
          <a:p>
            <a:pPr marL="171450" indent="-171450">
              <a:buFont typeface="Arial" panose="020B0604020202020204" pitchFamily="34" charset="0"/>
              <a:buChar char="•"/>
            </a:pPr>
            <a:r>
              <a:rPr lang="de-DE" baseline="0" dirty="0" smtClean="0"/>
              <a:t>Besonders wichtig ist uns die </a:t>
            </a:r>
            <a:r>
              <a:rPr lang="de-DE" dirty="0" smtClean="0"/>
              <a:t>Qualität unserer Maßnahmen durch laufende Evaluation zu sichern.</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3</a:t>
            </a:fld>
            <a:endParaRPr lang="es-ES"/>
          </a:p>
        </p:txBody>
      </p:sp>
    </p:spTree>
    <p:extLst>
      <p:ext uri="{BB962C8B-B14F-4D97-AF65-F5344CB8AC3E}">
        <p14:creationId xmlns:p14="http://schemas.microsoft.com/office/powerpoint/2010/main" val="239947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Bevor </a:t>
            </a:r>
            <a:r>
              <a:rPr lang="de-DE" dirty="0"/>
              <a:t>wir starten, sehen Sie hier einen kurzen Überblick über die Themen. Im ersten Teil werden wir uns den „Neuen Nikotinprodukten“ widmen. Im zweiten Teil schauen wir uns gemeinsam an, wieso Jugendliche eigentlich konsumieren und was wir dagegen tun können. Wir stellen Ihnen aktuelle Ansätze aus der Prävention vor und geben Empfehlen, wie Sie mit aktuellen Problemen, wie den Nikotinbeuteln, umgehen können. </a:t>
            </a:r>
          </a:p>
        </p:txBody>
      </p:sp>
      <p:sp>
        <p:nvSpPr>
          <p:cNvPr id="4" name="Foliennummernplatzhalter 3"/>
          <p:cNvSpPr>
            <a:spLocks noGrp="1"/>
          </p:cNvSpPr>
          <p:nvPr>
            <p:ph type="sldNum" sz="quarter" idx="5"/>
          </p:nvPr>
        </p:nvSpPr>
        <p:spPr/>
        <p:txBody>
          <a:bodyPr/>
          <a:lstStyle/>
          <a:p>
            <a:fld id="{5AF87862-7DB5-A340-9FE7-27DFF7001A1A}" type="slidenum">
              <a:rPr lang="es-ES" smtClean="0"/>
              <a:t>4</a:t>
            </a:fld>
            <a:endParaRPr lang="es-ES"/>
          </a:p>
        </p:txBody>
      </p:sp>
    </p:spTree>
    <p:extLst>
      <p:ext uri="{BB962C8B-B14F-4D97-AF65-F5344CB8AC3E}">
        <p14:creationId xmlns:p14="http://schemas.microsoft.com/office/powerpoint/2010/main" val="145043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5</a:t>
            </a:fld>
            <a:endParaRPr lang="es-ES"/>
          </a:p>
        </p:txBody>
      </p:sp>
    </p:spTree>
    <p:extLst>
      <p:ext uri="{BB962C8B-B14F-4D97-AF65-F5344CB8AC3E}">
        <p14:creationId xmlns:p14="http://schemas.microsoft.com/office/powerpoint/2010/main" val="302451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8</a:t>
            </a:fld>
            <a:endParaRPr lang="es-ES"/>
          </a:p>
        </p:txBody>
      </p:sp>
    </p:spTree>
    <p:extLst>
      <p:ext uri="{BB962C8B-B14F-4D97-AF65-F5344CB8AC3E}">
        <p14:creationId xmlns:p14="http://schemas.microsoft.com/office/powerpoint/2010/main" val="208422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Konsumenten und Konsumentinnen können wegen des Besitzes angezeigt werden. Strafbarkeit heißt aber nicht, dass es wirklich zu einer Strafe kommt: das Prinzip „Therapie statt Strafe“ kommt in den allermeisten Fällen – auf jeden Fall wenn es Eigengebrauch geht – zur Anwendung, und die polizeiliche Anzeige wird nicht vor Gericht verhandelt. </a:t>
            </a:r>
          </a:p>
          <a:p>
            <a:r>
              <a:rPr lang="de-DE" dirty="0" smtClean="0"/>
              <a:t>Doch das Gesundheitsamt kann tätig werden: Gab es in den letzten 5 Jahren schon einmal eine Anzeige, dann kann es im Auftrag der Gesundheitsbehörde zu einer ärztlichen Begutachtung kommen.</a:t>
            </a:r>
          </a:p>
          <a:p>
            <a:r>
              <a:rPr lang="de-DE" dirty="0" smtClean="0"/>
              <a:t>Hält man sich an diese Vorgaben, kommt es seitens der Gesundheitsbehörde zu keiner Meldung bei Gericht</a:t>
            </a:r>
            <a:endParaRPr lang="de-DE" dirty="0"/>
          </a:p>
        </p:txBody>
      </p:sp>
      <p:sp>
        <p:nvSpPr>
          <p:cNvPr id="4" name="Foliennummernplatzhalter 3"/>
          <p:cNvSpPr>
            <a:spLocks noGrp="1"/>
          </p:cNvSpPr>
          <p:nvPr>
            <p:ph type="sldNum" sz="quarter" idx="10"/>
          </p:nvPr>
        </p:nvSpPr>
        <p:spPr/>
        <p:txBody>
          <a:bodyPr/>
          <a:lstStyle/>
          <a:p>
            <a:fld id="{5AF87862-7DB5-A340-9FE7-27DFF7001A1A}" type="slidenum">
              <a:rPr lang="es-ES" smtClean="0"/>
              <a:t>9</a:t>
            </a:fld>
            <a:endParaRPr lang="es-ES"/>
          </a:p>
        </p:txBody>
      </p:sp>
    </p:spTree>
    <p:extLst>
      <p:ext uri="{BB962C8B-B14F-4D97-AF65-F5344CB8AC3E}">
        <p14:creationId xmlns:p14="http://schemas.microsoft.com/office/powerpoint/2010/main" val="33128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12</a:t>
            </a:fld>
            <a:endParaRPr lang="es-ES"/>
          </a:p>
        </p:txBody>
      </p:sp>
    </p:spTree>
    <p:extLst>
      <p:ext uri="{BB962C8B-B14F-4D97-AF65-F5344CB8AC3E}">
        <p14:creationId xmlns:p14="http://schemas.microsoft.com/office/powerpoint/2010/main" val="188482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21</a:t>
            </a:fld>
            <a:endParaRPr lang="es-ES"/>
          </a:p>
        </p:txBody>
      </p:sp>
    </p:spTree>
    <p:extLst>
      <p:ext uri="{BB962C8B-B14F-4D97-AF65-F5344CB8AC3E}">
        <p14:creationId xmlns:p14="http://schemas.microsoft.com/office/powerpoint/2010/main" val="28562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Schauen wir uns zu Beginn an mit welchen Problemen wir gerade im Hinblick auf neue Nikotinprodukte konfrontiert sind und wie viele Jugendliche tatsächlich diese Produkte konsumieren. </a:t>
            </a:r>
            <a:endParaRPr lang="de-DE" dirty="0"/>
          </a:p>
        </p:txBody>
      </p:sp>
      <p:sp>
        <p:nvSpPr>
          <p:cNvPr id="4" name="Foliennummernplatzhalter 3"/>
          <p:cNvSpPr>
            <a:spLocks noGrp="1"/>
          </p:cNvSpPr>
          <p:nvPr>
            <p:ph type="sldNum" sz="quarter" idx="5"/>
          </p:nvPr>
        </p:nvSpPr>
        <p:spPr/>
        <p:txBody>
          <a:bodyPr/>
          <a:lstStyle/>
          <a:p>
            <a:fld id="{5AF87862-7DB5-A340-9FE7-27DFF7001A1A}" type="slidenum">
              <a:rPr lang="es-ES" smtClean="0"/>
              <a:t>23</a:t>
            </a:fld>
            <a:endParaRPr lang="es-ES"/>
          </a:p>
        </p:txBody>
      </p:sp>
    </p:spTree>
    <p:extLst>
      <p:ext uri="{BB962C8B-B14F-4D97-AF65-F5344CB8AC3E}">
        <p14:creationId xmlns:p14="http://schemas.microsoft.com/office/powerpoint/2010/main" val="176085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11784012" y="0"/>
            <a:ext cx="407987" cy="3091378"/>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26">
            <a:extLst>
              <a:ext uri="{FF2B5EF4-FFF2-40B4-BE49-F238E27FC236}">
                <a16:creationId xmlns:a16="http://schemas.microsoft.com/office/drawing/2014/main" id="{5A564B33-C3B8-8D49-A2AB-C79ED0163728}"/>
              </a:ext>
            </a:extLst>
          </p:cNvPr>
          <p:cNvSpPr/>
          <p:nvPr userDrawn="1"/>
        </p:nvSpPr>
        <p:spPr>
          <a:xfrm flipH="1">
            <a:off x="11784013" y="3082315"/>
            <a:ext cx="407986" cy="3083535"/>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6" name="Rectángulo 26">
            <a:extLst>
              <a:ext uri="{FF2B5EF4-FFF2-40B4-BE49-F238E27FC236}">
                <a16:creationId xmlns:a16="http://schemas.microsoft.com/office/drawing/2014/main" id="{FA7C3A57-0C80-3E47-87ED-BAA3BEE326C3}"/>
              </a:ext>
            </a:extLst>
          </p:cNvPr>
          <p:cNvSpPr/>
          <p:nvPr userDrawn="1"/>
        </p:nvSpPr>
        <p:spPr>
          <a:xfrm>
            <a:off x="0" y="-7843"/>
            <a:ext cx="11784010" cy="6173693"/>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1" name="Subtítulo 2">
            <a:extLst>
              <a:ext uri="{FF2B5EF4-FFF2-40B4-BE49-F238E27FC236}">
                <a16:creationId xmlns:a16="http://schemas.microsoft.com/office/drawing/2014/main" id="{97CF97FD-9201-A94B-99DB-AFD03A97491D}"/>
              </a:ext>
            </a:extLst>
          </p:cNvPr>
          <p:cNvSpPr>
            <a:spLocks noGrp="1"/>
          </p:cNvSpPr>
          <p:nvPr>
            <p:ph type="subTitle" idx="1" hasCustomPrompt="1"/>
          </p:nvPr>
        </p:nvSpPr>
        <p:spPr>
          <a:xfrm>
            <a:off x="342112" y="3179408"/>
            <a:ext cx="10945996" cy="449261"/>
          </a:xfrm>
        </p:spPr>
        <p:txBody>
          <a:bodyPr anchor="t">
            <a:normAutofit/>
          </a:bodyPr>
          <a:lstStyle>
            <a:lvl1pPr marL="0" indent="0" algn="l">
              <a:buNone/>
              <a:defRPr sz="34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13" name="Título 1">
            <a:extLst>
              <a:ext uri="{FF2B5EF4-FFF2-40B4-BE49-F238E27FC236}">
                <a16:creationId xmlns:a16="http://schemas.microsoft.com/office/drawing/2014/main" id="{D6C46D01-CB86-2740-AA48-E20AE3A8E3F7}"/>
              </a:ext>
            </a:extLst>
          </p:cNvPr>
          <p:cNvSpPr>
            <a:spLocks noGrp="1"/>
          </p:cNvSpPr>
          <p:nvPr>
            <p:ph type="ctrTitle" hasCustomPrompt="1"/>
          </p:nvPr>
        </p:nvSpPr>
        <p:spPr>
          <a:xfrm>
            <a:off x="342114" y="1740004"/>
            <a:ext cx="10945996" cy="1316037"/>
          </a:xfrm>
          <a:noFill/>
        </p:spPr>
        <p:txBody>
          <a:bodyPr anchor="b"/>
          <a:lstStyle>
            <a:lvl1pPr algn="l">
              <a:defRPr sz="5000">
                <a:solidFill>
                  <a:schemeClr val="tx1">
                    <a:lumMod val="95000"/>
                    <a:lumOff val="5000"/>
                  </a:schemeClr>
                </a:solidFill>
              </a:defRPr>
            </a:lvl1pPr>
          </a:lstStyle>
          <a:p>
            <a:r>
              <a:rPr lang="de-AT" noProof="0" dirty="0"/>
              <a:t>Titel</a:t>
            </a:r>
          </a:p>
        </p:txBody>
      </p:sp>
      <p:sp>
        <p:nvSpPr>
          <p:cNvPr id="9" name="Textplatzhalter 4">
            <a:extLst>
              <a:ext uri="{FF2B5EF4-FFF2-40B4-BE49-F238E27FC236}">
                <a16:creationId xmlns:a16="http://schemas.microsoft.com/office/drawing/2014/main" id="{E43A2FB2-A726-3146-8525-5E3E22C4F166}"/>
              </a:ext>
            </a:extLst>
          </p:cNvPr>
          <p:cNvSpPr>
            <a:spLocks noGrp="1"/>
          </p:cNvSpPr>
          <p:nvPr>
            <p:ph type="body" sz="quarter" idx="15" hasCustomPrompt="1"/>
          </p:nvPr>
        </p:nvSpPr>
        <p:spPr>
          <a:xfrm>
            <a:off x="334963" y="4416347"/>
            <a:ext cx="5399087" cy="265191"/>
          </a:xfrm>
        </p:spPr>
        <p:txBody>
          <a:bodyPr>
            <a:normAutofit/>
          </a:bodyPr>
          <a:lstStyle>
            <a:lvl1pPr>
              <a:defRPr sz="1800" b="1"/>
            </a:lvl1pPr>
          </a:lstStyle>
          <a:p>
            <a:r>
              <a:rPr lang="de-DE" dirty="0"/>
              <a:t>Vortragender</a:t>
            </a:r>
          </a:p>
        </p:txBody>
      </p:sp>
      <p:sp>
        <p:nvSpPr>
          <p:cNvPr id="10" name="Textplatzhalter 4">
            <a:extLst>
              <a:ext uri="{FF2B5EF4-FFF2-40B4-BE49-F238E27FC236}">
                <a16:creationId xmlns:a16="http://schemas.microsoft.com/office/drawing/2014/main" id="{ABE937B9-004D-3C42-B49C-A95FF7247492}"/>
              </a:ext>
            </a:extLst>
          </p:cNvPr>
          <p:cNvSpPr>
            <a:spLocks noGrp="1"/>
          </p:cNvSpPr>
          <p:nvPr>
            <p:ph type="body" sz="quarter" idx="16" hasCustomPrompt="1"/>
          </p:nvPr>
        </p:nvSpPr>
        <p:spPr>
          <a:xfrm>
            <a:off x="334963" y="4711502"/>
            <a:ext cx="5399087" cy="265191"/>
          </a:xfrm>
        </p:spPr>
        <p:txBody>
          <a:bodyPr>
            <a:normAutofit/>
          </a:bodyPr>
          <a:lstStyle>
            <a:lvl1pPr>
              <a:spcBef>
                <a:spcPts val="0"/>
              </a:spcBef>
              <a:defRPr sz="1800" b="0"/>
            </a:lvl1pPr>
          </a:lstStyle>
          <a:p>
            <a:r>
              <a:rPr lang="de-DE" dirty="0"/>
              <a:t>Veranstaltungsname</a:t>
            </a:r>
          </a:p>
        </p:txBody>
      </p:sp>
      <p:sp>
        <p:nvSpPr>
          <p:cNvPr id="12" name="Textplatzhalter 4">
            <a:extLst>
              <a:ext uri="{FF2B5EF4-FFF2-40B4-BE49-F238E27FC236}">
                <a16:creationId xmlns:a16="http://schemas.microsoft.com/office/drawing/2014/main" id="{F6AFDD2A-389F-354C-9DD1-5B8220356235}"/>
              </a:ext>
            </a:extLst>
          </p:cNvPr>
          <p:cNvSpPr>
            <a:spLocks noGrp="1"/>
          </p:cNvSpPr>
          <p:nvPr>
            <p:ph type="body" sz="quarter" idx="17" hasCustomPrompt="1"/>
          </p:nvPr>
        </p:nvSpPr>
        <p:spPr>
          <a:xfrm>
            <a:off x="334963" y="500086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28732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6"/>
            <a:ext cx="5648325" cy="4448174"/>
          </a:xfrm>
        </p:spPr>
        <p:txBody>
          <a:bodyPr lIns="360000" tIns="360000" rIns="360000" bIns="360000">
            <a:normAutofit/>
          </a:bodyPr>
          <a:lstStyle>
            <a:lvl1pPr>
              <a:defRPr sz="1800"/>
            </a:lvl1pPr>
          </a:lstStyle>
          <a:p>
            <a:r>
              <a:rPr lang="de-AT" noProof="0" dirty="0"/>
              <a:t>Bild</a:t>
            </a:r>
          </a:p>
        </p:txBody>
      </p:sp>
    </p:spTree>
    <p:extLst>
      <p:ext uri="{BB962C8B-B14F-4D97-AF65-F5344CB8AC3E}">
        <p14:creationId xmlns:p14="http://schemas.microsoft.com/office/powerpoint/2010/main" val="55054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648325" cy="2664533"/>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3"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4071182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334963" y="3511296"/>
            <a:ext cx="5648325" cy="2654554"/>
          </a:xfrm>
        </p:spPr>
        <p:txBody>
          <a:bodyPr lIns="360000" tIns="360000" rIns="360000" bIns="360000">
            <a:normAutofit/>
          </a:bodyPr>
          <a:lstStyle>
            <a:lvl1pPr>
              <a:defRPr sz="18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4" y="3511296"/>
            <a:ext cx="5648324" cy="2654554"/>
          </a:xfrm>
        </p:spPr>
        <p:txBody>
          <a:bodyPr lIns="360000" tIns="360000" rIns="360000" bIns="360000">
            <a:normAutofit/>
          </a:bodyPr>
          <a:lstStyle>
            <a:lvl1pPr>
              <a:defRPr sz="18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5" cy="3013330"/>
          </a:xfrm>
        </p:spPr>
        <p:txBody>
          <a:bodyPr lIns="360000" tIns="360000" rIns="360000" bIns="360000">
            <a:normAutofit/>
          </a:bodyPr>
          <a:lstStyle>
            <a:lvl1pPr>
              <a:defRPr sz="18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334963" y="333374"/>
            <a:ext cx="5648325"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4294354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Tree>
    <p:extLst>
      <p:ext uri="{BB962C8B-B14F-4D97-AF65-F5344CB8AC3E}">
        <p14:creationId xmlns:p14="http://schemas.microsoft.com/office/powerpoint/2010/main" val="2449926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eite">
    <p:bg>
      <p:bgPr>
        <a:solidFill>
          <a:schemeClr val="bg1"/>
        </a:solidFill>
        <a:effectLst/>
      </p:bgPr>
    </p:bg>
    <p:spTree>
      <p:nvGrpSpPr>
        <p:cNvPr id="1" name=""/>
        <p:cNvGrpSpPr/>
        <p:nvPr/>
      </p:nvGrpSpPr>
      <p:grpSpPr>
        <a:xfrm>
          <a:off x="0" y="0"/>
          <a:ext cx="0" cy="0"/>
          <a:chOff x="0" y="0"/>
          <a:chExt cx="0" cy="0"/>
        </a:xfrm>
      </p:grpSpPr>
      <p:sp>
        <p:nvSpPr>
          <p:cNvPr id="14" name="Rectángulo 21">
            <a:extLst>
              <a:ext uri="{FF2B5EF4-FFF2-40B4-BE49-F238E27FC236}">
                <a16:creationId xmlns:a16="http://schemas.microsoft.com/office/drawing/2014/main" id="{B9241840-D46E-144D-AFD5-1C48B39FB345}"/>
              </a:ext>
            </a:extLst>
          </p:cNvPr>
          <p:cNvSpPr/>
          <p:nvPr userDrawn="1"/>
        </p:nvSpPr>
        <p:spPr>
          <a:xfrm>
            <a:off x="-1" y="-7843"/>
            <a:ext cx="12192000" cy="6173693"/>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ítulo 1">
            <a:extLst>
              <a:ext uri="{FF2B5EF4-FFF2-40B4-BE49-F238E27FC236}">
                <a16:creationId xmlns:a16="http://schemas.microsoft.com/office/drawing/2014/main" id="{C09BD3E8-75FB-3B49-91F0-094E5B16E39E}"/>
              </a:ext>
            </a:extLst>
          </p:cNvPr>
          <p:cNvSpPr>
            <a:spLocks noGrp="1"/>
          </p:cNvSpPr>
          <p:nvPr>
            <p:ph type="ctrTitle" hasCustomPrompt="1"/>
          </p:nvPr>
        </p:nvSpPr>
        <p:spPr>
          <a:xfrm>
            <a:off x="342114" y="1740004"/>
            <a:ext cx="10945996" cy="1316037"/>
          </a:xfrm>
          <a:noFill/>
        </p:spPr>
        <p:txBody>
          <a:bodyPr anchor="b"/>
          <a:lstStyle>
            <a:lvl1pPr algn="l">
              <a:defRPr sz="5000">
                <a:solidFill>
                  <a:schemeClr val="tx1">
                    <a:lumMod val="95000"/>
                    <a:lumOff val="5000"/>
                  </a:schemeClr>
                </a:solidFill>
              </a:defRPr>
            </a:lvl1pPr>
          </a:lstStyle>
          <a:p>
            <a:r>
              <a:rPr lang="de-AT" noProof="0" dirty="0"/>
              <a:t>Titel</a:t>
            </a:r>
          </a:p>
        </p:txBody>
      </p:sp>
      <p:sp>
        <p:nvSpPr>
          <p:cNvPr id="16" name="Subtítulo 2">
            <a:extLst>
              <a:ext uri="{FF2B5EF4-FFF2-40B4-BE49-F238E27FC236}">
                <a16:creationId xmlns:a16="http://schemas.microsoft.com/office/drawing/2014/main" id="{D864971B-BAC2-E648-A118-25EB0576112B}"/>
              </a:ext>
            </a:extLst>
          </p:cNvPr>
          <p:cNvSpPr>
            <a:spLocks noGrp="1"/>
          </p:cNvSpPr>
          <p:nvPr>
            <p:ph type="subTitle" idx="1" hasCustomPrompt="1"/>
          </p:nvPr>
        </p:nvSpPr>
        <p:spPr>
          <a:xfrm>
            <a:off x="342112" y="3179408"/>
            <a:ext cx="10945996" cy="449261"/>
          </a:xfrm>
        </p:spPr>
        <p:txBody>
          <a:bodyPr anchor="t">
            <a:normAutofit/>
          </a:bodyPr>
          <a:lstStyle>
            <a:lvl1pPr marL="0" indent="0" algn="l">
              <a:buNone/>
              <a:defRPr sz="34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17" name="Rectángulo 26">
            <a:extLst>
              <a:ext uri="{FF2B5EF4-FFF2-40B4-BE49-F238E27FC236}">
                <a16:creationId xmlns:a16="http://schemas.microsoft.com/office/drawing/2014/main" id="{FE4D93B3-7837-2047-A186-A4FD9AFCED4E}"/>
              </a:ext>
            </a:extLst>
          </p:cNvPr>
          <p:cNvSpPr/>
          <p:nvPr userDrawn="1"/>
        </p:nvSpPr>
        <p:spPr>
          <a:xfrm>
            <a:off x="11784012" y="0"/>
            <a:ext cx="407987" cy="3091378"/>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8" name="Rectángulo 26">
            <a:extLst>
              <a:ext uri="{FF2B5EF4-FFF2-40B4-BE49-F238E27FC236}">
                <a16:creationId xmlns:a16="http://schemas.microsoft.com/office/drawing/2014/main" id="{9B3EBE28-52C9-8C45-8B0A-C89816F9A845}"/>
              </a:ext>
            </a:extLst>
          </p:cNvPr>
          <p:cNvSpPr/>
          <p:nvPr userDrawn="1"/>
        </p:nvSpPr>
        <p:spPr>
          <a:xfrm>
            <a:off x="11784013" y="3083535"/>
            <a:ext cx="407987" cy="30823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9" name="Textplatzhalter 4">
            <a:extLst>
              <a:ext uri="{FF2B5EF4-FFF2-40B4-BE49-F238E27FC236}">
                <a16:creationId xmlns:a16="http://schemas.microsoft.com/office/drawing/2014/main" id="{F65E2EA0-B5F7-0142-8A19-6B931B43EA95}"/>
              </a:ext>
            </a:extLst>
          </p:cNvPr>
          <p:cNvSpPr>
            <a:spLocks noGrp="1"/>
          </p:cNvSpPr>
          <p:nvPr>
            <p:ph type="body" sz="quarter" idx="15" hasCustomPrompt="1"/>
          </p:nvPr>
        </p:nvSpPr>
        <p:spPr>
          <a:xfrm>
            <a:off x="334963" y="4416347"/>
            <a:ext cx="5399087" cy="265191"/>
          </a:xfrm>
        </p:spPr>
        <p:txBody>
          <a:bodyPr>
            <a:normAutofit/>
          </a:bodyPr>
          <a:lstStyle>
            <a:lvl1pPr>
              <a:defRPr sz="1800" b="1"/>
            </a:lvl1pPr>
          </a:lstStyle>
          <a:p>
            <a:r>
              <a:rPr lang="de-DE" dirty="0"/>
              <a:t>Vortragender</a:t>
            </a:r>
          </a:p>
        </p:txBody>
      </p:sp>
      <p:sp>
        <p:nvSpPr>
          <p:cNvPr id="10" name="Textplatzhalter 4">
            <a:extLst>
              <a:ext uri="{FF2B5EF4-FFF2-40B4-BE49-F238E27FC236}">
                <a16:creationId xmlns:a16="http://schemas.microsoft.com/office/drawing/2014/main" id="{F489C2BE-9E25-BB4E-8C5D-28DA48A70CDB}"/>
              </a:ext>
            </a:extLst>
          </p:cNvPr>
          <p:cNvSpPr>
            <a:spLocks noGrp="1"/>
          </p:cNvSpPr>
          <p:nvPr>
            <p:ph type="body" sz="quarter" idx="16" hasCustomPrompt="1"/>
          </p:nvPr>
        </p:nvSpPr>
        <p:spPr>
          <a:xfrm>
            <a:off x="334963" y="4711502"/>
            <a:ext cx="5399087" cy="265191"/>
          </a:xfrm>
        </p:spPr>
        <p:txBody>
          <a:bodyPr>
            <a:normAutofit/>
          </a:bodyPr>
          <a:lstStyle>
            <a:lvl1pPr>
              <a:spcBef>
                <a:spcPts val="0"/>
              </a:spcBef>
              <a:defRPr sz="1800" b="0"/>
            </a:lvl1pPr>
          </a:lstStyle>
          <a:p>
            <a:r>
              <a:rPr lang="de-DE" dirty="0"/>
              <a:t>Veranstaltungsname</a:t>
            </a:r>
          </a:p>
        </p:txBody>
      </p:sp>
      <p:sp>
        <p:nvSpPr>
          <p:cNvPr id="11" name="Textplatzhalter 4">
            <a:extLst>
              <a:ext uri="{FF2B5EF4-FFF2-40B4-BE49-F238E27FC236}">
                <a16:creationId xmlns:a16="http://schemas.microsoft.com/office/drawing/2014/main" id="{2645B6E0-6B46-DD4A-AB28-2AC729597054}"/>
              </a:ext>
            </a:extLst>
          </p:cNvPr>
          <p:cNvSpPr>
            <a:spLocks noGrp="1"/>
          </p:cNvSpPr>
          <p:nvPr>
            <p:ph type="body" sz="quarter" idx="17" hasCustomPrompt="1"/>
          </p:nvPr>
        </p:nvSpPr>
        <p:spPr>
          <a:xfrm>
            <a:off x="334963" y="500086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395690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8" name="Rectángulo 26">
            <a:extLst>
              <a:ext uri="{FF2B5EF4-FFF2-40B4-BE49-F238E27FC236}">
                <a16:creationId xmlns:a16="http://schemas.microsoft.com/office/drawing/2014/main" id="{B40A2BBD-2275-854D-BE4A-7DAB6EA76178}"/>
              </a:ext>
            </a:extLst>
          </p:cNvPr>
          <p:cNvSpPr/>
          <p:nvPr userDrawn="1"/>
        </p:nvSpPr>
        <p:spPr>
          <a:xfrm>
            <a:off x="-1" y="3646665"/>
            <a:ext cx="11784011" cy="2519825"/>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0" name="Título 1">
            <a:extLst>
              <a:ext uri="{FF2B5EF4-FFF2-40B4-BE49-F238E27FC236}">
                <a16:creationId xmlns:a16="http://schemas.microsoft.com/office/drawing/2014/main" id="{0DBF8B5D-4403-B749-81BC-E98FC5C062A6}"/>
              </a:ext>
            </a:extLst>
          </p:cNvPr>
          <p:cNvSpPr>
            <a:spLocks noGrp="1"/>
          </p:cNvSpPr>
          <p:nvPr>
            <p:ph type="ctrTitle" hasCustomPrompt="1"/>
          </p:nvPr>
        </p:nvSpPr>
        <p:spPr>
          <a:xfrm>
            <a:off x="334963" y="3815278"/>
            <a:ext cx="11039858" cy="640049"/>
          </a:xfrm>
        </p:spPr>
        <p:txBody>
          <a:bodyPr anchor="b"/>
          <a:lstStyle>
            <a:lvl1pPr algn="l">
              <a:defRPr sz="4400">
                <a:solidFill>
                  <a:schemeClr val="tx1">
                    <a:lumMod val="95000"/>
                    <a:lumOff val="5000"/>
                  </a:schemeClr>
                </a:solidFill>
              </a:defRPr>
            </a:lvl1pPr>
          </a:lstStyle>
          <a:p>
            <a:r>
              <a:rPr lang="de-AT" noProof="0" dirty="0"/>
              <a:t>Titel</a:t>
            </a:r>
          </a:p>
        </p:txBody>
      </p:sp>
      <p:sp>
        <p:nvSpPr>
          <p:cNvPr id="12" name="Subtítulo 2">
            <a:extLst>
              <a:ext uri="{FF2B5EF4-FFF2-40B4-BE49-F238E27FC236}">
                <a16:creationId xmlns:a16="http://schemas.microsoft.com/office/drawing/2014/main" id="{B98AD94B-6816-CB4C-8CE6-8591EA2F90C5}"/>
              </a:ext>
            </a:extLst>
          </p:cNvPr>
          <p:cNvSpPr>
            <a:spLocks noGrp="1"/>
          </p:cNvSpPr>
          <p:nvPr>
            <p:ph type="subTitle" idx="1" hasCustomPrompt="1"/>
          </p:nvPr>
        </p:nvSpPr>
        <p:spPr>
          <a:xfrm>
            <a:off x="342114" y="4466923"/>
            <a:ext cx="11032707" cy="449261"/>
          </a:xfrm>
        </p:spPr>
        <p:txBody>
          <a:bodyPr anchor="t">
            <a:normAutofit/>
          </a:bodyPr>
          <a:lstStyle>
            <a:lvl1pPr marL="0" indent="0" algn="l">
              <a:buNone/>
              <a:defRPr sz="28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13" name="Rectángulo 26">
            <a:extLst>
              <a:ext uri="{FF2B5EF4-FFF2-40B4-BE49-F238E27FC236}">
                <a16:creationId xmlns:a16="http://schemas.microsoft.com/office/drawing/2014/main" id="{C29FA743-080C-A142-A652-33BDE50C4036}"/>
              </a:ext>
            </a:extLst>
          </p:cNvPr>
          <p:cNvSpPr/>
          <p:nvPr userDrawn="1"/>
        </p:nvSpPr>
        <p:spPr>
          <a:xfrm>
            <a:off x="11784010" y="3644262"/>
            <a:ext cx="414794" cy="1261114"/>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4" name="Rectángulo 26">
            <a:extLst>
              <a:ext uri="{FF2B5EF4-FFF2-40B4-BE49-F238E27FC236}">
                <a16:creationId xmlns:a16="http://schemas.microsoft.com/office/drawing/2014/main" id="{E4A5E7D4-3C5A-954C-B7F5-727AD451340A}"/>
              </a:ext>
            </a:extLst>
          </p:cNvPr>
          <p:cNvSpPr/>
          <p:nvPr userDrawn="1"/>
        </p:nvSpPr>
        <p:spPr>
          <a:xfrm>
            <a:off x="11784010" y="4905375"/>
            <a:ext cx="414794" cy="12611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6" name="Marcador de posición de imagen 21">
            <a:extLst>
              <a:ext uri="{FF2B5EF4-FFF2-40B4-BE49-F238E27FC236}">
                <a16:creationId xmlns:a16="http://schemas.microsoft.com/office/drawing/2014/main" id="{BAB8B2F0-4BBC-ED45-B2F5-422669E02BBF}"/>
              </a:ext>
            </a:extLst>
          </p:cNvPr>
          <p:cNvSpPr>
            <a:spLocks noGrp="1"/>
          </p:cNvSpPr>
          <p:nvPr>
            <p:ph type="pic" sz="quarter" idx="16" hasCustomPrompt="1"/>
          </p:nvPr>
        </p:nvSpPr>
        <p:spPr>
          <a:xfrm>
            <a:off x="-1" y="0"/>
            <a:ext cx="12192001" cy="3646025"/>
          </a:xfrm>
        </p:spPr>
        <p:txBody>
          <a:bodyPr lIns="360000" tIns="360000" rIns="360000" bIns="360000">
            <a:normAutofit/>
          </a:bodyPr>
          <a:lstStyle>
            <a:lvl1pPr>
              <a:defRPr sz="1800"/>
            </a:lvl1pPr>
          </a:lstStyle>
          <a:p>
            <a:r>
              <a:rPr lang="de-AT" noProof="0" dirty="0"/>
              <a:t>Bild</a:t>
            </a:r>
          </a:p>
        </p:txBody>
      </p:sp>
      <p:sp>
        <p:nvSpPr>
          <p:cNvPr id="11" name="Textplatzhalter 4">
            <a:extLst>
              <a:ext uri="{FF2B5EF4-FFF2-40B4-BE49-F238E27FC236}">
                <a16:creationId xmlns:a16="http://schemas.microsoft.com/office/drawing/2014/main" id="{272CC9CA-F3D8-7D46-8A6E-5E9535535766}"/>
              </a:ext>
            </a:extLst>
          </p:cNvPr>
          <p:cNvSpPr>
            <a:spLocks noGrp="1"/>
          </p:cNvSpPr>
          <p:nvPr>
            <p:ph type="body" sz="quarter" idx="15" hasCustomPrompt="1"/>
          </p:nvPr>
        </p:nvSpPr>
        <p:spPr>
          <a:xfrm>
            <a:off x="334963" y="5243937"/>
            <a:ext cx="5399087" cy="265191"/>
          </a:xfrm>
        </p:spPr>
        <p:txBody>
          <a:bodyPr>
            <a:normAutofit/>
          </a:bodyPr>
          <a:lstStyle>
            <a:lvl1pPr>
              <a:defRPr sz="1800" b="1"/>
            </a:lvl1pPr>
          </a:lstStyle>
          <a:p>
            <a:r>
              <a:rPr lang="de-DE" dirty="0"/>
              <a:t>Vortragender</a:t>
            </a:r>
          </a:p>
        </p:txBody>
      </p:sp>
      <p:sp>
        <p:nvSpPr>
          <p:cNvPr id="15" name="Textplatzhalter 4">
            <a:extLst>
              <a:ext uri="{FF2B5EF4-FFF2-40B4-BE49-F238E27FC236}">
                <a16:creationId xmlns:a16="http://schemas.microsoft.com/office/drawing/2014/main" id="{78562CB3-8867-EA41-8799-EC1765C5308D}"/>
              </a:ext>
            </a:extLst>
          </p:cNvPr>
          <p:cNvSpPr>
            <a:spLocks noGrp="1"/>
          </p:cNvSpPr>
          <p:nvPr>
            <p:ph type="body" sz="quarter" idx="17" hasCustomPrompt="1"/>
          </p:nvPr>
        </p:nvSpPr>
        <p:spPr>
          <a:xfrm>
            <a:off x="334963" y="5539092"/>
            <a:ext cx="5399087" cy="265191"/>
          </a:xfrm>
        </p:spPr>
        <p:txBody>
          <a:bodyPr>
            <a:normAutofit/>
          </a:bodyPr>
          <a:lstStyle>
            <a:lvl1pPr>
              <a:spcBef>
                <a:spcPts val="0"/>
              </a:spcBef>
              <a:defRPr sz="1800" b="0"/>
            </a:lvl1pPr>
          </a:lstStyle>
          <a:p>
            <a:r>
              <a:rPr lang="de-DE" dirty="0"/>
              <a:t>Veranstaltungsname</a:t>
            </a:r>
          </a:p>
        </p:txBody>
      </p:sp>
      <p:sp>
        <p:nvSpPr>
          <p:cNvPr id="17" name="Textplatzhalter 4">
            <a:extLst>
              <a:ext uri="{FF2B5EF4-FFF2-40B4-BE49-F238E27FC236}">
                <a16:creationId xmlns:a16="http://schemas.microsoft.com/office/drawing/2014/main" id="{85A9D1B5-79AD-C548-A6A5-39E64B73357D}"/>
              </a:ext>
            </a:extLst>
          </p:cNvPr>
          <p:cNvSpPr>
            <a:spLocks noGrp="1"/>
          </p:cNvSpPr>
          <p:nvPr>
            <p:ph type="body" sz="quarter" idx="18" hasCustomPrompt="1"/>
          </p:nvPr>
        </p:nvSpPr>
        <p:spPr>
          <a:xfrm>
            <a:off x="334963" y="582845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42416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seite">
    <p:bg>
      <p:bgPr>
        <a:solidFill>
          <a:schemeClr val="bg1"/>
        </a:solidFill>
        <a:effectLst/>
      </p:bgPr>
    </p:bg>
    <p:spTree>
      <p:nvGrpSpPr>
        <p:cNvPr id="1" name=""/>
        <p:cNvGrpSpPr/>
        <p:nvPr/>
      </p:nvGrpSpPr>
      <p:grpSpPr>
        <a:xfrm>
          <a:off x="0" y="0"/>
          <a:ext cx="0" cy="0"/>
          <a:chOff x="0" y="0"/>
          <a:chExt cx="0" cy="0"/>
        </a:xfrm>
      </p:grpSpPr>
      <p:sp>
        <p:nvSpPr>
          <p:cNvPr id="6" name="Rectángulo 21">
            <a:extLst>
              <a:ext uri="{FF2B5EF4-FFF2-40B4-BE49-F238E27FC236}">
                <a16:creationId xmlns:a16="http://schemas.microsoft.com/office/drawing/2014/main" id="{60728B32-BD75-0244-B16C-2904E779E5CF}"/>
              </a:ext>
            </a:extLst>
          </p:cNvPr>
          <p:cNvSpPr/>
          <p:nvPr userDrawn="1"/>
        </p:nvSpPr>
        <p:spPr>
          <a:xfrm>
            <a:off x="0" y="1"/>
            <a:ext cx="12192000" cy="6165850"/>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26">
            <a:extLst>
              <a:ext uri="{FF2B5EF4-FFF2-40B4-BE49-F238E27FC236}">
                <a16:creationId xmlns:a16="http://schemas.microsoft.com/office/drawing/2014/main" id="{7D6D72BF-824F-3A48-B3F0-B6D76C40227A}"/>
              </a:ext>
            </a:extLst>
          </p:cNvPr>
          <p:cNvSpPr/>
          <p:nvPr userDrawn="1"/>
        </p:nvSpPr>
        <p:spPr>
          <a:xfrm>
            <a:off x="11784012" y="0"/>
            <a:ext cx="407987" cy="3091378"/>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3" name="Rectángulo 26">
            <a:extLst>
              <a:ext uri="{FF2B5EF4-FFF2-40B4-BE49-F238E27FC236}">
                <a16:creationId xmlns:a16="http://schemas.microsoft.com/office/drawing/2014/main" id="{E40A31FD-8B9F-0F44-BA03-A8BF71EA834B}"/>
              </a:ext>
            </a:extLst>
          </p:cNvPr>
          <p:cNvSpPr/>
          <p:nvPr userDrawn="1"/>
        </p:nvSpPr>
        <p:spPr>
          <a:xfrm>
            <a:off x="11784011" y="3083535"/>
            <a:ext cx="407987" cy="30823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7" name="Rechteck 6">
            <a:extLst>
              <a:ext uri="{FF2B5EF4-FFF2-40B4-BE49-F238E27FC236}">
                <a16:creationId xmlns:a16="http://schemas.microsoft.com/office/drawing/2014/main" id="{848B1953-A48C-854C-9929-20A0C2618E8D}"/>
              </a:ext>
            </a:extLst>
          </p:cNvPr>
          <p:cNvSpPr/>
          <p:nvPr userDrawn="1"/>
        </p:nvSpPr>
        <p:spPr>
          <a:xfrm>
            <a:off x="208830" y="1539275"/>
            <a:ext cx="6096000" cy="923330"/>
          </a:xfrm>
          <a:prstGeom prst="rect">
            <a:avLst/>
          </a:prstGeom>
        </p:spPr>
        <p:txBody>
          <a:bodyPr>
            <a:spAutoFit/>
          </a:bodyPr>
          <a:lstStyle/>
          <a:p>
            <a:pPr>
              <a:lnSpc>
                <a:spcPct val="100000"/>
              </a:lnSpc>
              <a:spcBef>
                <a:spcPts val="0"/>
              </a:spcBef>
            </a:pPr>
            <a:r>
              <a:rPr lang="de-AT" sz="5400" b="1" dirty="0">
                <a:solidFill>
                  <a:schemeClr val="tx1">
                    <a:lumMod val="95000"/>
                    <a:lumOff val="5000"/>
                  </a:schemeClr>
                </a:solidFill>
                <a:latin typeface="+mj-lt"/>
              </a:rPr>
              <a:t>Danke.</a:t>
            </a:r>
            <a:endParaRPr lang="de-AT" sz="5400" dirty="0">
              <a:solidFill>
                <a:schemeClr val="tx1">
                  <a:lumMod val="95000"/>
                  <a:lumOff val="5000"/>
                </a:schemeClr>
              </a:solidFill>
              <a:latin typeface="+mj-lt"/>
            </a:endParaRPr>
          </a:p>
        </p:txBody>
      </p:sp>
      <p:sp>
        <p:nvSpPr>
          <p:cNvPr id="8" name="Textplatzhalter 4">
            <a:extLst>
              <a:ext uri="{FF2B5EF4-FFF2-40B4-BE49-F238E27FC236}">
                <a16:creationId xmlns:a16="http://schemas.microsoft.com/office/drawing/2014/main" id="{E406D9F0-424E-B344-B013-6F5BF82837C6}"/>
              </a:ext>
            </a:extLst>
          </p:cNvPr>
          <p:cNvSpPr>
            <a:spLocks noGrp="1"/>
          </p:cNvSpPr>
          <p:nvPr>
            <p:ph type="body" sz="quarter" idx="15" hasCustomPrompt="1"/>
          </p:nvPr>
        </p:nvSpPr>
        <p:spPr>
          <a:xfrm>
            <a:off x="334963" y="3429000"/>
            <a:ext cx="5399087" cy="265191"/>
          </a:xfrm>
        </p:spPr>
        <p:txBody>
          <a:bodyPr>
            <a:normAutofit/>
          </a:bodyPr>
          <a:lstStyle>
            <a:lvl1pPr>
              <a:defRPr sz="1800" b="1"/>
            </a:lvl1pPr>
          </a:lstStyle>
          <a:p>
            <a:r>
              <a:rPr lang="de-DE" dirty="0"/>
              <a:t>PSD-Einrichtung</a:t>
            </a:r>
          </a:p>
        </p:txBody>
      </p:sp>
      <p:sp>
        <p:nvSpPr>
          <p:cNvPr id="9" name="Textplatzhalter 4">
            <a:extLst>
              <a:ext uri="{FF2B5EF4-FFF2-40B4-BE49-F238E27FC236}">
                <a16:creationId xmlns:a16="http://schemas.microsoft.com/office/drawing/2014/main" id="{4608EDED-2485-4E42-B8B1-AC7B71E9C932}"/>
              </a:ext>
            </a:extLst>
          </p:cNvPr>
          <p:cNvSpPr>
            <a:spLocks noGrp="1"/>
          </p:cNvSpPr>
          <p:nvPr>
            <p:ph type="body" sz="quarter" idx="16" hasCustomPrompt="1"/>
          </p:nvPr>
        </p:nvSpPr>
        <p:spPr>
          <a:xfrm>
            <a:off x="334963" y="3724155"/>
            <a:ext cx="5399087" cy="265191"/>
          </a:xfrm>
        </p:spPr>
        <p:txBody>
          <a:bodyPr>
            <a:normAutofit/>
          </a:bodyPr>
          <a:lstStyle>
            <a:lvl1pPr>
              <a:spcBef>
                <a:spcPts val="0"/>
              </a:spcBef>
              <a:defRPr sz="1800" b="0"/>
            </a:lvl1pPr>
          </a:lstStyle>
          <a:p>
            <a:r>
              <a:rPr lang="de-DE" dirty="0"/>
              <a:t>Straße</a:t>
            </a:r>
          </a:p>
        </p:txBody>
      </p:sp>
      <p:sp>
        <p:nvSpPr>
          <p:cNvPr id="11" name="Textplatzhalter 4">
            <a:extLst>
              <a:ext uri="{FF2B5EF4-FFF2-40B4-BE49-F238E27FC236}">
                <a16:creationId xmlns:a16="http://schemas.microsoft.com/office/drawing/2014/main" id="{CA6981E5-09F1-F04C-901F-1F639365B010}"/>
              </a:ext>
            </a:extLst>
          </p:cNvPr>
          <p:cNvSpPr>
            <a:spLocks noGrp="1"/>
          </p:cNvSpPr>
          <p:nvPr>
            <p:ph type="body" sz="quarter" idx="17" hasCustomPrompt="1"/>
          </p:nvPr>
        </p:nvSpPr>
        <p:spPr>
          <a:xfrm>
            <a:off x="334963" y="4013522"/>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PLZ</a:t>
            </a:r>
          </a:p>
        </p:txBody>
      </p:sp>
      <p:sp>
        <p:nvSpPr>
          <p:cNvPr id="14" name="Textplatzhalter 4">
            <a:extLst>
              <a:ext uri="{FF2B5EF4-FFF2-40B4-BE49-F238E27FC236}">
                <a16:creationId xmlns:a16="http://schemas.microsoft.com/office/drawing/2014/main" id="{742120F5-029E-A548-B548-2E3E4E94FF48}"/>
              </a:ext>
            </a:extLst>
          </p:cNvPr>
          <p:cNvSpPr>
            <a:spLocks noGrp="1"/>
          </p:cNvSpPr>
          <p:nvPr>
            <p:ph type="body" sz="quarter" idx="18" hasCustomPrompt="1"/>
          </p:nvPr>
        </p:nvSpPr>
        <p:spPr>
          <a:xfrm>
            <a:off x="334963" y="4517021"/>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Telefon	+43 1/4000-XXXXX</a:t>
            </a:r>
          </a:p>
        </p:txBody>
      </p:sp>
      <p:sp>
        <p:nvSpPr>
          <p:cNvPr id="15" name="Textplatzhalter 4">
            <a:extLst>
              <a:ext uri="{FF2B5EF4-FFF2-40B4-BE49-F238E27FC236}">
                <a16:creationId xmlns:a16="http://schemas.microsoft.com/office/drawing/2014/main" id="{7DE58D3F-3FF1-A941-8251-4E6F76169B3B}"/>
              </a:ext>
            </a:extLst>
          </p:cNvPr>
          <p:cNvSpPr>
            <a:spLocks noGrp="1"/>
          </p:cNvSpPr>
          <p:nvPr>
            <p:ph type="body" sz="quarter" idx="19" hasCustomPrompt="1"/>
          </p:nvPr>
        </p:nvSpPr>
        <p:spPr>
          <a:xfrm>
            <a:off x="334963" y="4823750"/>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Fax	+43 1/4000-99-XXXXX</a:t>
            </a:r>
          </a:p>
        </p:txBody>
      </p:sp>
      <p:sp>
        <p:nvSpPr>
          <p:cNvPr id="16" name="Textplatzhalter 4">
            <a:extLst>
              <a:ext uri="{FF2B5EF4-FFF2-40B4-BE49-F238E27FC236}">
                <a16:creationId xmlns:a16="http://schemas.microsoft.com/office/drawing/2014/main" id="{0FB2AA24-6F4D-A841-A363-1DFEE70FA224}"/>
              </a:ext>
            </a:extLst>
          </p:cNvPr>
          <p:cNvSpPr>
            <a:spLocks noGrp="1"/>
          </p:cNvSpPr>
          <p:nvPr>
            <p:ph type="body" sz="quarter" idx="20" hasCustomPrompt="1"/>
          </p:nvPr>
        </p:nvSpPr>
        <p:spPr>
          <a:xfrm>
            <a:off x="334963" y="5118905"/>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E-Mail	</a:t>
            </a:r>
            <a:r>
              <a:rPr lang="de-DE" dirty="0" err="1"/>
              <a:t>vorname.nachname@psd-wien.at</a:t>
            </a:r>
            <a:endParaRPr lang="de-DE" dirty="0"/>
          </a:p>
        </p:txBody>
      </p:sp>
      <p:sp>
        <p:nvSpPr>
          <p:cNvPr id="17" name="Textfeld 16">
            <a:extLst>
              <a:ext uri="{FF2B5EF4-FFF2-40B4-BE49-F238E27FC236}">
                <a16:creationId xmlns:a16="http://schemas.microsoft.com/office/drawing/2014/main" id="{D651A50C-ED4F-AF43-98EF-9FF8F0E15B56}"/>
              </a:ext>
            </a:extLst>
          </p:cNvPr>
          <p:cNvSpPr txBox="1"/>
          <p:nvPr userDrawn="1"/>
        </p:nvSpPr>
        <p:spPr>
          <a:xfrm>
            <a:off x="334963" y="5654233"/>
            <a:ext cx="3296966" cy="277792"/>
          </a:xfrm>
          <a:prstGeom prst="rect">
            <a:avLst/>
          </a:prstGeom>
        </p:spPr>
        <p:txBody>
          <a:bodyPr vert="horz" wrap="square" lIns="0" tIns="0" rIns="0" bIns="0" rtlCol="0" anchor="t">
            <a:noAutofit/>
          </a:bodyPr>
          <a:lstStyle/>
          <a:p>
            <a:pPr algn="l">
              <a:lnSpc>
                <a:spcPct val="100000"/>
              </a:lnSpc>
              <a:spcBef>
                <a:spcPts val="0"/>
              </a:spcBef>
            </a:pPr>
            <a:r>
              <a:rPr lang="de-DE" sz="1800" b="1" i="0" dirty="0" err="1">
                <a:solidFill>
                  <a:schemeClr val="tx1">
                    <a:lumMod val="95000"/>
                    <a:lumOff val="5000"/>
                  </a:schemeClr>
                </a:solidFill>
                <a:latin typeface="Wiener Melange" panose="020B0502020209020204" pitchFamily="34" charset="0"/>
                <a:cs typeface="Wiener Melange" panose="020B0502020209020204" pitchFamily="34" charset="0"/>
              </a:rPr>
              <a:t>www.psd-wien.at</a:t>
            </a:r>
            <a:endParaRPr lang="de-DE" sz="1800" b="1" i="0" dirty="0">
              <a:solidFill>
                <a:schemeClr val="tx1">
                  <a:lumMod val="95000"/>
                  <a:lumOff val="5000"/>
                </a:schemeClr>
              </a:solidFill>
              <a:latin typeface="Wiener Melange" panose="020B0502020209020204" pitchFamily="34" charset="0"/>
              <a:cs typeface="Wiener Melange" panose="020B0502020209020204" pitchFamily="34" charset="0"/>
            </a:endParaRPr>
          </a:p>
        </p:txBody>
      </p:sp>
    </p:spTree>
    <p:extLst>
      <p:ext uri="{BB962C8B-B14F-4D97-AF65-F5344CB8AC3E}">
        <p14:creationId xmlns:p14="http://schemas.microsoft.com/office/powerpoint/2010/main" val="1433974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6">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Index</a:t>
            </a:r>
          </a:p>
        </p:txBody>
      </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44"/>
            <a:ext cx="8640000" cy="2740406"/>
          </a:xfrm>
        </p:spPr>
        <p:txBody>
          <a:bodyPr>
            <a:normAutofit/>
          </a:bodyPr>
          <a:lstStyle>
            <a:lvl1pPr>
              <a:defRPr sz="2600"/>
            </a:lvl1pPr>
          </a:lstStyle>
          <a:p>
            <a:r>
              <a:rPr lang="de-AT" noProof="0"/>
              <a:t>Das ist Kapitel 1
Das ist Kapitel 2
Das ist Kapitel 3
Das ist Kapitel 4
Das ist Kapitel 5</a:t>
            </a:r>
          </a:p>
        </p:txBody>
      </p:sp>
    </p:spTree>
    <p:extLst>
      <p:ext uri="{BB962C8B-B14F-4D97-AF65-F5344CB8AC3E}">
        <p14:creationId xmlns:p14="http://schemas.microsoft.com/office/powerpoint/2010/main" val="332535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3363913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2070100"/>
            <a:ext cx="11302619"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wrap="square">
            <a:normAutofit/>
          </a:bodyPr>
          <a:lstStyle>
            <a:lvl1pPr>
              <a:lnSpc>
                <a:spcPct val="100000"/>
              </a:lnSpc>
              <a:defRPr sz="18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1" y="2807462"/>
            <a:ext cx="5416550" cy="2120900"/>
          </a:xfrm>
        </p:spPr>
        <p:txBody>
          <a:bodyPr wrap="square">
            <a:normAutofit/>
          </a:bodyPr>
          <a:lstStyle>
            <a:lvl1pPr>
              <a:lnSpc>
                <a:spcPct val="100000"/>
              </a:lnSpc>
              <a:defRPr sz="1800"/>
            </a:lvl1pPr>
          </a:lstStyle>
          <a:p>
            <a:r>
              <a:rPr lang="de-AT" noProof="0"/>
              <a:t>Text</a:t>
            </a:r>
          </a:p>
          <a:p>
            <a:endParaRPr lang="de-AT" noProof="0"/>
          </a:p>
        </p:txBody>
      </p:sp>
    </p:spTree>
    <p:extLst>
      <p:ext uri="{BB962C8B-B14F-4D97-AF65-F5344CB8AC3E}">
        <p14:creationId xmlns:p14="http://schemas.microsoft.com/office/powerpoint/2010/main" val="928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eite mit Foto">
    <p:bg>
      <p:bgPr>
        <a:solidFill>
          <a:schemeClr val="bg1"/>
        </a:solidFill>
        <a:effectLst/>
      </p:bgPr>
    </p:bg>
    <p:spTree>
      <p:nvGrpSpPr>
        <p:cNvPr id="1" name=""/>
        <p:cNvGrpSpPr/>
        <p:nvPr/>
      </p:nvGrpSpPr>
      <p:grpSpPr>
        <a:xfrm>
          <a:off x="0" y="0"/>
          <a:ext cx="0" cy="0"/>
          <a:chOff x="0" y="0"/>
          <a:chExt cx="0" cy="0"/>
        </a:xfrm>
      </p:grpSpPr>
      <p:sp>
        <p:nvSpPr>
          <p:cNvPr id="11" name="Rectángulo 26">
            <a:extLst>
              <a:ext uri="{FF2B5EF4-FFF2-40B4-BE49-F238E27FC236}">
                <a16:creationId xmlns:a16="http://schemas.microsoft.com/office/drawing/2014/main" id="{44A9154B-B6D5-0B46-A8CC-99B36A0AC7A4}"/>
              </a:ext>
            </a:extLst>
          </p:cNvPr>
          <p:cNvSpPr/>
          <p:nvPr userDrawn="1"/>
        </p:nvSpPr>
        <p:spPr>
          <a:xfrm>
            <a:off x="0" y="3644263"/>
            <a:ext cx="11786813" cy="2516824"/>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7" name="Rectángulo 26">
            <a:extLst>
              <a:ext uri="{FF2B5EF4-FFF2-40B4-BE49-F238E27FC236}">
                <a16:creationId xmlns:a16="http://schemas.microsoft.com/office/drawing/2014/main" id="{9E72F303-0445-1145-B348-9435E605E9E0}"/>
              </a:ext>
            </a:extLst>
          </p:cNvPr>
          <p:cNvSpPr/>
          <p:nvPr userDrawn="1"/>
        </p:nvSpPr>
        <p:spPr>
          <a:xfrm>
            <a:off x="11784013" y="3641559"/>
            <a:ext cx="414794" cy="1261115"/>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 name="Título 1">
            <a:extLst>
              <a:ext uri="{FF2B5EF4-FFF2-40B4-BE49-F238E27FC236}">
                <a16:creationId xmlns:a16="http://schemas.microsoft.com/office/drawing/2014/main" id="{94095F5A-6EDF-F54F-9B18-387463D1AD71}"/>
              </a:ext>
            </a:extLst>
          </p:cNvPr>
          <p:cNvSpPr>
            <a:spLocks noGrp="1"/>
          </p:cNvSpPr>
          <p:nvPr>
            <p:ph type="ctrTitle" hasCustomPrompt="1"/>
          </p:nvPr>
        </p:nvSpPr>
        <p:spPr>
          <a:xfrm>
            <a:off x="334963" y="3815278"/>
            <a:ext cx="11039858" cy="640049"/>
          </a:xfrm>
        </p:spPr>
        <p:txBody>
          <a:bodyPr anchor="b"/>
          <a:lstStyle>
            <a:lvl1pPr algn="l">
              <a:defRPr sz="4400">
                <a:solidFill>
                  <a:schemeClr val="tx1">
                    <a:lumMod val="95000"/>
                    <a:lumOff val="5000"/>
                  </a:schemeClr>
                </a:solidFill>
              </a:defRPr>
            </a:lvl1pPr>
          </a:lstStyle>
          <a:p>
            <a:r>
              <a:rPr lang="de-AT" noProof="0" dirty="0"/>
              <a:t>Titel</a:t>
            </a:r>
          </a:p>
        </p:txBody>
      </p:sp>
      <p:sp>
        <p:nvSpPr>
          <p:cNvPr id="3" name="Subtítulo 2">
            <a:extLst>
              <a:ext uri="{FF2B5EF4-FFF2-40B4-BE49-F238E27FC236}">
                <a16:creationId xmlns:a16="http://schemas.microsoft.com/office/drawing/2014/main" id="{30D675FB-7A28-8C4E-BD9C-BE647E3D3386}"/>
              </a:ext>
            </a:extLst>
          </p:cNvPr>
          <p:cNvSpPr>
            <a:spLocks noGrp="1"/>
          </p:cNvSpPr>
          <p:nvPr>
            <p:ph type="subTitle" idx="1" hasCustomPrompt="1"/>
          </p:nvPr>
        </p:nvSpPr>
        <p:spPr>
          <a:xfrm>
            <a:off x="342114" y="4466923"/>
            <a:ext cx="11032707" cy="449261"/>
          </a:xfrm>
        </p:spPr>
        <p:txBody>
          <a:bodyPr anchor="t">
            <a:normAutofit/>
          </a:bodyPr>
          <a:lstStyle>
            <a:lvl1pPr marL="0" indent="0" algn="l">
              <a:buNone/>
              <a:defRPr sz="28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9" name="Rectángulo 26">
            <a:extLst>
              <a:ext uri="{FF2B5EF4-FFF2-40B4-BE49-F238E27FC236}">
                <a16:creationId xmlns:a16="http://schemas.microsoft.com/office/drawing/2014/main" id="{83F85DE9-CC65-3B48-8BAB-C6049223E9C5}"/>
              </a:ext>
            </a:extLst>
          </p:cNvPr>
          <p:cNvSpPr/>
          <p:nvPr userDrawn="1"/>
        </p:nvSpPr>
        <p:spPr>
          <a:xfrm>
            <a:off x="11784013" y="4899973"/>
            <a:ext cx="414794" cy="1261114"/>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5" name="Marcador de posición de imagen 21">
            <a:extLst>
              <a:ext uri="{FF2B5EF4-FFF2-40B4-BE49-F238E27FC236}">
                <a16:creationId xmlns:a16="http://schemas.microsoft.com/office/drawing/2014/main" id="{EB595076-950E-9144-A7ED-FBA2BC06861B}"/>
              </a:ext>
            </a:extLst>
          </p:cNvPr>
          <p:cNvSpPr>
            <a:spLocks noGrp="1"/>
          </p:cNvSpPr>
          <p:nvPr>
            <p:ph type="pic" sz="quarter" idx="16" hasCustomPrompt="1"/>
          </p:nvPr>
        </p:nvSpPr>
        <p:spPr>
          <a:xfrm>
            <a:off x="-1" y="0"/>
            <a:ext cx="12192001" cy="3646025"/>
          </a:xfrm>
        </p:spPr>
        <p:txBody>
          <a:bodyPr lIns="360000" tIns="360000" rIns="360000" bIns="360000">
            <a:normAutofit/>
          </a:bodyPr>
          <a:lstStyle>
            <a:lvl1pPr>
              <a:defRPr sz="1800"/>
            </a:lvl1pPr>
          </a:lstStyle>
          <a:p>
            <a:r>
              <a:rPr lang="de-AT" noProof="0" dirty="0"/>
              <a:t>Bild</a:t>
            </a:r>
          </a:p>
        </p:txBody>
      </p:sp>
      <p:sp>
        <p:nvSpPr>
          <p:cNvPr id="10" name="Textplatzhalter 4">
            <a:extLst>
              <a:ext uri="{FF2B5EF4-FFF2-40B4-BE49-F238E27FC236}">
                <a16:creationId xmlns:a16="http://schemas.microsoft.com/office/drawing/2014/main" id="{513C40AF-09B7-C942-A8AF-36F7ABD2EE2D}"/>
              </a:ext>
            </a:extLst>
          </p:cNvPr>
          <p:cNvSpPr>
            <a:spLocks noGrp="1"/>
          </p:cNvSpPr>
          <p:nvPr>
            <p:ph type="body" sz="quarter" idx="15" hasCustomPrompt="1"/>
          </p:nvPr>
        </p:nvSpPr>
        <p:spPr>
          <a:xfrm>
            <a:off x="334963" y="5243937"/>
            <a:ext cx="5399087" cy="265191"/>
          </a:xfrm>
        </p:spPr>
        <p:txBody>
          <a:bodyPr>
            <a:normAutofit/>
          </a:bodyPr>
          <a:lstStyle>
            <a:lvl1pPr>
              <a:defRPr sz="1800" b="1"/>
            </a:lvl1pPr>
          </a:lstStyle>
          <a:p>
            <a:r>
              <a:rPr lang="de-DE" dirty="0"/>
              <a:t>Vortragender</a:t>
            </a:r>
          </a:p>
        </p:txBody>
      </p:sp>
      <p:sp>
        <p:nvSpPr>
          <p:cNvPr id="13" name="Textplatzhalter 4">
            <a:extLst>
              <a:ext uri="{FF2B5EF4-FFF2-40B4-BE49-F238E27FC236}">
                <a16:creationId xmlns:a16="http://schemas.microsoft.com/office/drawing/2014/main" id="{EC787527-E407-C549-8FC7-6120DC5953B9}"/>
              </a:ext>
            </a:extLst>
          </p:cNvPr>
          <p:cNvSpPr>
            <a:spLocks noGrp="1"/>
          </p:cNvSpPr>
          <p:nvPr>
            <p:ph type="body" sz="quarter" idx="17" hasCustomPrompt="1"/>
          </p:nvPr>
        </p:nvSpPr>
        <p:spPr>
          <a:xfrm>
            <a:off x="334963" y="5539092"/>
            <a:ext cx="5399087" cy="265191"/>
          </a:xfrm>
        </p:spPr>
        <p:txBody>
          <a:bodyPr>
            <a:normAutofit/>
          </a:bodyPr>
          <a:lstStyle>
            <a:lvl1pPr>
              <a:spcBef>
                <a:spcPts val="0"/>
              </a:spcBef>
              <a:defRPr sz="1800" b="0"/>
            </a:lvl1pPr>
          </a:lstStyle>
          <a:p>
            <a:r>
              <a:rPr lang="de-DE" dirty="0"/>
              <a:t>Veranstaltungsname</a:t>
            </a:r>
          </a:p>
        </p:txBody>
      </p:sp>
      <p:sp>
        <p:nvSpPr>
          <p:cNvPr id="14" name="Textplatzhalter 4">
            <a:extLst>
              <a:ext uri="{FF2B5EF4-FFF2-40B4-BE49-F238E27FC236}">
                <a16:creationId xmlns:a16="http://schemas.microsoft.com/office/drawing/2014/main" id="{44FB6E27-6339-7843-B870-CB2AF9D85665}"/>
              </a:ext>
            </a:extLst>
          </p:cNvPr>
          <p:cNvSpPr>
            <a:spLocks noGrp="1"/>
          </p:cNvSpPr>
          <p:nvPr>
            <p:ph type="body" sz="quarter" idx="18" hasCustomPrompt="1"/>
          </p:nvPr>
        </p:nvSpPr>
        <p:spPr>
          <a:xfrm>
            <a:off x="334963" y="582845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404836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spTree>
    <p:extLst>
      <p:ext uri="{BB962C8B-B14F-4D97-AF65-F5344CB8AC3E}">
        <p14:creationId xmlns:p14="http://schemas.microsoft.com/office/powerpoint/2010/main" val="321107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2773997"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2773997"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42668"/>
            <a:ext cx="2773998" cy="2748407"/>
          </a:xfrm>
        </p:spPr>
        <p:txBody>
          <a:bodyPr>
            <a:normAutofit/>
          </a:bodyPr>
          <a:lstStyle>
            <a:lvl1pPr>
              <a:lnSpc>
                <a:spcPct val="100000"/>
              </a:lnSpc>
              <a:defRPr sz="18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1" y="333375"/>
            <a:ext cx="8397727" cy="4457700"/>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2030344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6"/>
            <a:ext cx="5648325" cy="4448174"/>
          </a:xfrm>
        </p:spPr>
        <p:txBody>
          <a:bodyPr lIns="360000" tIns="360000" rIns="360000" bIns="360000">
            <a:normAutofit/>
          </a:bodyPr>
          <a:lstStyle>
            <a:lvl1pPr>
              <a:defRPr sz="1800"/>
            </a:lvl1pPr>
          </a:lstStyle>
          <a:p>
            <a:r>
              <a:rPr lang="de-AT" noProof="0" dirty="0"/>
              <a:t>Bild</a:t>
            </a:r>
          </a:p>
        </p:txBody>
      </p:sp>
    </p:spTree>
    <p:extLst>
      <p:ext uri="{BB962C8B-B14F-4D97-AF65-F5344CB8AC3E}">
        <p14:creationId xmlns:p14="http://schemas.microsoft.com/office/powerpoint/2010/main" val="3023386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648325" cy="2664533"/>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3"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10549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334963" y="3511296"/>
            <a:ext cx="5648325" cy="2654554"/>
          </a:xfrm>
        </p:spPr>
        <p:txBody>
          <a:bodyPr lIns="360000" tIns="360000" rIns="360000" bIns="360000">
            <a:normAutofit/>
          </a:bodyPr>
          <a:lstStyle>
            <a:lvl1pPr>
              <a:defRPr sz="18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4" y="3511296"/>
            <a:ext cx="5648324" cy="2654554"/>
          </a:xfrm>
        </p:spPr>
        <p:txBody>
          <a:bodyPr lIns="360000" tIns="360000" rIns="360000" bIns="360000">
            <a:normAutofit/>
          </a:bodyPr>
          <a:lstStyle>
            <a:lvl1pPr>
              <a:defRPr sz="18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5" cy="3013330"/>
          </a:xfrm>
        </p:spPr>
        <p:txBody>
          <a:bodyPr lIns="360000" tIns="360000" rIns="360000" bIns="360000">
            <a:normAutofit/>
          </a:bodyPr>
          <a:lstStyle>
            <a:lvl1pPr>
              <a:defRPr sz="18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334963" y="333374"/>
            <a:ext cx="5648325"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3622102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Tree>
    <p:extLst>
      <p:ext uri="{BB962C8B-B14F-4D97-AF65-F5344CB8AC3E}">
        <p14:creationId xmlns:p14="http://schemas.microsoft.com/office/powerpoint/2010/main" val="1791698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seite">
    <p:bg>
      <p:bgPr>
        <a:solidFill>
          <a:schemeClr val="bg1"/>
        </a:solid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F059B226-8F14-D843-9238-12B0C7F16094}"/>
              </a:ext>
            </a:extLst>
          </p:cNvPr>
          <p:cNvSpPr/>
          <p:nvPr userDrawn="1"/>
        </p:nvSpPr>
        <p:spPr>
          <a:xfrm>
            <a:off x="11784012" y="0"/>
            <a:ext cx="407987" cy="3091378"/>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26">
            <a:extLst>
              <a:ext uri="{FF2B5EF4-FFF2-40B4-BE49-F238E27FC236}">
                <a16:creationId xmlns:a16="http://schemas.microsoft.com/office/drawing/2014/main" id="{5A564B33-C3B8-8D49-A2AB-C79ED0163728}"/>
              </a:ext>
            </a:extLst>
          </p:cNvPr>
          <p:cNvSpPr/>
          <p:nvPr userDrawn="1"/>
        </p:nvSpPr>
        <p:spPr>
          <a:xfrm flipH="1">
            <a:off x="11784013" y="3082315"/>
            <a:ext cx="407986" cy="3083535"/>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6" name="Rectángulo 26">
            <a:extLst>
              <a:ext uri="{FF2B5EF4-FFF2-40B4-BE49-F238E27FC236}">
                <a16:creationId xmlns:a16="http://schemas.microsoft.com/office/drawing/2014/main" id="{FA7C3A57-0C80-3E47-87ED-BAA3BEE326C3}"/>
              </a:ext>
            </a:extLst>
          </p:cNvPr>
          <p:cNvSpPr/>
          <p:nvPr userDrawn="1"/>
        </p:nvSpPr>
        <p:spPr>
          <a:xfrm>
            <a:off x="0" y="1"/>
            <a:ext cx="11784011" cy="6165850"/>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1" name="Subtítulo 2">
            <a:extLst>
              <a:ext uri="{FF2B5EF4-FFF2-40B4-BE49-F238E27FC236}">
                <a16:creationId xmlns:a16="http://schemas.microsoft.com/office/drawing/2014/main" id="{7FF9914D-3FC7-C04A-A015-FEBD0D1907CF}"/>
              </a:ext>
            </a:extLst>
          </p:cNvPr>
          <p:cNvSpPr>
            <a:spLocks noGrp="1"/>
          </p:cNvSpPr>
          <p:nvPr>
            <p:ph type="subTitle" idx="1" hasCustomPrompt="1"/>
          </p:nvPr>
        </p:nvSpPr>
        <p:spPr>
          <a:xfrm>
            <a:off x="342112" y="3179408"/>
            <a:ext cx="10945996" cy="449261"/>
          </a:xfrm>
        </p:spPr>
        <p:txBody>
          <a:bodyPr anchor="t">
            <a:normAutofit/>
          </a:bodyPr>
          <a:lstStyle>
            <a:lvl1pPr marL="0" indent="0" algn="l">
              <a:buNone/>
              <a:defRPr sz="34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9" name="Título 1">
            <a:extLst>
              <a:ext uri="{FF2B5EF4-FFF2-40B4-BE49-F238E27FC236}">
                <a16:creationId xmlns:a16="http://schemas.microsoft.com/office/drawing/2014/main" id="{991A77DE-205A-3F47-B812-B6F20ADECDC6}"/>
              </a:ext>
            </a:extLst>
          </p:cNvPr>
          <p:cNvSpPr>
            <a:spLocks noGrp="1"/>
          </p:cNvSpPr>
          <p:nvPr>
            <p:ph type="ctrTitle" hasCustomPrompt="1"/>
          </p:nvPr>
        </p:nvSpPr>
        <p:spPr>
          <a:xfrm>
            <a:off x="342114" y="1740004"/>
            <a:ext cx="10945996" cy="1316037"/>
          </a:xfrm>
          <a:noFill/>
        </p:spPr>
        <p:txBody>
          <a:bodyPr anchor="b"/>
          <a:lstStyle>
            <a:lvl1pPr algn="l">
              <a:defRPr sz="5000">
                <a:solidFill>
                  <a:schemeClr val="tx1">
                    <a:lumMod val="95000"/>
                    <a:lumOff val="5000"/>
                  </a:schemeClr>
                </a:solidFill>
              </a:defRPr>
            </a:lvl1pPr>
          </a:lstStyle>
          <a:p>
            <a:r>
              <a:rPr lang="de-AT" noProof="0" dirty="0"/>
              <a:t>Titel</a:t>
            </a:r>
          </a:p>
        </p:txBody>
      </p:sp>
      <p:sp>
        <p:nvSpPr>
          <p:cNvPr id="10" name="Textplatzhalter 4">
            <a:extLst>
              <a:ext uri="{FF2B5EF4-FFF2-40B4-BE49-F238E27FC236}">
                <a16:creationId xmlns:a16="http://schemas.microsoft.com/office/drawing/2014/main" id="{8E788763-6190-3743-B6ED-78EE37AA4970}"/>
              </a:ext>
            </a:extLst>
          </p:cNvPr>
          <p:cNvSpPr>
            <a:spLocks noGrp="1"/>
          </p:cNvSpPr>
          <p:nvPr>
            <p:ph type="body" sz="quarter" idx="15" hasCustomPrompt="1"/>
          </p:nvPr>
        </p:nvSpPr>
        <p:spPr>
          <a:xfrm>
            <a:off x="334963" y="4416347"/>
            <a:ext cx="5399087" cy="265191"/>
          </a:xfrm>
        </p:spPr>
        <p:txBody>
          <a:bodyPr>
            <a:normAutofit/>
          </a:bodyPr>
          <a:lstStyle>
            <a:lvl1pPr>
              <a:defRPr sz="1800" b="1"/>
            </a:lvl1pPr>
          </a:lstStyle>
          <a:p>
            <a:r>
              <a:rPr lang="de-DE" dirty="0"/>
              <a:t>Vortragender</a:t>
            </a:r>
          </a:p>
        </p:txBody>
      </p:sp>
      <p:sp>
        <p:nvSpPr>
          <p:cNvPr id="12" name="Textplatzhalter 4">
            <a:extLst>
              <a:ext uri="{FF2B5EF4-FFF2-40B4-BE49-F238E27FC236}">
                <a16:creationId xmlns:a16="http://schemas.microsoft.com/office/drawing/2014/main" id="{BF296EB2-3863-0C4A-9A8A-73C290CE4D9B}"/>
              </a:ext>
            </a:extLst>
          </p:cNvPr>
          <p:cNvSpPr>
            <a:spLocks noGrp="1"/>
          </p:cNvSpPr>
          <p:nvPr>
            <p:ph type="body" sz="quarter" idx="16" hasCustomPrompt="1"/>
          </p:nvPr>
        </p:nvSpPr>
        <p:spPr>
          <a:xfrm>
            <a:off x="334963" y="4711502"/>
            <a:ext cx="5399087" cy="265191"/>
          </a:xfrm>
        </p:spPr>
        <p:txBody>
          <a:bodyPr>
            <a:normAutofit/>
          </a:bodyPr>
          <a:lstStyle>
            <a:lvl1pPr>
              <a:spcBef>
                <a:spcPts val="0"/>
              </a:spcBef>
              <a:defRPr sz="1800" b="0"/>
            </a:lvl1pPr>
          </a:lstStyle>
          <a:p>
            <a:r>
              <a:rPr lang="de-DE" dirty="0"/>
              <a:t>Veranstaltungsname</a:t>
            </a:r>
          </a:p>
        </p:txBody>
      </p:sp>
      <p:sp>
        <p:nvSpPr>
          <p:cNvPr id="13" name="Textplatzhalter 4">
            <a:extLst>
              <a:ext uri="{FF2B5EF4-FFF2-40B4-BE49-F238E27FC236}">
                <a16:creationId xmlns:a16="http://schemas.microsoft.com/office/drawing/2014/main" id="{5EB01F26-E30E-284A-BECD-6F2035DC8048}"/>
              </a:ext>
            </a:extLst>
          </p:cNvPr>
          <p:cNvSpPr>
            <a:spLocks noGrp="1"/>
          </p:cNvSpPr>
          <p:nvPr>
            <p:ph type="body" sz="quarter" idx="17" hasCustomPrompt="1"/>
          </p:nvPr>
        </p:nvSpPr>
        <p:spPr>
          <a:xfrm>
            <a:off x="334963" y="500086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2480293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8" name="Rectángulo 26">
            <a:extLst>
              <a:ext uri="{FF2B5EF4-FFF2-40B4-BE49-F238E27FC236}">
                <a16:creationId xmlns:a16="http://schemas.microsoft.com/office/drawing/2014/main" id="{0546D643-228A-5F40-A93D-FF93E4199E71}"/>
              </a:ext>
            </a:extLst>
          </p:cNvPr>
          <p:cNvSpPr/>
          <p:nvPr userDrawn="1"/>
        </p:nvSpPr>
        <p:spPr>
          <a:xfrm>
            <a:off x="0" y="3644263"/>
            <a:ext cx="11786813" cy="2516824"/>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0" name="Rectángulo 26">
            <a:extLst>
              <a:ext uri="{FF2B5EF4-FFF2-40B4-BE49-F238E27FC236}">
                <a16:creationId xmlns:a16="http://schemas.microsoft.com/office/drawing/2014/main" id="{8361A881-C929-0449-BCD5-C5B71A21AD69}"/>
              </a:ext>
            </a:extLst>
          </p:cNvPr>
          <p:cNvSpPr/>
          <p:nvPr userDrawn="1"/>
        </p:nvSpPr>
        <p:spPr>
          <a:xfrm>
            <a:off x="11784013" y="3641559"/>
            <a:ext cx="414794" cy="1261115"/>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2" name="Título 1">
            <a:extLst>
              <a:ext uri="{FF2B5EF4-FFF2-40B4-BE49-F238E27FC236}">
                <a16:creationId xmlns:a16="http://schemas.microsoft.com/office/drawing/2014/main" id="{949E76C2-8587-4144-81E2-1BF6BC4D4AF0}"/>
              </a:ext>
            </a:extLst>
          </p:cNvPr>
          <p:cNvSpPr>
            <a:spLocks noGrp="1"/>
          </p:cNvSpPr>
          <p:nvPr>
            <p:ph type="ctrTitle" hasCustomPrompt="1"/>
          </p:nvPr>
        </p:nvSpPr>
        <p:spPr>
          <a:xfrm>
            <a:off x="334963" y="3815278"/>
            <a:ext cx="11039858" cy="640049"/>
          </a:xfrm>
        </p:spPr>
        <p:txBody>
          <a:bodyPr anchor="b"/>
          <a:lstStyle>
            <a:lvl1pPr algn="l">
              <a:defRPr sz="4400">
                <a:solidFill>
                  <a:schemeClr val="tx1">
                    <a:lumMod val="95000"/>
                    <a:lumOff val="5000"/>
                  </a:schemeClr>
                </a:solidFill>
              </a:defRPr>
            </a:lvl1pPr>
          </a:lstStyle>
          <a:p>
            <a:r>
              <a:rPr lang="de-AT" noProof="0" dirty="0"/>
              <a:t>Titel</a:t>
            </a:r>
          </a:p>
        </p:txBody>
      </p:sp>
      <p:sp>
        <p:nvSpPr>
          <p:cNvPr id="13" name="Subtítulo 2">
            <a:extLst>
              <a:ext uri="{FF2B5EF4-FFF2-40B4-BE49-F238E27FC236}">
                <a16:creationId xmlns:a16="http://schemas.microsoft.com/office/drawing/2014/main" id="{13D874D8-4AD4-7B47-92AB-8EEDC44E4F53}"/>
              </a:ext>
            </a:extLst>
          </p:cNvPr>
          <p:cNvSpPr>
            <a:spLocks noGrp="1"/>
          </p:cNvSpPr>
          <p:nvPr>
            <p:ph type="subTitle" idx="1" hasCustomPrompt="1"/>
          </p:nvPr>
        </p:nvSpPr>
        <p:spPr>
          <a:xfrm>
            <a:off x="342114" y="4466923"/>
            <a:ext cx="11032707" cy="449261"/>
          </a:xfrm>
        </p:spPr>
        <p:txBody>
          <a:bodyPr anchor="t">
            <a:normAutofit/>
          </a:bodyPr>
          <a:lstStyle>
            <a:lvl1pPr marL="0" indent="0" algn="l">
              <a:buNone/>
              <a:defRPr sz="28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14" name="Rectángulo 26">
            <a:extLst>
              <a:ext uri="{FF2B5EF4-FFF2-40B4-BE49-F238E27FC236}">
                <a16:creationId xmlns:a16="http://schemas.microsoft.com/office/drawing/2014/main" id="{E37804FC-B574-2742-9918-E502A05BD5CD}"/>
              </a:ext>
            </a:extLst>
          </p:cNvPr>
          <p:cNvSpPr/>
          <p:nvPr userDrawn="1"/>
        </p:nvSpPr>
        <p:spPr>
          <a:xfrm>
            <a:off x="11784013" y="4899973"/>
            <a:ext cx="414794" cy="1261114"/>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6" name="Marcador de posición de imagen 21">
            <a:extLst>
              <a:ext uri="{FF2B5EF4-FFF2-40B4-BE49-F238E27FC236}">
                <a16:creationId xmlns:a16="http://schemas.microsoft.com/office/drawing/2014/main" id="{1C258668-0179-4D4A-A779-F7F0004CF5FD}"/>
              </a:ext>
            </a:extLst>
          </p:cNvPr>
          <p:cNvSpPr>
            <a:spLocks noGrp="1"/>
          </p:cNvSpPr>
          <p:nvPr>
            <p:ph type="pic" sz="quarter" idx="16" hasCustomPrompt="1"/>
          </p:nvPr>
        </p:nvSpPr>
        <p:spPr>
          <a:xfrm>
            <a:off x="-1" y="0"/>
            <a:ext cx="12192001" cy="3646025"/>
          </a:xfrm>
        </p:spPr>
        <p:txBody>
          <a:bodyPr lIns="360000" tIns="360000" rIns="360000" bIns="360000">
            <a:normAutofit/>
          </a:bodyPr>
          <a:lstStyle>
            <a:lvl1pPr>
              <a:defRPr sz="1800"/>
            </a:lvl1pPr>
          </a:lstStyle>
          <a:p>
            <a:r>
              <a:rPr lang="de-AT" noProof="0" dirty="0"/>
              <a:t>Bild</a:t>
            </a:r>
          </a:p>
        </p:txBody>
      </p:sp>
      <p:sp>
        <p:nvSpPr>
          <p:cNvPr id="11" name="Textplatzhalter 4">
            <a:extLst>
              <a:ext uri="{FF2B5EF4-FFF2-40B4-BE49-F238E27FC236}">
                <a16:creationId xmlns:a16="http://schemas.microsoft.com/office/drawing/2014/main" id="{2E30DF1A-1A99-6E4C-93EA-1E3EE288AD55}"/>
              </a:ext>
            </a:extLst>
          </p:cNvPr>
          <p:cNvSpPr>
            <a:spLocks noGrp="1"/>
          </p:cNvSpPr>
          <p:nvPr>
            <p:ph type="body" sz="quarter" idx="15" hasCustomPrompt="1"/>
          </p:nvPr>
        </p:nvSpPr>
        <p:spPr>
          <a:xfrm>
            <a:off x="334963" y="5243937"/>
            <a:ext cx="5399087" cy="265191"/>
          </a:xfrm>
        </p:spPr>
        <p:txBody>
          <a:bodyPr>
            <a:normAutofit/>
          </a:bodyPr>
          <a:lstStyle>
            <a:lvl1pPr>
              <a:defRPr sz="1800" b="1"/>
            </a:lvl1pPr>
          </a:lstStyle>
          <a:p>
            <a:r>
              <a:rPr lang="de-DE" dirty="0"/>
              <a:t>Vortragender</a:t>
            </a:r>
          </a:p>
        </p:txBody>
      </p:sp>
      <p:sp>
        <p:nvSpPr>
          <p:cNvPr id="15" name="Textplatzhalter 4">
            <a:extLst>
              <a:ext uri="{FF2B5EF4-FFF2-40B4-BE49-F238E27FC236}">
                <a16:creationId xmlns:a16="http://schemas.microsoft.com/office/drawing/2014/main" id="{F7113742-468E-DD4B-A129-3AA411C67371}"/>
              </a:ext>
            </a:extLst>
          </p:cNvPr>
          <p:cNvSpPr>
            <a:spLocks noGrp="1"/>
          </p:cNvSpPr>
          <p:nvPr>
            <p:ph type="body" sz="quarter" idx="17" hasCustomPrompt="1"/>
          </p:nvPr>
        </p:nvSpPr>
        <p:spPr>
          <a:xfrm>
            <a:off x="334963" y="5539092"/>
            <a:ext cx="5399087" cy="265191"/>
          </a:xfrm>
        </p:spPr>
        <p:txBody>
          <a:bodyPr>
            <a:normAutofit/>
          </a:bodyPr>
          <a:lstStyle>
            <a:lvl1pPr>
              <a:spcBef>
                <a:spcPts val="0"/>
              </a:spcBef>
              <a:defRPr sz="1800" b="0"/>
            </a:lvl1pPr>
          </a:lstStyle>
          <a:p>
            <a:r>
              <a:rPr lang="de-DE" dirty="0"/>
              <a:t>Veranstaltungsname</a:t>
            </a:r>
          </a:p>
        </p:txBody>
      </p:sp>
      <p:sp>
        <p:nvSpPr>
          <p:cNvPr id="17" name="Textplatzhalter 4">
            <a:extLst>
              <a:ext uri="{FF2B5EF4-FFF2-40B4-BE49-F238E27FC236}">
                <a16:creationId xmlns:a16="http://schemas.microsoft.com/office/drawing/2014/main" id="{9B77DCDC-DF81-E048-B012-CF4C74B3F26D}"/>
              </a:ext>
            </a:extLst>
          </p:cNvPr>
          <p:cNvSpPr>
            <a:spLocks noGrp="1"/>
          </p:cNvSpPr>
          <p:nvPr>
            <p:ph type="body" sz="quarter" idx="18" hasCustomPrompt="1"/>
          </p:nvPr>
        </p:nvSpPr>
        <p:spPr>
          <a:xfrm>
            <a:off x="334963" y="582845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1418210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elseite">
    <p:bg>
      <p:bgPr>
        <a:solidFill>
          <a:schemeClr val="bg1"/>
        </a:solidFill>
        <a:effectLst/>
      </p:bgPr>
    </p:bg>
    <p:spTree>
      <p:nvGrpSpPr>
        <p:cNvPr id="1" name=""/>
        <p:cNvGrpSpPr/>
        <p:nvPr/>
      </p:nvGrpSpPr>
      <p:grpSpPr>
        <a:xfrm>
          <a:off x="0" y="0"/>
          <a:ext cx="0" cy="0"/>
          <a:chOff x="0" y="0"/>
          <a:chExt cx="0" cy="0"/>
        </a:xfrm>
      </p:grpSpPr>
      <p:sp>
        <p:nvSpPr>
          <p:cNvPr id="6" name="Rectángulo 26">
            <a:extLst>
              <a:ext uri="{FF2B5EF4-FFF2-40B4-BE49-F238E27FC236}">
                <a16:creationId xmlns:a16="http://schemas.microsoft.com/office/drawing/2014/main" id="{FA7C3A57-0C80-3E47-87ED-BAA3BEE326C3}"/>
              </a:ext>
            </a:extLst>
          </p:cNvPr>
          <p:cNvSpPr/>
          <p:nvPr userDrawn="1"/>
        </p:nvSpPr>
        <p:spPr>
          <a:xfrm>
            <a:off x="-5787" y="-9063"/>
            <a:ext cx="11784013" cy="6180701"/>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5" name="Rectángulo 26">
            <a:extLst>
              <a:ext uri="{FF2B5EF4-FFF2-40B4-BE49-F238E27FC236}">
                <a16:creationId xmlns:a16="http://schemas.microsoft.com/office/drawing/2014/main" id="{5A564B33-C3B8-8D49-A2AB-C79ED0163728}"/>
              </a:ext>
            </a:extLst>
          </p:cNvPr>
          <p:cNvSpPr/>
          <p:nvPr userDrawn="1"/>
        </p:nvSpPr>
        <p:spPr>
          <a:xfrm>
            <a:off x="11784011" y="1"/>
            <a:ext cx="407988" cy="6165850"/>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2" name="Rectángulo 21">
            <a:extLst>
              <a:ext uri="{FF2B5EF4-FFF2-40B4-BE49-F238E27FC236}">
                <a16:creationId xmlns:a16="http://schemas.microsoft.com/office/drawing/2014/main" id="{F059B226-8F14-D843-9238-12B0C7F16094}"/>
              </a:ext>
            </a:extLst>
          </p:cNvPr>
          <p:cNvSpPr/>
          <p:nvPr userDrawn="1"/>
        </p:nvSpPr>
        <p:spPr>
          <a:xfrm>
            <a:off x="11784012" y="1"/>
            <a:ext cx="407987" cy="3082314"/>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hteck 6">
            <a:extLst>
              <a:ext uri="{FF2B5EF4-FFF2-40B4-BE49-F238E27FC236}">
                <a16:creationId xmlns:a16="http://schemas.microsoft.com/office/drawing/2014/main" id="{656AF30E-5E15-4840-A3A1-082792D8F2C8}"/>
              </a:ext>
            </a:extLst>
          </p:cNvPr>
          <p:cNvSpPr/>
          <p:nvPr userDrawn="1"/>
        </p:nvSpPr>
        <p:spPr>
          <a:xfrm>
            <a:off x="208830" y="1539275"/>
            <a:ext cx="6096000" cy="923330"/>
          </a:xfrm>
          <a:prstGeom prst="rect">
            <a:avLst/>
          </a:prstGeom>
        </p:spPr>
        <p:txBody>
          <a:bodyPr>
            <a:spAutoFit/>
          </a:bodyPr>
          <a:lstStyle/>
          <a:p>
            <a:pPr>
              <a:lnSpc>
                <a:spcPct val="100000"/>
              </a:lnSpc>
              <a:spcBef>
                <a:spcPts val="0"/>
              </a:spcBef>
            </a:pPr>
            <a:r>
              <a:rPr lang="de-AT" sz="5400" b="1" dirty="0">
                <a:solidFill>
                  <a:schemeClr val="tx1">
                    <a:lumMod val="95000"/>
                    <a:lumOff val="5000"/>
                  </a:schemeClr>
                </a:solidFill>
                <a:latin typeface="+mj-lt"/>
              </a:rPr>
              <a:t>Danke.</a:t>
            </a:r>
            <a:endParaRPr lang="de-AT" sz="5400" dirty="0">
              <a:solidFill>
                <a:schemeClr val="tx1">
                  <a:lumMod val="95000"/>
                  <a:lumOff val="5000"/>
                </a:schemeClr>
              </a:solidFill>
              <a:latin typeface="+mj-lt"/>
            </a:endParaRPr>
          </a:p>
        </p:txBody>
      </p:sp>
      <p:sp>
        <p:nvSpPr>
          <p:cNvPr id="8" name="Textplatzhalter 4">
            <a:extLst>
              <a:ext uri="{FF2B5EF4-FFF2-40B4-BE49-F238E27FC236}">
                <a16:creationId xmlns:a16="http://schemas.microsoft.com/office/drawing/2014/main" id="{12C5BEBF-8443-9E41-9CB8-DFB77BB3D97C}"/>
              </a:ext>
            </a:extLst>
          </p:cNvPr>
          <p:cNvSpPr>
            <a:spLocks noGrp="1"/>
          </p:cNvSpPr>
          <p:nvPr>
            <p:ph type="body" sz="quarter" idx="15" hasCustomPrompt="1"/>
          </p:nvPr>
        </p:nvSpPr>
        <p:spPr>
          <a:xfrm>
            <a:off x="334963" y="3429000"/>
            <a:ext cx="5399087" cy="265191"/>
          </a:xfrm>
        </p:spPr>
        <p:txBody>
          <a:bodyPr>
            <a:normAutofit/>
          </a:bodyPr>
          <a:lstStyle>
            <a:lvl1pPr>
              <a:defRPr sz="1800" b="1"/>
            </a:lvl1pPr>
          </a:lstStyle>
          <a:p>
            <a:r>
              <a:rPr lang="de-DE" dirty="0"/>
              <a:t>SDW-Einrichtung</a:t>
            </a:r>
          </a:p>
        </p:txBody>
      </p:sp>
      <p:sp>
        <p:nvSpPr>
          <p:cNvPr id="10" name="Textplatzhalter 4">
            <a:extLst>
              <a:ext uri="{FF2B5EF4-FFF2-40B4-BE49-F238E27FC236}">
                <a16:creationId xmlns:a16="http://schemas.microsoft.com/office/drawing/2014/main" id="{9D4DB7FC-3793-D045-A19A-D8A1A3D3BB9D}"/>
              </a:ext>
            </a:extLst>
          </p:cNvPr>
          <p:cNvSpPr>
            <a:spLocks noGrp="1"/>
          </p:cNvSpPr>
          <p:nvPr>
            <p:ph type="body" sz="quarter" idx="16" hasCustomPrompt="1"/>
          </p:nvPr>
        </p:nvSpPr>
        <p:spPr>
          <a:xfrm>
            <a:off x="334963" y="3724155"/>
            <a:ext cx="5399087" cy="265191"/>
          </a:xfrm>
        </p:spPr>
        <p:txBody>
          <a:bodyPr>
            <a:normAutofit/>
          </a:bodyPr>
          <a:lstStyle>
            <a:lvl1pPr>
              <a:spcBef>
                <a:spcPts val="0"/>
              </a:spcBef>
              <a:defRPr sz="1800" b="0"/>
            </a:lvl1pPr>
          </a:lstStyle>
          <a:p>
            <a:r>
              <a:rPr lang="de-DE" dirty="0"/>
              <a:t>Straße</a:t>
            </a:r>
          </a:p>
        </p:txBody>
      </p:sp>
      <p:sp>
        <p:nvSpPr>
          <p:cNvPr id="11" name="Textplatzhalter 4">
            <a:extLst>
              <a:ext uri="{FF2B5EF4-FFF2-40B4-BE49-F238E27FC236}">
                <a16:creationId xmlns:a16="http://schemas.microsoft.com/office/drawing/2014/main" id="{20091C0F-E182-264F-9CF1-E29E8519ED5B}"/>
              </a:ext>
            </a:extLst>
          </p:cNvPr>
          <p:cNvSpPr>
            <a:spLocks noGrp="1"/>
          </p:cNvSpPr>
          <p:nvPr>
            <p:ph type="body" sz="quarter" idx="17" hasCustomPrompt="1"/>
          </p:nvPr>
        </p:nvSpPr>
        <p:spPr>
          <a:xfrm>
            <a:off x="334963" y="4013522"/>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PLZ</a:t>
            </a:r>
          </a:p>
        </p:txBody>
      </p:sp>
      <p:sp>
        <p:nvSpPr>
          <p:cNvPr id="12" name="Textplatzhalter 4">
            <a:extLst>
              <a:ext uri="{FF2B5EF4-FFF2-40B4-BE49-F238E27FC236}">
                <a16:creationId xmlns:a16="http://schemas.microsoft.com/office/drawing/2014/main" id="{7BB53147-C491-F749-A816-65A7225EABD0}"/>
              </a:ext>
            </a:extLst>
          </p:cNvPr>
          <p:cNvSpPr>
            <a:spLocks noGrp="1"/>
          </p:cNvSpPr>
          <p:nvPr>
            <p:ph type="body" sz="quarter" idx="18" hasCustomPrompt="1"/>
          </p:nvPr>
        </p:nvSpPr>
        <p:spPr>
          <a:xfrm>
            <a:off x="334963" y="4517021"/>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Telefon	+43 1/4000-XXXXX</a:t>
            </a:r>
          </a:p>
        </p:txBody>
      </p:sp>
      <p:sp>
        <p:nvSpPr>
          <p:cNvPr id="13" name="Textplatzhalter 4">
            <a:extLst>
              <a:ext uri="{FF2B5EF4-FFF2-40B4-BE49-F238E27FC236}">
                <a16:creationId xmlns:a16="http://schemas.microsoft.com/office/drawing/2014/main" id="{287A845B-B401-E145-A236-A0BE3879C2C5}"/>
              </a:ext>
            </a:extLst>
          </p:cNvPr>
          <p:cNvSpPr>
            <a:spLocks noGrp="1"/>
          </p:cNvSpPr>
          <p:nvPr>
            <p:ph type="body" sz="quarter" idx="19" hasCustomPrompt="1"/>
          </p:nvPr>
        </p:nvSpPr>
        <p:spPr>
          <a:xfrm>
            <a:off x="334963" y="4823750"/>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Fax	+43 1/4000-99-XXXXX</a:t>
            </a:r>
          </a:p>
        </p:txBody>
      </p:sp>
      <p:sp>
        <p:nvSpPr>
          <p:cNvPr id="14" name="Textplatzhalter 4">
            <a:extLst>
              <a:ext uri="{FF2B5EF4-FFF2-40B4-BE49-F238E27FC236}">
                <a16:creationId xmlns:a16="http://schemas.microsoft.com/office/drawing/2014/main" id="{50C1F43C-D15E-CB42-92EF-496026E0763A}"/>
              </a:ext>
            </a:extLst>
          </p:cNvPr>
          <p:cNvSpPr>
            <a:spLocks noGrp="1"/>
          </p:cNvSpPr>
          <p:nvPr>
            <p:ph type="body" sz="quarter" idx="20" hasCustomPrompt="1"/>
          </p:nvPr>
        </p:nvSpPr>
        <p:spPr>
          <a:xfrm>
            <a:off x="334963" y="5118905"/>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E-Mail	</a:t>
            </a:r>
            <a:r>
              <a:rPr lang="de-DE" dirty="0" err="1"/>
              <a:t>vorname.nachname@sd-wien.at</a:t>
            </a:r>
            <a:endParaRPr lang="de-DE" dirty="0"/>
          </a:p>
        </p:txBody>
      </p:sp>
      <p:sp>
        <p:nvSpPr>
          <p:cNvPr id="15" name="Textfeld 14">
            <a:extLst>
              <a:ext uri="{FF2B5EF4-FFF2-40B4-BE49-F238E27FC236}">
                <a16:creationId xmlns:a16="http://schemas.microsoft.com/office/drawing/2014/main" id="{72A4DF03-85EA-1E41-AC51-202D4A1190C5}"/>
              </a:ext>
            </a:extLst>
          </p:cNvPr>
          <p:cNvSpPr txBox="1"/>
          <p:nvPr userDrawn="1"/>
        </p:nvSpPr>
        <p:spPr>
          <a:xfrm>
            <a:off x="334963" y="5654233"/>
            <a:ext cx="3296966" cy="277792"/>
          </a:xfrm>
          <a:prstGeom prst="rect">
            <a:avLst/>
          </a:prstGeom>
        </p:spPr>
        <p:txBody>
          <a:bodyPr vert="horz" wrap="square" lIns="0" tIns="0" rIns="0" bIns="0" rtlCol="0" anchor="t">
            <a:noAutofit/>
          </a:bodyPr>
          <a:lstStyle/>
          <a:p>
            <a:pPr algn="l">
              <a:lnSpc>
                <a:spcPct val="100000"/>
              </a:lnSpc>
              <a:spcBef>
                <a:spcPts val="0"/>
              </a:spcBef>
            </a:pPr>
            <a:r>
              <a:rPr lang="de-DE" sz="1800" b="1" i="0" dirty="0" err="1">
                <a:solidFill>
                  <a:schemeClr val="tx1">
                    <a:lumMod val="95000"/>
                    <a:lumOff val="5000"/>
                  </a:schemeClr>
                </a:solidFill>
                <a:latin typeface="Wiener Melange" panose="020B0502020209020204" pitchFamily="34" charset="0"/>
                <a:cs typeface="Wiener Melange" panose="020B0502020209020204" pitchFamily="34" charset="0"/>
              </a:rPr>
              <a:t>www.sdw.wien</a:t>
            </a:r>
            <a:endParaRPr lang="de-DE" sz="1800" b="1" i="0" dirty="0">
              <a:solidFill>
                <a:schemeClr val="tx1">
                  <a:lumMod val="95000"/>
                  <a:lumOff val="5000"/>
                </a:schemeClr>
              </a:solidFill>
              <a:latin typeface="Wiener Melange" panose="020B0502020209020204" pitchFamily="34" charset="0"/>
              <a:cs typeface="Wiener Melange" panose="020B0502020209020204" pitchFamily="34" charset="0"/>
            </a:endParaRPr>
          </a:p>
        </p:txBody>
      </p:sp>
    </p:spTree>
    <p:extLst>
      <p:ext uri="{BB962C8B-B14F-4D97-AF65-F5344CB8AC3E}">
        <p14:creationId xmlns:p14="http://schemas.microsoft.com/office/powerpoint/2010/main" val="695456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6">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Index</a:t>
            </a:r>
          </a:p>
        </p:txBody>
      </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44"/>
            <a:ext cx="8640000" cy="2740406"/>
          </a:xfrm>
        </p:spPr>
        <p:txBody>
          <a:bodyPr>
            <a:normAutofit/>
          </a:bodyPr>
          <a:lstStyle>
            <a:lvl1pPr>
              <a:defRPr sz="2600"/>
            </a:lvl1pPr>
          </a:lstStyle>
          <a:p>
            <a:r>
              <a:rPr lang="de-AT" noProof="0"/>
              <a:t>Das ist Kapitel 1
Das ist Kapitel 2
Das ist Kapitel 3
Das ist Kapitel 4
Das ist Kapitel 5</a:t>
            </a:r>
          </a:p>
        </p:txBody>
      </p:sp>
    </p:spTree>
    <p:extLst>
      <p:ext uri="{BB962C8B-B14F-4D97-AF65-F5344CB8AC3E}">
        <p14:creationId xmlns:p14="http://schemas.microsoft.com/office/powerpoint/2010/main" val="295922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seite">
    <p:bg>
      <p:bgPr>
        <a:solidFill>
          <a:schemeClr val="bg1"/>
        </a:solidFill>
        <a:effectLst/>
      </p:bgPr>
    </p:bg>
    <p:spTree>
      <p:nvGrpSpPr>
        <p:cNvPr id="1" name=""/>
        <p:cNvGrpSpPr/>
        <p:nvPr/>
      </p:nvGrpSpPr>
      <p:grpSpPr>
        <a:xfrm>
          <a:off x="0" y="0"/>
          <a:ext cx="0" cy="0"/>
          <a:chOff x="0" y="0"/>
          <a:chExt cx="0" cy="0"/>
        </a:xfrm>
      </p:grpSpPr>
      <p:sp>
        <p:nvSpPr>
          <p:cNvPr id="6" name="Rectángulo 26">
            <a:extLst>
              <a:ext uri="{FF2B5EF4-FFF2-40B4-BE49-F238E27FC236}">
                <a16:creationId xmlns:a16="http://schemas.microsoft.com/office/drawing/2014/main" id="{FA7C3A57-0C80-3E47-87ED-BAA3BEE326C3}"/>
              </a:ext>
            </a:extLst>
          </p:cNvPr>
          <p:cNvSpPr/>
          <p:nvPr userDrawn="1"/>
        </p:nvSpPr>
        <p:spPr>
          <a:xfrm>
            <a:off x="0" y="0"/>
            <a:ext cx="11784013" cy="6165850"/>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5" name="Rectángulo 26">
            <a:extLst>
              <a:ext uri="{FF2B5EF4-FFF2-40B4-BE49-F238E27FC236}">
                <a16:creationId xmlns:a16="http://schemas.microsoft.com/office/drawing/2014/main" id="{5A564B33-C3B8-8D49-A2AB-C79ED0163728}"/>
              </a:ext>
            </a:extLst>
          </p:cNvPr>
          <p:cNvSpPr/>
          <p:nvPr userDrawn="1"/>
        </p:nvSpPr>
        <p:spPr>
          <a:xfrm>
            <a:off x="11784011" y="1"/>
            <a:ext cx="407988" cy="6165850"/>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2" name="Rectángulo 21">
            <a:extLst>
              <a:ext uri="{FF2B5EF4-FFF2-40B4-BE49-F238E27FC236}">
                <a16:creationId xmlns:a16="http://schemas.microsoft.com/office/drawing/2014/main" id="{F059B226-8F14-D843-9238-12B0C7F16094}"/>
              </a:ext>
            </a:extLst>
          </p:cNvPr>
          <p:cNvSpPr/>
          <p:nvPr userDrawn="1"/>
        </p:nvSpPr>
        <p:spPr>
          <a:xfrm>
            <a:off x="11784012" y="-9063"/>
            <a:ext cx="407987" cy="3091378"/>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hteck 6">
            <a:extLst>
              <a:ext uri="{FF2B5EF4-FFF2-40B4-BE49-F238E27FC236}">
                <a16:creationId xmlns:a16="http://schemas.microsoft.com/office/drawing/2014/main" id="{06D91091-FED0-A145-9AA2-3480612282EF}"/>
              </a:ext>
            </a:extLst>
          </p:cNvPr>
          <p:cNvSpPr/>
          <p:nvPr userDrawn="1"/>
        </p:nvSpPr>
        <p:spPr>
          <a:xfrm>
            <a:off x="208830" y="1539275"/>
            <a:ext cx="6096000" cy="923330"/>
          </a:xfrm>
          <a:prstGeom prst="rect">
            <a:avLst/>
          </a:prstGeom>
        </p:spPr>
        <p:txBody>
          <a:bodyPr>
            <a:spAutoFit/>
          </a:bodyPr>
          <a:lstStyle/>
          <a:p>
            <a:pPr>
              <a:lnSpc>
                <a:spcPct val="100000"/>
              </a:lnSpc>
              <a:spcBef>
                <a:spcPts val="0"/>
              </a:spcBef>
            </a:pPr>
            <a:r>
              <a:rPr lang="de-AT" sz="5400" b="1" dirty="0">
                <a:solidFill>
                  <a:schemeClr val="tx1">
                    <a:lumMod val="95000"/>
                    <a:lumOff val="5000"/>
                  </a:schemeClr>
                </a:solidFill>
                <a:latin typeface="+mj-lt"/>
              </a:rPr>
              <a:t>Danke.</a:t>
            </a:r>
            <a:endParaRPr lang="de-AT" sz="5400" dirty="0">
              <a:solidFill>
                <a:schemeClr val="tx1">
                  <a:lumMod val="95000"/>
                  <a:lumOff val="5000"/>
                </a:schemeClr>
              </a:solidFill>
              <a:latin typeface="+mj-lt"/>
            </a:endParaRPr>
          </a:p>
        </p:txBody>
      </p:sp>
      <p:sp>
        <p:nvSpPr>
          <p:cNvPr id="8" name="Textplatzhalter 4">
            <a:extLst>
              <a:ext uri="{FF2B5EF4-FFF2-40B4-BE49-F238E27FC236}">
                <a16:creationId xmlns:a16="http://schemas.microsoft.com/office/drawing/2014/main" id="{062A8ED6-5A13-3146-8577-FF9F8BF8B7BE}"/>
              </a:ext>
            </a:extLst>
          </p:cNvPr>
          <p:cNvSpPr>
            <a:spLocks noGrp="1"/>
          </p:cNvSpPr>
          <p:nvPr>
            <p:ph type="body" sz="quarter" idx="15" hasCustomPrompt="1"/>
          </p:nvPr>
        </p:nvSpPr>
        <p:spPr>
          <a:xfrm>
            <a:off x="334963" y="3429000"/>
            <a:ext cx="5399087" cy="265191"/>
          </a:xfrm>
        </p:spPr>
        <p:txBody>
          <a:bodyPr>
            <a:normAutofit/>
          </a:bodyPr>
          <a:lstStyle>
            <a:lvl1pPr>
              <a:defRPr sz="1800" b="1"/>
            </a:lvl1pPr>
          </a:lstStyle>
          <a:p>
            <a:r>
              <a:rPr lang="de-DE" dirty="0"/>
              <a:t>SDW-Einrichtung</a:t>
            </a:r>
          </a:p>
        </p:txBody>
      </p:sp>
      <p:sp>
        <p:nvSpPr>
          <p:cNvPr id="10" name="Textplatzhalter 4">
            <a:extLst>
              <a:ext uri="{FF2B5EF4-FFF2-40B4-BE49-F238E27FC236}">
                <a16:creationId xmlns:a16="http://schemas.microsoft.com/office/drawing/2014/main" id="{F05BBE1A-AA72-3745-89F3-BB46E2CC5F0C}"/>
              </a:ext>
            </a:extLst>
          </p:cNvPr>
          <p:cNvSpPr>
            <a:spLocks noGrp="1"/>
          </p:cNvSpPr>
          <p:nvPr>
            <p:ph type="body" sz="quarter" idx="16" hasCustomPrompt="1"/>
          </p:nvPr>
        </p:nvSpPr>
        <p:spPr>
          <a:xfrm>
            <a:off x="334963" y="3724155"/>
            <a:ext cx="5399087" cy="265191"/>
          </a:xfrm>
        </p:spPr>
        <p:txBody>
          <a:bodyPr>
            <a:normAutofit/>
          </a:bodyPr>
          <a:lstStyle>
            <a:lvl1pPr>
              <a:spcBef>
                <a:spcPts val="0"/>
              </a:spcBef>
              <a:defRPr sz="1800" b="0"/>
            </a:lvl1pPr>
          </a:lstStyle>
          <a:p>
            <a:r>
              <a:rPr lang="de-DE" dirty="0"/>
              <a:t>Straße</a:t>
            </a:r>
          </a:p>
        </p:txBody>
      </p:sp>
      <p:sp>
        <p:nvSpPr>
          <p:cNvPr id="11" name="Textplatzhalter 4">
            <a:extLst>
              <a:ext uri="{FF2B5EF4-FFF2-40B4-BE49-F238E27FC236}">
                <a16:creationId xmlns:a16="http://schemas.microsoft.com/office/drawing/2014/main" id="{BF557240-4A60-EC4D-829E-B200F4B34C04}"/>
              </a:ext>
            </a:extLst>
          </p:cNvPr>
          <p:cNvSpPr>
            <a:spLocks noGrp="1"/>
          </p:cNvSpPr>
          <p:nvPr>
            <p:ph type="body" sz="quarter" idx="17" hasCustomPrompt="1"/>
          </p:nvPr>
        </p:nvSpPr>
        <p:spPr>
          <a:xfrm>
            <a:off x="334963" y="4013522"/>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PLZ</a:t>
            </a:r>
          </a:p>
        </p:txBody>
      </p:sp>
      <p:sp>
        <p:nvSpPr>
          <p:cNvPr id="12" name="Textplatzhalter 4">
            <a:extLst>
              <a:ext uri="{FF2B5EF4-FFF2-40B4-BE49-F238E27FC236}">
                <a16:creationId xmlns:a16="http://schemas.microsoft.com/office/drawing/2014/main" id="{A0388D8E-2888-524F-9419-5D2B44C5E610}"/>
              </a:ext>
            </a:extLst>
          </p:cNvPr>
          <p:cNvSpPr>
            <a:spLocks noGrp="1"/>
          </p:cNvSpPr>
          <p:nvPr>
            <p:ph type="body" sz="quarter" idx="18" hasCustomPrompt="1"/>
          </p:nvPr>
        </p:nvSpPr>
        <p:spPr>
          <a:xfrm>
            <a:off x="334963" y="4517021"/>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Telefon	+43 1/4000-XXXXX</a:t>
            </a:r>
          </a:p>
        </p:txBody>
      </p:sp>
      <p:sp>
        <p:nvSpPr>
          <p:cNvPr id="13" name="Textplatzhalter 4">
            <a:extLst>
              <a:ext uri="{FF2B5EF4-FFF2-40B4-BE49-F238E27FC236}">
                <a16:creationId xmlns:a16="http://schemas.microsoft.com/office/drawing/2014/main" id="{5FF09E40-405B-AF49-AB04-7E9D0B5D73D2}"/>
              </a:ext>
            </a:extLst>
          </p:cNvPr>
          <p:cNvSpPr>
            <a:spLocks noGrp="1"/>
          </p:cNvSpPr>
          <p:nvPr>
            <p:ph type="body" sz="quarter" idx="19" hasCustomPrompt="1"/>
          </p:nvPr>
        </p:nvSpPr>
        <p:spPr>
          <a:xfrm>
            <a:off x="334963" y="4823750"/>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Fax	+43 1/4000-99-XXXXX</a:t>
            </a:r>
          </a:p>
        </p:txBody>
      </p:sp>
      <p:sp>
        <p:nvSpPr>
          <p:cNvPr id="14" name="Textplatzhalter 4">
            <a:extLst>
              <a:ext uri="{FF2B5EF4-FFF2-40B4-BE49-F238E27FC236}">
                <a16:creationId xmlns:a16="http://schemas.microsoft.com/office/drawing/2014/main" id="{E710D6FA-B760-B446-8DC1-0B36843B9834}"/>
              </a:ext>
            </a:extLst>
          </p:cNvPr>
          <p:cNvSpPr>
            <a:spLocks noGrp="1"/>
          </p:cNvSpPr>
          <p:nvPr>
            <p:ph type="body" sz="quarter" idx="20" hasCustomPrompt="1"/>
          </p:nvPr>
        </p:nvSpPr>
        <p:spPr>
          <a:xfrm>
            <a:off x="334963" y="5118905"/>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E-Mail	</a:t>
            </a:r>
            <a:r>
              <a:rPr lang="de-DE" dirty="0" err="1"/>
              <a:t>vorname.nachname@sd-wien.at</a:t>
            </a:r>
            <a:endParaRPr lang="de-DE" dirty="0"/>
          </a:p>
        </p:txBody>
      </p:sp>
      <p:sp>
        <p:nvSpPr>
          <p:cNvPr id="15" name="Textfeld 14">
            <a:extLst>
              <a:ext uri="{FF2B5EF4-FFF2-40B4-BE49-F238E27FC236}">
                <a16:creationId xmlns:a16="http://schemas.microsoft.com/office/drawing/2014/main" id="{15243097-6478-AC4E-9913-0C6F217362AE}"/>
              </a:ext>
            </a:extLst>
          </p:cNvPr>
          <p:cNvSpPr txBox="1"/>
          <p:nvPr userDrawn="1"/>
        </p:nvSpPr>
        <p:spPr>
          <a:xfrm>
            <a:off x="334963" y="5654233"/>
            <a:ext cx="3296966" cy="277792"/>
          </a:xfrm>
          <a:prstGeom prst="rect">
            <a:avLst/>
          </a:prstGeom>
        </p:spPr>
        <p:txBody>
          <a:bodyPr vert="horz" wrap="square" lIns="0" tIns="0" rIns="0" bIns="0" rtlCol="0" anchor="t">
            <a:noAutofit/>
          </a:bodyPr>
          <a:lstStyle/>
          <a:p>
            <a:pPr algn="l">
              <a:lnSpc>
                <a:spcPct val="100000"/>
              </a:lnSpc>
              <a:spcBef>
                <a:spcPts val="0"/>
              </a:spcBef>
            </a:pPr>
            <a:r>
              <a:rPr lang="de-DE" sz="1800" b="1" i="0" dirty="0" err="1">
                <a:solidFill>
                  <a:schemeClr val="tx1">
                    <a:lumMod val="95000"/>
                    <a:lumOff val="5000"/>
                  </a:schemeClr>
                </a:solidFill>
                <a:latin typeface="Wiener Melange" panose="020B0502020209020204" pitchFamily="34" charset="0"/>
                <a:cs typeface="Wiener Melange" panose="020B0502020209020204" pitchFamily="34" charset="0"/>
              </a:rPr>
              <a:t>www.sdw.wien</a:t>
            </a:r>
            <a:endParaRPr lang="de-DE" sz="1800" b="1" i="0" dirty="0">
              <a:solidFill>
                <a:schemeClr val="tx1">
                  <a:lumMod val="95000"/>
                  <a:lumOff val="5000"/>
                </a:schemeClr>
              </a:solidFill>
              <a:latin typeface="Wiener Melange" panose="020B0502020209020204" pitchFamily="34" charset="0"/>
              <a:cs typeface="Wiener Melange" panose="020B0502020209020204" pitchFamily="34" charset="0"/>
            </a:endParaRPr>
          </a:p>
        </p:txBody>
      </p:sp>
    </p:spTree>
    <p:extLst>
      <p:ext uri="{BB962C8B-B14F-4D97-AF65-F5344CB8AC3E}">
        <p14:creationId xmlns:p14="http://schemas.microsoft.com/office/powerpoint/2010/main" val="2949020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459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2070100"/>
            <a:ext cx="11302619"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wrap="square">
            <a:normAutofit/>
          </a:bodyPr>
          <a:lstStyle>
            <a:lvl1pPr>
              <a:lnSpc>
                <a:spcPct val="100000"/>
              </a:lnSpc>
              <a:defRPr sz="18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1" y="2807462"/>
            <a:ext cx="5416550" cy="2120900"/>
          </a:xfrm>
        </p:spPr>
        <p:txBody>
          <a:bodyPr wrap="square">
            <a:normAutofit/>
          </a:bodyPr>
          <a:lstStyle>
            <a:lvl1pPr>
              <a:lnSpc>
                <a:spcPct val="100000"/>
              </a:lnSpc>
              <a:defRPr sz="1800"/>
            </a:lvl1pPr>
          </a:lstStyle>
          <a:p>
            <a:r>
              <a:rPr lang="de-AT" noProof="0"/>
              <a:t>Text</a:t>
            </a:r>
          </a:p>
          <a:p>
            <a:endParaRPr lang="de-AT" noProof="0"/>
          </a:p>
        </p:txBody>
      </p:sp>
    </p:spTree>
    <p:extLst>
      <p:ext uri="{BB962C8B-B14F-4D97-AF65-F5344CB8AC3E}">
        <p14:creationId xmlns:p14="http://schemas.microsoft.com/office/powerpoint/2010/main" val="1573845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spTree>
    <p:extLst>
      <p:ext uri="{BB962C8B-B14F-4D97-AF65-F5344CB8AC3E}">
        <p14:creationId xmlns:p14="http://schemas.microsoft.com/office/powerpoint/2010/main" val="936016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2773997"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2773997"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42668"/>
            <a:ext cx="2773998" cy="2748407"/>
          </a:xfrm>
        </p:spPr>
        <p:txBody>
          <a:bodyPr>
            <a:normAutofit/>
          </a:bodyPr>
          <a:lstStyle>
            <a:lvl1pPr>
              <a:lnSpc>
                <a:spcPct val="100000"/>
              </a:lnSpc>
              <a:defRPr sz="18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1" y="333375"/>
            <a:ext cx="8397727" cy="4457700"/>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4094039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6"/>
            <a:ext cx="5648325" cy="4448174"/>
          </a:xfrm>
        </p:spPr>
        <p:txBody>
          <a:bodyPr lIns="360000" tIns="360000" rIns="360000" bIns="360000">
            <a:normAutofit/>
          </a:bodyPr>
          <a:lstStyle>
            <a:lvl1pPr>
              <a:defRPr sz="1800"/>
            </a:lvl1pPr>
          </a:lstStyle>
          <a:p>
            <a:r>
              <a:rPr lang="de-AT" noProof="0" dirty="0"/>
              <a:t>Bild</a:t>
            </a:r>
          </a:p>
        </p:txBody>
      </p:sp>
    </p:spTree>
    <p:extLst>
      <p:ext uri="{BB962C8B-B14F-4D97-AF65-F5344CB8AC3E}">
        <p14:creationId xmlns:p14="http://schemas.microsoft.com/office/powerpoint/2010/main" val="2700264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648325" cy="2664533"/>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3"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815014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334963" y="3511296"/>
            <a:ext cx="5648325" cy="2654554"/>
          </a:xfrm>
        </p:spPr>
        <p:txBody>
          <a:bodyPr lIns="360000" tIns="360000" rIns="360000" bIns="360000">
            <a:normAutofit/>
          </a:bodyPr>
          <a:lstStyle>
            <a:lvl1pPr>
              <a:defRPr sz="18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4" y="3511296"/>
            <a:ext cx="5648324" cy="2654554"/>
          </a:xfrm>
        </p:spPr>
        <p:txBody>
          <a:bodyPr lIns="360000" tIns="360000" rIns="360000" bIns="360000">
            <a:normAutofit/>
          </a:bodyPr>
          <a:lstStyle>
            <a:lvl1pPr>
              <a:defRPr sz="18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5" cy="3013330"/>
          </a:xfrm>
        </p:spPr>
        <p:txBody>
          <a:bodyPr lIns="360000" tIns="360000" rIns="360000" bIns="360000">
            <a:normAutofit/>
          </a:bodyPr>
          <a:lstStyle>
            <a:lvl1pPr>
              <a:defRPr sz="18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334963" y="333374"/>
            <a:ext cx="5648325"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4252737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Tree>
    <p:extLst>
      <p:ext uri="{BB962C8B-B14F-4D97-AF65-F5344CB8AC3E}">
        <p14:creationId xmlns:p14="http://schemas.microsoft.com/office/powerpoint/2010/main" val="3907419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seite">
    <p:bg>
      <p:bgPr>
        <a:solidFill>
          <a:schemeClr val="bg1"/>
        </a:solidFill>
        <a:effectLst/>
      </p:bgPr>
    </p:bg>
    <p:spTree>
      <p:nvGrpSpPr>
        <p:cNvPr id="1" name=""/>
        <p:cNvGrpSpPr/>
        <p:nvPr/>
      </p:nvGrpSpPr>
      <p:grpSpPr>
        <a:xfrm>
          <a:off x="0" y="0"/>
          <a:ext cx="0" cy="0"/>
          <a:chOff x="0" y="0"/>
          <a:chExt cx="0" cy="0"/>
        </a:xfrm>
      </p:grpSpPr>
      <p:sp>
        <p:nvSpPr>
          <p:cNvPr id="7" name="Rectángulo 21">
            <a:extLst>
              <a:ext uri="{FF2B5EF4-FFF2-40B4-BE49-F238E27FC236}">
                <a16:creationId xmlns:a16="http://schemas.microsoft.com/office/drawing/2014/main" id="{A530802C-1F3F-064F-9258-5143EB87F6E0}"/>
              </a:ext>
            </a:extLst>
          </p:cNvPr>
          <p:cNvSpPr/>
          <p:nvPr userDrawn="1"/>
        </p:nvSpPr>
        <p:spPr>
          <a:xfrm>
            <a:off x="0" y="-7843"/>
            <a:ext cx="12191999" cy="6173693"/>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ítulo 1">
            <a:extLst>
              <a:ext uri="{FF2B5EF4-FFF2-40B4-BE49-F238E27FC236}">
                <a16:creationId xmlns:a16="http://schemas.microsoft.com/office/drawing/2014/main" id="{DF3D69EE-35CE-5B42-A3E9-E3BF3BFD841A}"/>
              </a:ext>
            </a:extLst>
          </p:cNvPr>
          <p:cNvSpPr>
            <a:spLocks noGrp="1"/>
          </p:cNvSpPr>
          <p:nvPr>
            <p:ph type="ctrTitle" hasCustomPrompt="1"/>
          </p:nvPr>
        </p:nvSpPr>
        <p:spPr>
          <a:xfrm>
            <a:off x="342114" y="1740004"/>
            <a:ext cx="10945996" cy="1316037"/>
          </a:xfrm>
          <a:noFill/>
        </p:spPr>
        <p:txBody>
          <a:bodyPr anchor="b"/>
          <a:lstStyle>
            <a:lvl1pPr algn="l">
              <a:defRPr sz="5000">
                <a:solidFill>
                  <a:schemeClr val="tx1">
                    <a:lumMod val="95000"/>
                    <a:lumOff val="5000"/>
                  </a:schemeClr>
                </a:solidFill>
              </a:defRPr>
            </a:lvl1pPr>
          </a:lstStyle>
          <a:p>
            <a:r>
              <a:rPr lang="de-AT" noProof="0" dirty="0"/>
              <a:t>Titel</a:t>
            </a:r>
          </a:p>
        </p:txBody>
      </p:sp>
      <p:sp>
        <p:nvSpPr>
          <p:cNvPr id="9" name="Subtítulo 2">
            <a:extLst>
              <a:ext uri="{FF2B5EF4-FFF2-40B4-BE49-F238E27FC236}">
                <a16:creationId xmlns:a16="http://schemas.microsoft.com/office/drawing/2014/main" id="{766934EE-8CCE-AC45-A065-D406A02C7812}"/>
              </a:ext>
            </a:extLst>
          </p:cNvPr>
          <p:cNvSpPr>
            <a:spLocks noGrp="1"/>
          </p:cNvSpPr>
          <p:nvPr>
            <p:ph type="subTitle" idx="1" hasCustomPrompt="1"/>
          </p:nvPr>
        </p:nvSpPr>
        <p:spPr>
          <a:xfrm>
            <a:off x="342112" y="3179408"/>
            <a:ext cx="10945996" cy="449261"/>
          </a:xfrm>
        </p:spPr>
        <p:txBody>
          <a:bodyPr anchor="t">
            <a:normAutofit/>
          </a:bodyPr>
          <a:lstStyle>
            <a:lvl1pPr marL="0" indent="0" algn="l">
              <a:buNone/>
              <a:defRPr sz="34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10" name="Rectángulo 26">
            <a:extLst>
              <a:ext uri="{FF2B5EF4-FFF2-40B4-BE49-F238E27FC236}">
                <a16:creationId xmlns:a16="http://schemas.microsoft.com/office/drawing/2014/main" id="{88182DB8-7023-5044-8C00-60F6B6BA34ED}"/>
              </a:ext>
            </a:extLst>
          </p:cNvPr>
          <p:cNvSpPr/>
          <p:nvPr userDrawn="1"/>
        </p:nvSpPr>
        <p:spPr>
          <a:xfrm>
            <a:off x="11784012" y="0"/>
            <a:ext cx="407987" cy="3091378"/>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1" name="Rectángulo 26">
            <a:extLst>
              <a:ext uri="{FF2B5EF4-FFF2-40B4-BE49-F238E27FC236}">
                <a16:creationId xmlns:a16="http://schemas.microsoft.com/office/drawing/2014/main" id="{FDC1CFD1-0D8E-F44D-8828-4BBE86C794DB}"/>
              </a:ext>
            </a:extLst>
          </p:cNvPr>
          <p:cNvSpPr/>
          <p:nvPr userDrawn="1"/>
        </p:nvSpPr>
        <p:spPr>
          <a:xfrm>
            <a:off x="11784013" y="3083535"/>
            <a:ext cx="407987" cy="30823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2" name="Textplatzhalter 4">
            <a:extLst>
              <a:ext uri="{FF2B5EF4-FFF2-40B4-BE49-F238E27FC236}">
                <a16:creationId xmlns:a16="http://schemas.microsoft.com/office/drawing/2014/main" id="{FEFCB9B3-9F09-5A47-A9EF-E641C7F2CF8B}"/>
              </a:ext>
            </a:extLst>
          </p:cNvPr>
          <p:cNvSpPr>
            <a:spLocks noGrp="1"/>
          </p:cNvSpPr>
          <p:nvPr>
            <p:ph type="body" sz="quarter" idx="15" hasCustomPrompt="1"/>
          </p:nvPr>
        </p:nvSpPr>
        <p:spPr>
          <a:xfrm>
            <a:off x="334963" y="4416347"/>
            <a:ext cx="5399087" cy="265191"/>
          </a:xfrm>
        </p:spPr>
        <p:txBody>
          <a:bodyPr>
            <a:normAutofit/>
          </a:bodyPr>
          <a:lstStyle>
            <a:lvl1pPr>
              <a:defRPr sz="1800" b="1"/>
            </a:lvl1pPr>
          </a:lstStyle>
          <a:p>
            <a:r>
              <a:rPr lang="de-DE" dirty="0"/>
              <a:t>Vortragender</a:t>
            </a:r>
          </a:p>
        </p:txBody>
      </p:sp>
      <p:sp>
        <p:nvSpPr>
          <p:cNvPr id="14" name="Textplatzhalter 4">
            <a:extLst>
              <a:ext uri="{FF2B5EF4-FFF2-40B4-BE49-F238E27FC236}">
                <a16:creationId xmlns:a16="http://schemas.microsoft.com/office/drawing/2014/main" id="{9BC96F3A-3AC1-ED44-8BF6-F3896E60A114}"/>
              </a:ext>
            </a:extLst>
          </p:cNvPr>
          <p:cNvSpPr>
            <a:spLocks noGrp="1"/>
          </p:cNvSpPr>
          <p:nvPr>
            <p:ph type="body" sz="quarter" idx="16" hasCustomPrompt="1"/>
          </p:nvPr>
        </p:nvSpPr>
        <p:spPr>
          <a:xfrm>
            <a:off x="334963" y="4711502"/>
            <a:ext cx="5399087" cy="265191"/>
          </a:xfrm>
        </p:spPr>
        <p:txBody>
          <a:bodyPr>
            <a:normAutofit/>
          </a:bodyPr>
          <a:lstStyle>
            <a:lvl1pPr>
              <a:spcBef>
                <a:spcPts val="0"/>
              </a:spcBef>
              <a:defRPr sz="1800" b="0"/>
            </a:lvl1pPr>
          </a:lstStyle>
          <a:p>
            <a:r>
              <a:rPr lang="de-DE" dirty="0"/>
              <a:t>Veranstaltungsname</a:t>
            </a:r>
          </a:p>
        </p:txBody>
      </p:sp>
      <p:sp>
        <p:nvSpPr>
          <p:cNvPr id="15" name="Textplatzhalter 4">
            <a:extLst>
              <a:ext uri="{FF2B5EF4-FFF2-40B4-BE49-F238E27FC236}">
                <a16:creationId xmlns:a16="http://schemas.microsoft.com/office/drawing/2014/main" id="{23770CBF-AF91-6C42-8CA3-9AD04677C81E}"/>
              </a:ext>
            </a:extLst>
          </p:cNvPr>
          <p:cNvSpPr>
            <a:spLocks noGrp="1"/>
          </p:cNvSpPr>
          <p:nvPr>
            <p:ph type="body" sz="quarter" idx="17" hasCustomPrompt="1"/>
          </p:nvPr>
        </p:nvSpPr>
        <p:spPr>
          <a:xfrm>
            <a:off x="334963" y="500086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3975271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seite mit Foto">
    <p:bg>
      <p:bgPr>
        <a:solidFill>
          <a:schemeClr val="bg1"/>
        </a:solidFill>
        <a:effectLst/>
      </p:bgPr>
    </p:bg>
    <p:spTree>
      <p:nvGrpSpPr>
        <p:cNvPr id="1" name=""/>
        <p:cNvGrpSpPr/>
        <p:nvPr/>
      </p:nvGrpSpPr>
      <p:grpSpPr>
        <a:xfrm>
          <a:off x="0" y="0"/>
          <a:ext cx="0" cy="0"/>
          <a:chOff x="0" y="0"/>
          <a:chExt cx="0" cy="0"/>
        </a:xfrm>
      </p:grpSpPr>
      <p:sp>
        <p:nvSpPr>
          <p:cNvPr id="17" name="Rectángulo 26">
            <a:extLst>
              <a:ext uri="{FF2B5EF4-FFF2-40B4-BE49-F238E27FC236}">
                <a16:creationId xmlns:a16="http://schemas.microsoft.com/office/drawing/2014/main" id="{D87E4442-ADC8-C342-BF3E-8E2A6DF909A9}"/>
              </a:ext>
            </a:extLst>
          </p:cNvPr>
          <p:cNvSpPr/>
          <p:nvPr userDrawn="1"/>
        </p:nvSpPr>
        <p:spPr>
          <a:xfrm>
            <a:off x="-1" y="3646665"/>
            <a:ext cx="11784011" cy="2519825"/>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8" name="Título 1">
            <a:extLst>
              <a:ext uri="{FF2B5EF4-FFF2-40B4-BE49-F238E27FC236}">
                <a16:creationId xmlns:a16="http://schemas.microsoft.com/office/drawing/2014/main" id="{7D9648EA-D311-884B-BDA8-0E756FFFCEA2}"/>
              </a:ext>
            </a:extLst>
          </p:cNvPr>
          <p:cNvSpPr>
            <a:spLocks noGrp="1"/>
          </p:cNvSpPr>
          <p:nvPr>
            <p:ph type="ctrTitle" hasCustomPrompt="1"/>
          </p:nvPr>
        </p:nvSpPr>
        <p:spPr>
          <a:xfrm>
            <a:off x="334963" y="3815278"/>
            <a:ext cx="11039858" cy="640049"/>
          </a:xfrm>
        </p:spPr>
        <p:txBody>
          <a:bodyPr anchor="b"/>
          <a:lstStyle>
            <a:lvl1pPr algn="l">
              <a:defRPr sz="4400">
                <a:solidFill>
                  <a:schemeClr val="tx1">
                    <a:lumMod val="95000"/>
                    <a:lumOff val="5000"/>
                  </a:schemeClr>
                </a:solidFill>
              </a:defRPr>
            </a:lvl1pPr>
          </a:lstStyle>
          <a:p>
            <a:r>
              <a:rPr lang="de-AT" noProof="0" dirty="0"/>
              <a:t>Titel</a:t>
            </a:r>
          </a:p>
        </p:txBody>
      </p:sp>
      <p:sp>
        <p:nvSpPr>
          <p:cNvPr id="19" name="Subtítulo 2">
            <a:extLst>
              <a:ext uri="{FF2B5EF4-FFF2-40B4-BE49-F238E27FC236}">
                <a16:creationId xmlns:a16="http://schemas.microsoft.com/office/drawing/2014/main" id="{9C86B87F-A16E-D241-93DA-31328837C532}"/>
              </a:ext>
            </a:extLst>
          </p:cNvPr>
          <p:cNvSpPr>
            <a:spLocks noGrp="1"/>
          </p:cNvSpPr>
          <p:nvPr>
            <p:ph type="subTitle" idx="1" hasCustomPrompt="1"/>
          </p:nvPr>
        </p:nvSpPr>
        <p:spPr>
          <a:xfrm>
            <a:off x="342114" y="4466923"/>
            <a:ext cx="11032707" cy="449261"/>
          </a:xfrm>
        </p:spPr>
        <p:txBody>
          <a:bodyPr anchor="t">
            <a:normAutofit/>
          </a:bodyPr>
          <a:lstStyle>
            <a:lvl1pPr marL="0" indent="0" algn="l">
              <a:buNone/>
              <a:defRPr sz="2800">
                <a:solidFill>
                  <a:schemeClr val="tx1">
                    <a:lumMod val="95000"/>
                    <a:lumOff val="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AT" noProof="0" dirty="0"/>
              <a:t>Untertitel</a:t>
            </a:r>
          </a:p>
        </p:txBody>
      </p:sp>
      <p:sp>
        <p:nvSpPr>
          <p:cNvPr id="20" name="Rectángulo 26">
            <a:extLst>
              <a:ext uri="{FF2B5EF4-FFF2-40B4-BE49-F238E27FC236}">
                <a16:creationId xmlns:a16="http://schemas.microsoft.com/office/drawing/2014/main" id="{B0176BA3-9CB2-984B-A041-8EC3EC86CD81}"/>
              </a:ext>
            </a:extLst>
          </p:cNvPr>
          <p:cNvSpPr/>
          <p:nvPr userDrawn="1"/>
        </p:nvSpPr>
        <p:spPr>
          <a:xfrm>
            <a:off x="11784010" y="3644262"/>
            <a:ext cx="414794" cy="1261114"/>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1" name="Rectángulo 26">
            <a:extLst>
              <a:ext uri="{FF2B5EF4-FFF2-40B4-BE49-F238E27FC236}">
                <a16:creationId xmlns:a16="http://schemas.microsoft.com/office/drawing/2014/main" id="{9F8A0778-1400-574E-A4A8-C319288279F0}"/>
              </a:ext>
            </a:extLst>
          </p:cNvPr>
          <p:cNvSpPr/>
          <p:nvPr userDrawn="1"/>
        </p:nvSpPr>
        <p:spPr>
          <a:xfrm>
            <a:off x="11784010" y="4905375"/>
            <a:ext cx="414794" cy="12611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22" name="Marcador de posición de imagen 21">
            <a:extLst>
              <a:ext uri="{FF2B5EF4-FFF2-40B4-BE49-F238E27FC236}">
                <a16:creationId xmlns:a16="http://schemas.microsoft.com/office/drawing/2014/main" id="{12CE4F07-3315-5940-A414-24DC3399E57A}"/>
              </a:ext>
            </a:extLst>
          </p:cNvPr>
          <p:cNvSpPr>
            <a:spLocks noGrp="1"/>
          </p:cNvSpPr>
          <p:nvPr>
            <p:ph type="pic" sz="quarter" idx="16" hasCustomPrompt="1"/>
          </p:nvPr>
        </p:nvSpPr>
        <p:spPr>
          <a:xfrm>
            <a:off x="-1" y="0"/>
            <a:ext cx="12192001" cy="3646025"/>
          </a:xfrm>
        </p:spPr>
        <p:txBody>
          <a:bodyPr lIns="360000" tIns="360000" rIns="360000" bIns="360000">
            <a:normAutofit/>
          </a:bodyPr>
          <a:lstStyle>
            <a:lvl1pPr>
              <a:defRPr sz="1800"/>
            </a:lvl1pPr>
          </a:lstStyle>
          <a:p>
            <a:r>
              <a:rPr lang="de-AT" noProof="0" dirty="0"/>
              <a:t>Bild</a:t>
            </a:r>
          </a:p>
        </p:txBody>
      </p:sp>
      <p:sp>
        <p:nvSpPr>
          <p:cNvPr id="9" name="Textplatzhalter 4">
            <a:extLst>
              <a:ext uri="{FF2B5EF4-FFF2-40B4-BE49-F238E27FC236}">
                <a16:creationId xmlns:a16="http://schemas.microsoft.com/office/drawing/2014/main" id="{3F2F8F45-01CA-B541-8099-00B8C75E4AB8}"/>
              </a:ext>
            </a:extLst>
          </p:cNvPr>
          <p:cNvSpPr>
            <a:spLocks noGrp="1"/>
          </p:cNvSpPr>
          <p:nvPr>
            <p:ph type="body" sz="quarter" idx="15" hasCustomPrompt="1"/>
          </p:nvPr>
        </p:nvSpPr>
        <p:spPr>
          <a:xfrm>
            <a:off x="334963" y="5243937"/>
            <a:ext cx="5399087" cy="265191"/>
          </a:xfrm>
        </p:spPr>
        <p:txBody>
          <a:bodyPr>
            <a:normAutofit/>
          </a:bodyPr>
          <a:lstStyle>
            <a:lvl1pPr>
              <a:defRPr sz="1800" b="1"/>
            </a:lvl1pPr>
          </a:lstStyle>
          <a:p>
            <a:r>
              <a:rPr lang="de-DE" dirty="0"/>
              <a:t>Vortragender</a:t>
            </a:r>
          </a:p>
        </p:txBody>
      </p:sp>
      <p:sp>
        <p:nvSpPr>
          <p:cNvPr id="10" name="Textplatzhalter 4">
            <a:extLst>
              <a:ext uri="{FF2B5EF4-FFF2-40B4-BE49-F238E27FC236}">
                <a16:creationId xmlns:a16="http://schemas.microsoft.com/office/drawing/2014/main" id="{8904CD13-7333-3449-A8C4-F11CECDB7213}"/>
              </a:ext>
            </a:extLst>
          </p:cNvPr>
          <p:cNvSpPr>
            <a:spLocks noGrp="1"/>
          </p:cNvSpPr>
          <p:nvPr>
            <p:ph type="body" sz="quarter" idx="17" hasCustomPrompt="1"/>
          </p:nvPr>
        </p:nvSpPr>
        <p:spPr>
          <a:xfrm>
            <a:off x="334963" y="5539092"/>
            <a:ext cx="5399087" cy="265191"/>
          </a:xfrm>
        </p:spPr>
        <p:txBody>
          <a:bodyPr>
            <a:normAutofit/>
          </a:bodyPr>
          <a:lstStyle>
            <a:lvl1pPr>
              <a:spcBef>
                <a:spcPts val="0"/>
              </a:spcBef>
              <a:defRPr sz="1800" b="0"/>
            </a:lvl1pPr>
          </a:lstStyle>
          <a:p>
            <a:r>
              <a:rPr lang="de-DE" dirty="0"/>
              <a:t>Veranstaltungsname</a:t>
            </a:r>
          </a:p>
        </p:txBody>
      </p:sp>
      <p:sp>
        <p:nvSpPr>
          <p:cNvPr id="12" name="Textplatzhalter 4">
            <a:extLst>
              <a:ext uri="{FF2B5EF4-FFF2-40B4-BE49-F238E27FC236}">
                <a16:creationId xmlns:a16="http://schemas.microsoft.com/office/drawing/2014/main" id="{3761EA49-621A-6A46-AC37-6F80F0119496}"/>
              </a:ext>
            </a:extLst>
          </p:cNvPr>
          <p:cNvSpPr>
            <a:spLocks noGrp="1"/>
          </p:cNvSpPr>
          <p:nvPr>
            <p:ph type="body" sz="quarter" idx="18" hasCustomPrompt="1"/>
          </p:nvPr>
        </p:nvSpPr>
        <p:spPr>
          <a:xfrm>
            <a:off x="334963" y="5828459"/>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Ort, Datum</a:t>
            </a:r>
          </a:p>
          <a:p>
            <a:endParaRPr lang="de-DE" dirty="0"/>
          </a:p>
        </p:txBody>
      </p:sp>
    </p:spTree>
    <p:extLst>
      <p:ext uri="{BB962C8B-B14F-4D97-AF65-F5344CB8AC3E}">
        <p14:creationId xmlns:p14="http://schemas.microsoft.com/office/powerpoint/2010/main" val="17600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2153608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elseite">
    <p:bg>
      <p:bgPr>
        <a:solidFill>
          <a:schemeClr val="bg1"/>
        </a:solidFill>
        <a:effectLst/>
      </p:bgPr>
    </p:bg>
    <p:spTree>
      <p:nvGrpSpPr>
        <p:cNvPr id="1" name=""/>
        <p:cNvGrpSpPr/>
        <p:nvPr/>
      </p:nvGrpSpPr>
      <p:grpSpPr>
        <a:xfrm>
          <a:off x="0" y="0"/>
          <a:ext cx="0" cy="0"/>
          <a:chOff x="0" y="0"/>
          <a:chExt cx="0" cy="0"/>
        </a:xfrm>
      </p:grpSpPr>
      <p:sp>
        <p:nvSpPr>
          <p:cNvPr id="7" name="Rectángulo 21">
            <a:extLst>
              <a:ext uri="{FF2B5EF4-FFF2-40B4-BE49-F238E27FC236}">
                <a16:creationId xmlns:a16="http://schemas.microsoft.com/office/drawing/2014/main" id="{28DDC590-C4CD-B242-B9A1-309B683C771F}"/>
              </a:ext>
            </a:extLst>
          </p:cNvPr>
          <p:cNvSpPr/>
          <p:nvPr userDrawn="1"/>
        </p:nvSpPr>
        <p:spPr>
          <a:xfrm>
            <a:off x="0" y="-7843"/>
            <a:ext cx="12192000" cy="6173693"/>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26">
            <a:extLst>
              <a:ext uri="{FF2B5EF4-FFF2-40B4-BE49-F238E27FC236}">
                <a16:creationId xmlns:a16="http://schemas.microsoft.com/office/drawing/2014/main" id="{CEED6543-566A-4346-84F5-B8E2ABBC770A}"/>
              </a:ext>
            </a:extLst>
          </p:cNvPr>
          <p:cNvSpPr/>
          <p:nvPr userDrawn="1"/>
        </p:nvSpPr>
        <p:spPr>
          <a:xfrm>
            <a:off x="11784012" y="0"/>
            <a:ext cx="407987" cy="3091378"/>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0" name="Rectángulo 26">
            <a:extLst>
              <a:ext uri="{FF2B5EF4-FFF2-40B4-BE49-F238E27FC236}">
                <a16:creationId xmlns:a16="http://schemas.microsoft.com/office/drawing/2014/main" id="{8F9E0526-34BD-C444-A068-5C6B59E14CDD}"/>
              </a:ext>
            </a:extLst>
          </p:cNvPr>
          <p:cNvSpPr/>
          <p:nvPr userDrawn="1"/>
        </p:nvSpPr>
        <p:spPr>
          <a:xfrm>
            <a:off x="11784011" y="3083535"/>
            <a:ext cx="407987" cy="30823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8" name="Rechteck 7">
            <a:extLst>
              <a:ext uri="{FF2B5EF4-FFF2-40B4-BE49-F238E27FC236}">
                <a16:creationId xmlns:a16="http://schemas.microsoft.com/office/drawing/2014/main" id="{FBA0E0BF-06A0-D644-A0AA-7D844AB50C86}"/>
              </a:ext>
            </a:extLst>
          </p:cNvPr>
          <p:cNvSpPr/>
          <p:nvPr userDrawn="1"/>
        </p:nvSpPr>
        <p:spPr>
          <a:xfrm>
            <a:off x="208830" y="1539275"/>
            <a:ext cx="6096000" cy="923330"/>
          </a:xfrm>
          <a:prstGeom prst="rect">
            <a:avLst/>
          </a:prstGeom>
        </p:spPr>
        <p:txBody>
          <a:bodyPr>
            <a:spAutoFit/>
          </a:bodyPr>
          <a:lstStyle/>
          <a:p>
            <a:pPr>
              <a:lnSpc>
                <a:spcPct val="100000"/>
              </a:lnSpc>
              <a:spcBef>
                <a:spcPts val="0"/>
              </a:spcBef>
            </a:pPr>
            <a:r>
              <a:rPr lang="de-AT" sz="5400" b="1" dirty="0">
                <a:solidFill>
                  <a:schemeClr val="tx1">
                    <a:lumMod val="95000"/>
                    <a:lumOff val="5000"/>
                  </a:schemeClr>
                </a:solidFill>
                <a:latin typeface="+mj-lt"/>
              </a:rPr>
              <a:t>Danke.</a:t>
            </a:r>
            <a:endParaRPr lang="de-AT" sz="5400" dirty="0">
              <a:solidFill>
                <a:schemeClr val="tx1">
                  <a:lumMod val="95000"/>
                  <a:lumOff val="5000"/>
                </a:schemeClr>
              </a:solidFill>
              <a:latin typeface="+mj-lt"/>
            </a:endParaRPr>
          </a:p>
        </p:txBody>
      </p:sp>
      <p:sp>
        <p:nvSpPr>
          <p:cNvPr id="12" name="Textplatzhalter 4">
            <a:extLst>
              <a:ext uri="{FF2B5EF4-FFF2-40B4-BE49-F238E27FC236}">
                <a16:creationId xmlns:a16="http://schemas.microsoft.com/office/drawing/2014/main" id="{8AD10FDB-6732-1542-9331-FCFA0883FCD7}"/>
              </a:ext>
            </a:extLst>
          </p:cNvPr>
          <p:cNvSpPr>
            <a:spLocks noGrp="1"/>
          </p:cNvSpPr>
          <p:nvPr>
            <p:ph type="body" sz="quarter" idx="15" hasCustomPrompt="1"/>
          </p:nvPr>
        </p:nvSpPr>
        <p:spPr>
          <a:xfrm>
            <a:off x="334963" y="3429000"/>
            <a:ext cx="5399087" cy="265191"/>
          </a:xfrm>
        </p:spPr>
        <p:txBody>
          <a:bodyPr>
            <a:normAutofit/>
          </a:bodyPr>
          <a:lstStyle>
            <a:lvl1pPr>
              <a:defRPr sz="1800" b="1"/>
            </a:lvl1pPr>
          </a:lstStyle>
          <a:p>
            <a:r>
              <a:rPr lang="de-DE" dirty="0"/>
              <a:t>PSD-Einrichtung</a:t>
            </a:r>
          </a:p>
        </p:txBody>
      </p:sp>
      <p:sp>
        <p:nvSpPr>
          <p:cNvPr id="13" name="Textplatzhalter 4">
            <a:extLst>
              <a:ext uri="{FF2B5EF4-FFF2-40B4-BE49-F238E27FC236}">
                <a16:creationId xmlns:a16="http://schemas.microsoft.com/office/drawing/2014/main" id="{A4B45BEB-2404-884C-BD22-A3378C257E68}"/>
              </a:ext>
            </a:extLst>
          </p:cNvPr>
          <p:cNvSpPr>
            <a:spLocks noGrp="1"/>
          </p:cNvSpPr>
          <p:nvPr>
            <p:ph type="body" sz="quarter" idx="16" hasCustomPrompt="1"/>
          </p:nvPr>
        </p:nvSpPr>
        <p:spPr>
          <a:xfrm>
            <a:off x="334963" y="3724155"/>
            <a:ext cx="5399087" cy="265191"/>
          </a:xfrm>
        </p:spPr>
        <p:txBody>
          <a:bodyPr>
            <a:normAutofit/>
          </a:bodyPr>
          <a:lstStyle>
            <a:lvl1pPr>
              <a:spcBef>
                <a:spcPts val="0"/>
              </a:spcBef>
              <a:defRPr sz="1800" b="0"/>
            </a:lvl1pPr>
          </a:lstStyle>
          <a:p>
            <a:r>
              <a:rPr lang="de-DE" dirty="0"/>
              <a:t>Straße</a:t>
            </a:r>
          </a:p>
        </p:txBody>
      </p:sp>
      <p:sp>
        <p:nvSpPr>
          <p:cNvPr id="14" name="Textplatzhalter 4">
            <a:extLst>
              <a:ext uri="{FF2B5EF4-FFF2-40B4-BE49-F238E27FC236}">
                <a16:creationId xmlns:a16="http://schemas.microsoft.com/office/drawing/2014/main" id="{19C220E6-4ACD-8347-950F-3BA25026F8E4}"/>
              </a:ext>
            </a:extLst>
          </p:cNvPr>
          <p:cNvSpPr>
            <a:spLocks noGrp="1"/>
          </p:cNvSpPr>
          <p:nvPr>
            <p:ph type="body" sz="quarter" idx="17" hasCustomPrompt="1"/>
          </p:nvPr>
        </p:nvSpPr>
        <p:spPr>
          <a:xfrm>
            <a:off x="334963" y="4013522"/>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PLZ</a:t>
            </a:r>
          </a:p>
        </p:txBody>
      </p:sp>
      <p:sp>
        <p:nvSpPr>
          <p:cNvPr id="15" name="Textplatzhalter 4">
            <a:extLst>
              <a:ext uri="{FF2B5EF4-FFF2-40B4-BE49-F238E27FC236}">
                <a16:creationId xmlns:a16="http://schemas.microsoft.com/office/drawing/2014/main" id="{8332B674-43A0-734D-A37D-78F61A751B4D}"/>
              </a:ext>
            </a:extLst>
          </p:cNvPr>
          <p:cNvSpPr>
            <a:spLocks noGrp="1"/>
          </p:cNvSpPr>
          <p:nvPr>
            <p:ph type="body" sz="quarter" idx="18" hasCustomPrompt="1"/>
          </p:nvPr>
        </p:nvSpPr>
        <p:spPr>
          <a:xfrm>
            <a:off x="334963" y="4517021"/>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Telefon	+43 1/4000-XXXXX</a:t>
            </a:r>
          </a:p>
        </p:txBody>
      </p:sp>
      <p:sp>
        <p:nvSpPr>
          <p:cNvPr id="16" name="Textplatzhalter 4">
            <a:extLst>
              <a:ext uri="{FF2B5EF4-FFF2-40B4-BE49-F238E27FC236}">
                <a16:creationId xmlns:a16="http://schemas.microsoft.com/office/drawing/2014/main" id="{A8E400E4-64C8-6743-9BB3-3E6186ED0F62}"/>
              </a:ext>
            </a:extLst>
          </p:cNvPr>
          <p:cNvSpPr>
            <a:spLocks noGrp="1"/>
          </p:cNvSpPr>
          <p:nvPr>
            <p:ph type="body" sz="quarter" idx="19" hasCustomPrompt="1"/>
          </p:nvPr>
        </p:nvSpPr>
        <p:spPr>
          <a:xfrm>
            <a:off x="334963" y="4823750"/>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Fax	+43 1/4000-99-XXXXX</a:t>
            </a:r>
          </a:p>
        </p:txBody>
      </p:sp>
      <p:sp>
        <p:nvSpPr>
          <p:cNvPr id="17" name="Textplatzhalter 4">
            <a:extLst>
              <a:ext uri="{FF2B5EF4-FFF2-40B4-BE49-F238E27FC236}">
                <a16:creationId xmlns:a16="http://schemas.microsoft.com/office/drawing/2014/main" id="{67E2CDBC-913D-0C47-84CC-309A01B21AA5}"/>
              </a:ext>
            </a:extLst>
          </p:cNvPr>
          <p:cNvSpPr>
            <a:spLocks noGrp="1"/>
          </p:cNvSpPr>
          <p:nvPr>
            <p:ph type="body" sz="quarter" idx="20" hasCustomPrompt="1"/>
          </p:nvPr>
        </p:nvSpPr>
        <p:spPr>
          <a:xfrm>
            <a:off x="334963" y="5118905"/>
            <a:ext cx="5399087" cy="265191"/>
          </a:xfrm>
        </p:spPr>
        <p:txBody>
          <a:bodyPr>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E-Mail	</a:t>
            </a:r>
            <a:r>
              <a:rPr lang="de-DE" dirty="0" err="1"/>
              <a:t>vorname.nachname@psd-wien.at</a:t>
            </a:r>
            <a:endParaRPr lang="de-DE" dirty="0"/>
          </a:p>
        </p:txBody>
      </p:sp>
      <p:sp>
        <p:nvSpPr>
          <p:cNvPr id="18" name="Textfeld 17">
            <a:extLst>
              <a:ext uri="{FF2B5EF4-FFF2-40B4-BE49-F238E27FC236}">
                <a16:creationId xmlns:a16="http://schemas.microsoft.com/office/drawing/2014/main" id="{0C5D06EE-FB6B-0B44-9B98-93498AC7FA5E}"/>
              </a:ext>
            </a:extLst>
          </p:cNvPr>
          <p:cNvSpPr txBox="1"/>
          <p:nvPr userDrawn="1"/>
        </p:nvSpPr>
        <p:spPr>
          <a:xfrm>
            <a:off x="334963" y="5654233"/>
            <a:ext cx="3296966" cy="277792"/>
          </a:xfrm>
          <a:prstGeom prst="rect">
            <a:avLst/>
          </a:prstGeom>
        </p:spPr>
        <p:txBody>
          <a:bodyPr vert="horz" wrap="square" lIns="0" tIns="0" rIns="0" bIns="0" rtlCol="0" anchor="t">
            <a:noAutofit/>
          </a:bodyPr>
          <a:lstStyle/>
          <a:p>
            <a:pPr algn="l">
              <a:lnSpc>
                <a:spcPct val="100000"/>
              </a:lnSpc>
              <a:spcBef>
                <a:spcPts val="0"/>
              </a:spcBef>
            </a:pPr>
            <a:r>
              <a:rPr lang="de-DE" sz="1800" b="1" i="0" dirty="0" err="1">
                <a:solidFill>
                  <a:schemeClr val="tx1">
                    <a:lumMod val="95000"/>
                    <a:lumOff val="5000"/>
                  </a:schemeClr>
                </a:solidFill>
                <a:latin typeface="Wiener Melange" panose="020B0502020209020204" pitchFamily="34" charset="0"/>
                <a:cs typeface="Wiener Melange" panose="020B0502020209020204" pitchFamily="34" charset="0"/>
              </a:rPr>
              <a:t>www.psd-wien.at</a:t>
            </a:r>
            <a:endParaRPr lang="de-DE" sz="1800" b="1" i="0" dirty="0">
              <a:solidFill>
                <a:schemeClr val="tx1">
                  <a:lumMod val="95000"/>
                  <a:lumOff val="5000"/>
                </a:schemeClr>
              </a:solidFill>
              <a:latin typeface="Wiener Melange" panose="020B0502020209020204" pitchFamily="34" charset="0"/>
              <a:cs typeface="Wiener Melange" panose="020B0502020209020204" pitchFamily="34" charset="0"/>
            </a:endParaRPr>
          </a:p>
        </p:txBody>
      </p:sp>
    </p:spTree>
    <p:extLst>
      <p:ext uri="{BB962C8B-B14F-4D97-AF65-F5344CB8AC3E}">
        <p14:creationId xmlns:p14="http://schemas.microsoft.com/office/powerpoint/2010/main" val="2342715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6">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Index</a:t>
            </a:r>
          </a:p>
        </p:txBody>
      </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44"/>
            <a:ext cx="8640000" cy="2740406"/>
          </a:xfrm>
        </p:spPr>
        <p:txBody>
          <a:bodyPr>
            <a:normAutofit/>
          </a:bodyPr>
          <a:lstStyle>
            <a:lvl1pPr>
              <a:defRPr sz="2600"/>
            </a:lvl1pPr>
          </a:lstStyle>
          <a:p>
            <a:r>
              <a:rPr lang="de-AT" noProof="0" dirty="0"/>
              <a:t>Das ist Kapitel 1
Das ist Kapitel 2
Das ist Kapitel 3
Das ist Kapitel 4
Das ist Kapitel 5</a:t>
            </a:r>
          </a:p>
        </p:txBody>
      </p:sp>
    </p:spTree>
    <p:extLst>
      <p:ext uri="{BB962C8B-B14F-4D97-AF65-F5344CB8AC3E}">
        <p14:creationId xmlns:p14="http://schemas.microsoft.com/office/powerpoint/2010/main" val="431411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dirty="0"/>
              <a:t>Text</a:t>
            </a:r>
          </a:p>
        </p:txBody>
      </p:sp>
    </p:spTree>
    <p:extLst>
      <p:ext uri="{BB962C8B-B14F-4D97-AF65-F5344CB8AC3E}">
        <p14:creationId xmlns:p14="http://schemas.microsoft.com/office/powerpoint/2010/main" val="334071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2070100"/>
            <a:ext cx="11302619"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wrap="square">
            <a:normAutofit/>
          </a:bodyPr>
          <a:lstStyle>
            <a:lvl1pPr>
              <a:lnSpc>
                <a:spcPct val="100000"/>
              </a:lnSpc>
              <a:defRPr sz="18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1" y="2807462"/>
            <a:ext cx="5416550" cy="2120900"/>
          </a:xfrm>
        </p:spPr>
        <p:txBody>
          <a:bodyPr wrap="square">
            <a:normAutofit/>
          </a:bodyPr>
          <a:lstStyle>
            <a:lvl1pPr>
              <a:lnSpc>
                <a:spcPct val="100000"/>
              </a:lnSpc>
              <a:defRPr sz="1800"/>
            </a:lvl1pPr>
          </a:lstStyle>
          <a:p>
            <a:r>
              <a:rPr lang="de-AT" noProof="0"/>
              <a:t>Text</a:t>
            </a:r>
          </a:p>
          <a:p>
            <a:endParaRPr lang="de-AT" noProof="0"/>
          </a:p>
        </p:txBody>
      </p:sp>
    </p:spTree>
    <p:extLst>
      <p:ext uri="{BB962C8B-B14F-4D97-AF65-F5344CB8AC3E}">
        <p14:creationId xmlns:p14="http://schemas.microsoft.com/office/powerpoint/2010/main" val="3203932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spTree>
    <p:extLst>
      <p:ext uri="{BB962C8B-B14F-4D97-AF65-F5344CB8AC3E}">
        <p14:creationId xmlns:p14="http://schemas.microsoft.com/office/powerpoint/2010/main" val="324451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2773997"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2773997"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42668"/>
            <a:ext cx="2773998" cy="2748407"/>
          </a:xfrm>
        </p:spPr>
        <p:txBody>
          <a:bodyPr>
            <a:normAutofit/>
          </a:bodyPr>
          <a:lstStyle>
            <a:lvl1pPr>
              <a:lnSpc>
                <a:spcPct val="100000"/>
              </a:lnSpc>
              <a:defRPr sz="18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1" y="333375"/>
            <a:ext cx="8397727" cy="4457700"/>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3398686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und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6"/>
            <a:ext cx="5648325" cy="4448174"/>
          </a:xfrm>
        </p:spPr>
        <p:txBody>
          <a:bodyPr lIns="360000" tIns="360000" rIns="360000" bIns="360000">
            <a:normAutofit/>
          </a:bodyPr>
          <a:lstStyle>
            <a:lvl1pPr>
              <a:defRPr sz="1800"/>
            </a:lvl1pPr>
          </a:lstStyle>
          <a:p>
            <a:r>
              <a:rPr lang="de-AT" noProof="0" dirty="0"/>
              <a:t>Bild</a:t>
            </a:r>
          </a:p>
        </p:txBody>
      </p:sp>
    </p:spTree>
    <p:extLst>
      <p:ext uri="{BB962C8B-B14F-4D97-AF65-F5344CB8AC3E}">
        <p14:creationId xmlns:p14="http://schemas.microsoft.com/office/powerpoint/2010/main" val="59440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und zwei Bilder">
    <p:bg>
      <p:bgPr>
        <a:solidFill>
          <a:schemeClr val="bg1"/>
        </a:solidFill>
        <a:effectLst/>
      </p:bgPr>
    </p:bg>
    <p:spTree>
      <p:nvGrpSpPr>
        <p:cNvPr id="1" name=""/>
        <p:cNvGrpSpPr/>
        <p:nvPr/>
      </p:nvGrpSpPr>
      <p:grpSpPr>
        <a:xfrm>
          <a:off x="0" y="0"/>
          <a:ext cx="0" cy="0"/>
          <a:chOff x="0" y="0"/>
          <a:chExt cx="0" cy="0"/>
        </a:xfrm>
      </p:grpSpPr>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3" y="3511296"/>
            <a:ext cx="5648325" cy="2664533"/>
          </a:xfrm>
        </p:spPr>
        <p:txBody>
          <a:bodyPr lIns="360000" tIns="360000" rIns="360000" bIns="360000">
            <a:normAutofit/>
          </a:bodyPr>
          <a:lstStyle>
            <a:lvl1pPr>
              <a:defRPr sz="1800"/>
            </a:lvl1pPr>
          </a:lstStyle>
          <a:p>
            <a:r>
              <a:rPr lang="de-AT" noProof="0"/>
              <a:t>Bild</a:t>
            </a:r>
          </a:p>
        </p:txBody>
      </p:sp>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5399088"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5399088"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1965324"/>
          </a:xfrm>
        </p:spPr>
        <p:txBody>
          <a:bodyPr>
            <a:normAutofit/>
          </a:bodyPr>
          <a:lstStyle>
            <a:lvl1pPr>
              <a:lnSpc>
                <a:spcPct val="100000"/>
              </a:lnSpc>
              <a:defRPr sz="1800"/>
            </a:lvl1pPr>
          </a:lstStyle>
          <a:p>
            <a:r>
              <a:rPr lang="de-AT" noProof="0"/>
              <a:t>Text</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3"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1092427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raster">
    <p:bg>
      <p:bgPr>
        <a:solidFill>
          <a:schemeClr val="bg1"/>
        </a:solidFill>
        <a:effectLst/>
      </p:bgPr>
    </p:bg>
    <p:spTree>
      <p:nvGrpSpPr>
        <p:cNvPr id="1" name=""/>
        <p:cNvGrpSpPr/>
        <p:nvPr/>
      </p:nvGrpSpPr>
      <p:grpSpPr>
        <a:xfrm>
          <a:off x="0" y="0"/>
          <a:ext cx="0" cy="0"/>
          <a:chOff x="0" y="0"/>
          <a:chExt cx="0" cy="0"/>
        </a:xfrm>
      </p:grpSpPr>
      <p:sp>
        <p:nvSpPr>
          <p:cNvPr id="25" name="Marcador de posición de imagen 21">
            <a:extLst>
              <a:ext uri="{FF2B5EF4-FFF2-40B4-BE49-F238E27FC236}">
                <a16:creationId xmlns:a16="http://schemas.microsoft.com/office/drawing/2014/main" id="{98ED2C86-6BC6-EF41-AAF1-8952B0BE91F6}"/>
              </a:ext>
            </a:extLst>
          </p:cNvPr>
          <p:cNvSpPr>
            <a:spLocks noGrp="1"/>
          </p:cNvSpPr>
          <p:nvPr>
            <p:ph type="pic" sz="quarter" idx="18" hasCustomPrompt="1"/>
          </p:nvPr>
        </p:nvSpPr>
        <p:spPr>
          <a:xfrm>
            <a:off x="334963" y="3511296"/>
            <a:ext cx="5648325" cy="2654554"/>
          </a:xfrm>
        </p:spPr>
        <p:txBody>
          <a:bodyPr lIns="360000" tIns="360000" rIns="360000" bIns="360000">
            <a:normAutofit/>
          </a:bodyPr>
          <a:lstStyle>
            <a:lvl1pPr>
              <a:defRPr sz="1800"/>
            </a:lvl1pPr>
          </a:lstStyle>
          <a:p>
            <a:r>
              <a:rPr lang="de-AT" noProof="0"/>
              <a:t>Bild</a:t>
            </a:r>
          </a:p>
        </p:txBody>
      </p:sp>
      <p:sp>
        <p:nvSpPr>
          <p:cNvPr id="24" name="Marcador de posición de imagen 21">
            <a:extLst>
              <a:ext uri="{FF2B5EF4-FFF2-40B4-BE49-F238E27FC236}">
                <a16:creationId xmlns:a16="http://schemas.microsoft.com/office/drawing/2014/main" id="{D7A119E9-BDBB-7540-9CE5-1060673CC0C0}"/>
              </a:ext>
            </a:extLst>
          </p:cNvPr>
          <p:cNvSpPr>
            <a:spLocks noGrp="1"/>
          </p:cNvSpPr>
          <p:nvPr>
            <p:ph type="pic" sz="quarter" idx="17" hasCustomPrompt="1"/>
          </p:nvPr>
        </p:nvSpPr>
        <p:spPr>
          <a:xfrm>
            <a:off x="6208714" y="3511296"/>
            <a:ext cx="5648324" cy="2654554"/>
          </a:xfrm>
        </p:spPr>
        <p:txBody>
          <a:bodyPr lIns="360000" tIns="360000" rIns="360000" bIns="360000">
            <a:normAutofit/>
          </a:bodyPr>
          <a:lstStyle>
            <a:lvl1pPr>
              <a:defRPr sz="1800"/>
            </a:lvl1pPr>
          </a:lstStyle>
          <a:p>
            <a:r>
              <a:rPr lang="de-AT" noProof="0"/>
              <a:t>Bild</a:t>
            </a:r>
          </a:p>
        </p:txBody>
      </p:sp>
      <p:sp>
        <p:nvSpPr>
          <p:cNvPr id="22" name="Marcador de posición de imagen 21">
            <a:extLst>
              <a:ext uri="{FF2B5EF4-FFF2-40B4-BE49-F238E27FC236}">
                <a16:creationId xmlns:a16="http://schemas.microsoft.com/office/drawing/2014/main" id="{F5302125-9925-394D-9087-9EC4C4981FBE}"/>
              </a:ext>
            </a:extLst>
          </p:cNvPr>
          <p:cNvSpPr>
            <a:spLocks noGrp="1"/>
          </p:cNvSpPr>
          <p:nvPr>
            <p:ph type="pic" sz="quarter" idx="16" hasCustomPrompt="1"/>
          </p:nvPr>
        </p:nvSpPr>
        <p:spPr>
          <a:xfrm>
            <a:off x="6208713" y="333374"/>
            <a:ext cx="5648325" cy="3013330"/>
          </a:xfrm>
        </p:spPr>
        <p:txBody>
          <a:bodyPr lIns="360000" tIns="360000" rIns="360000" bIns="360000">
            <a:normAutofit/>
          </a:bodyPr>
          <a:lstStyle>
            <a:lvl1pPr>
              <a:defRPr sz="1800"/>
            </a:lvl1pPr>
          </a:lstStyle>
          <a:p>
            <a:r>
              <a:rPr lang="de-AT" noProof="0"/>
              <a:t>Bild</a:t>
            </a:r>
          </a:p>
        </p:txBody>
      </p:sp>
      <p:sp>
        <p:nvSpPr>
          <p:cNvPr id="27" name="Marcador de posición de imagen 21">
            <a:extLst>
              <a:ext uri="{FF2B5EF4-FFF2-40B4-BE49-F238E27FC236}">
                <a16:creationId xmlns:a16="http://schemas.microsoft.com/office/drawing/2014/main" id="{BBE4D656-73E3-3E45-BFBE-1A4C4697230E}"/>
              </a:ext>
            </a:extLst>
          </p:cNvPr>
          <p:cNvSpPr>
            <a:spLocks noGrp="1"/>
          </p:cNvSpPr>
          <p:nvPr>
            <p:ph type="pic" sz="quarter" idx="19" hasCustomPrompt="1"/>
          </p:nvPr>
        </p:nvSpPr>
        <p:spPr>
          <a:xfrm>
            <a:off x="334963" y="333374"/>
            <a:ext cx="5648325" cy="3013329"/>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2214894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Tree>
    <p:extLst>
      <p:ext uri="{BB962C8B-B14F-4D97-AF65-F5344CB8AC3E}">
        <p14:creationId xmlns:p14="http://schemas.microsoft.com/office/powerpoint/2010/main" val="275073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x">
    <p:bg>
      <p:bgPr>
        <a:solidFill>
          <a:schemeClr val="accent6">
            <a:alpha val="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Index</a:t>
            </a:r>
          </a:p>
        </p:txBody>
      </p:sp>
      <p:sp>
        <p:nvSpPr>
          <p:cNvPr id="24" name="Marcador de texto 22">
            <a:extLst>
              <a:ext uri="{FF2B5EF4-FFF2-40B4-BE49-F238E27FC236}">
                <a16:creationId xmlns:a16="http://schemas.microsoft.com/office/drawing/2014/main" id="{8E6C5305-AB5B-AC4C-8D91-BF1411580DC4}"/>
              </a:ext>
            </a:extLst>
          </p:cNvPr>
          <p:cNvSpPr>
            <a:spLocks noGrp="1"/>
          </p:cNvSpPr>
          <p:nvPr>
            <p:ph type="body" sz="quarter" idx="13" hasCustomPrompt="1"/>
          </p:nvPr>
        </p:nvSpPr>
        <p:spPr>
          <a:xfrm>
            <a:off x="348425" y="2079244"/>
            <a:ext cx="8640000" cy="2740406"/>
          </a:xfrm>
        </p:spPr>
        <p:txBody>
          <a:bodyPr>
            <a:normAutofit/>
          </a:bodyPr>
          <a:lstStyle>
            <a:lvl1pPr>
              <a:defRPr sz="2600"/>
            </a:lvl1pPr>
          </a:lstStyle>
          <a:p>
            <a:r>
              <a:rPr lang="de-AT" noProof="0"/>
              <a:t>Das ist Kapitel 1
Das ist Kapitel 2
Das ist Kapitel 3
Das ist Kapitel 4
Das ist Kapitel 5</a:t>
            </a:r>
          </a:p>
        </p:txBody>
      </p:sp>
    </p:spTree>
    <p:extLst>
      <p:ext uri="{BB962C8B-B14F-4D97-AF65-F5344CB8AC3E}">
        <p14:creationId xmlns:p14="http://schemas.microsoft.com/office/powerpoint/2010/main" val="243518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dirty="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1978660"/>
            <a:ext cx="8640000" cy="2730500"/>
          </a:xfrm>
        </p:spPr>
        <p:txBody>
          <a:bodyPr>
            <a:noAutofit/>
          </a:bodyPr>
          <a:lstStyle>
            <a:lvl1pPr>
              <a:lnSpc>
                <a:spcPct val="110000"/>
              </a:lnSpc>
              <a:defRPr/>
            </a:lvl1pPr>
          </a:lstStyle>
          <a:p>
            <a:r>
              <a:rPr lang="de-AT" noProof="0"/>
              <a:t>Text</a:t>
            </a:r>
          </a:p>
        </p:txBody>
      </p:sp>
    </p:spTree>
    <p:extLst>
      <p:ext uri="{BB962C8B-B14F-4D97-AF65-F5344CB8AC3E}">
        <p14:creationId xmlns:p14="http://schemas.microsoft.com/office/powerpoint/2010/main" val="20935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Text in zwei Spalten">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2" y="2070100"/>
            <a:ext cx="11302619" cy="471932"/>
          </a:xfrm>
        </p:spPr>
        <p:txBody>
          <a:bodyPr>
            <a:normAutofit/>
          </a:bodyPr>
          <a:lstStyle>
            <a:lvl1pPr>
              <a:defRPr sz="2800"/>
            </a:lvl1pPr>
          </a:lstStyle>
          <a:p>
            <a:r>
              <a:rPr lang="de-AT" noProof="0" dirty="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wrap="square">
            <a:normAutofit/>
          </a:bodyPr>
          <a:lstStyle>
            <a:lvl1pPr>
              <a:lnSpc>
                <a:spcPct val="100000"/>
              </a:lnSpc>
              <a:defRPr sz="1800"/>
            </a:lvl1pPr>
          </a:lstStyle>
          <a:p>
            <a:r>
              <a:rPr lang="de-AT" noProof="0"/>
              <a:t>Text</a:t>
            </a:r>
          </a:p>
        </p:txBody>
      </p:sp>
      <p:sp>
        <p:nvSpPr>
          <p:cNvPr id="25" name="Marcador de texto 24">
            <a:extLst>
              <a:ext uri="{FF2B5EF4-FFF2-40B4-BE49-F238E27FC236}">
                <a16:creationId xmlns:a16="http://schemas.microsoft.com/office/drawing/2014/main" id="{FE621AE9-48D9-D345-8172-2FF2FF7472DB}"/>
              </a:ext>
            </a:extLst>
          </p:cNvPr>
          <p:cNvSpPr>
            <a:spLocks noGrp="1"/>
          </p:cNvSpPr>
          <p:nvPr>
            <p:ph type="body" sz="quarter" idx="16" hasCustomPrompt="1"/>
          </p:nvPr>
        </p:nvSpPr>
        <p:spPr>
          <a:xfrm>
            <a:off x="6221031" y="2807462"/>
            <a:ext cx="5416550" cy="2120900"/>
          </a:xfrm>
        </p:spPr>
        <p:txBody>
          <a:bodyPr wrap="square">
            <a:normAutofit/>
          </a:bodyPr>
          <a:lstStyle>
            <a:lvl1pPr>
              <a:lnSpc>
                <a:spcPct val="100000"/>
              </a:lnSpc>
              <a:defRPr sz="1800"/>
            </a:lvl1pPr>
          </a:lstStyle>
          <a:p>
            <a:r>
              <a:rPr lang="de-AT" noProof="0"/>
              <a:t>Text</a:t>
            </a:r>
          </a:p>
          <a:p>
            <a:endParaRPr lang="de-AT" noProof="0"/>
          </a:p>
        </p:txBody>
      </p:sp>
    </p:spTree>
    <p:extLst>
      <p:ext uri="{BB962C8B-B14F-4D97-AF65-F5344CB8AC3E}">
        <p14:creationId xmlns:p14="http://schemas.microsoft.com/office/powerpoint/2010/main" val="410917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Text und Objekt">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3" y="621857"/>
            <a:ext cx="11522075"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70100"/>
            <a:ext cx="5399088" cy="471932"/>
          </a:xfrm>
        </p:spPr>
        <p:txBody>
          <a:bodyPr>
            <a:normAutofit/>
          </a:bodyPr>
          <a:lstStyle>
            <a:lvl1pPr>
              <a:defRPr sz="2800"/>
            </a:lvl1pPr>
          </a:lstStyle>
          <a:p>
            <a:r>
              <a:rPr lang="de-AT" noProof="0"/>
              <a:t>Text</a:t>
            </a:r>
          </a:p>
        </p:txBody>
      </p:sp>
      <p:sp>
        <p:nvSpPr>
          <p:cNvPr id="4" name="Marcador de texto 3">
            <a:extLst>
              <a:ext uri="{FF2B5EF4-FFF2-40B4-BE49-F238E27FC236}">
                <a16:creationId xmlns:a16="http://schemas.microsoft.com/office/drawing/2014/main" id="{24FE3AAF-D90E-3E46-AA48-382D12416F8A}"/>
              </a:ext>
            </a:extLst>
          </p:cNvPr>
          <p:cNvSpPr>
            <a:spLocks noGrp="1"/>
          </p:cNvSpPr>
          <p:nvPr>
            <p:ph type="body" sz="quarter" idx="15" hasCustomPrompt="1"/>
          </p:nvPr>
        </p:nvSpPr>
        <p:spPr>
          <a:xfrm>
            <a:off x="334963" y="2816226"/>
            <a:ext cx="5399087" cy="2102082"/>
          </a:xfrm>
        </p:spPr>
        <p:txBody>
          <a:bodyPr>
            <a:normAutofit/>
          </a:bodyPr>
          <a:lstStyle>
            <a:lvl1pPr>
              <a:lnSpc>
                <a:spcPct val="100000"/>
              </a:lnSpc>
              <a:defRPr sz="1800"/>
            </a:lvl1pPr>
          </a:lstStyle>
          <a:p>
            <a:r>
              <a:rPr lang="de-AT" noProof="0"/>
              <a:t>Text</a:t>
            </a:r>
          </a:p>
        </p:txBody>
      </p:sp>
      <p:sp>
        <p:nvSpPr>
          <p:cNvPr id="22" name="Marcador de gráfico 21">
            <a:extLst>
              <a:ext uri="{FF2B5EF4-FFF2-40B4-BE49-F238E27FC236}">
                <a16:creationId xmlns:a16="http://schemas.microsoft.com/office/drawing/2014/main" id="{C94079B8-1E4C-F64B-B94E-A00A12808CBA}"/>
              </a:ext>
            </a:extLst>
          </p:cNvPr>
          <p:cNvSpPr>
            <a:spLocks noGrp="1"/>
          </p:cNvSpPr>
          <p:nvPr>
            <p:ph type="chart" sz="quarter" idx="16" hasCustomPrompt="1"/>
          </p:nvPr>
        </p:nvSpPr>
        <p:spPr>
          <a:xfrm>
            <a:off x="6593269" y="1179512"/>
            <a:ext cx="4498975" cy="4498975"/>
          </a:xfrm>
        </p:spPr>
        <p:txBody>
          <a:bodyPr lIns="360000" tIns="360000" rIns="360000" bIns="360000">
            <a:normAutofit/>
          </a:bodyPr>
          <a:lstStyle>
            <a:lvl1pPr>
              <a:defRPr sz="1800"/>
            </a:lvl1pPr>
          </a:lstStyle>
          <a:p>
            <a:r>
              <a:rPr lang="de-AT" noProof="0"/>
              <a:t>Graph</a:t>
            </a:r>
          </a:p>
        </p:txBody>
      </p:sp>
    </p:spTree>
    <p:extLst>
      <p:ext uri="{BB962C8B-B14F-4D97-AF65-F5344CB8AC3E}">
        <p14:creationId xmlns:p14="http://schemas.microsoft.com/office/powerpoint/2010/main" val="325089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und großes Bi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2F62C2-B408-DE42-A8BE-D5B8DDB74153}"/>
              </a:ext>
            </a:extLst>
          </p:cNvPr>
          <p:cNvSpPr>
            <a:spLocks noGrp="1"/>
          </p:cNvSpPr>
          <p:nvPr>
            <p:ph type="title" hasCustomPrompt="1"/>
          </p:nvPr>
        </p:nvSpPr>
        <p:spPr>
          <a:xfrm>
            <a:off x="334963" y="333375"/>
            <a:ext cx="2773997" cy="236177"/>
          </a:xfrm>
        </p:spPr>
        <p:txBody>
          <a:bodyPr/>
          <a:lstStyle/>
          <a:p>
            <a:r>
              <a:rPr lang="de-AT" noProof="0"/>
              <a:t>Titel</a:t>
            </a:r>
          </a:p>
        </p:txBody>
      </p:sp>
      <p:sp>
        <p:nvSpPr>
          <p:cNvPr id="23" name="Marcador de texto 22">
            <a:extLst>
              <a:ext uri="{FF2B5EF4-FFF2-40B4-BE49-F238E27FC236}">
                <a16:creationId xmlns:a16="http://schemas.microsoft.com/office/drawing/2014/main" id="{A1000A08-2FE2-6341-B615-258F5EFBD11F}"/>
              </a:ext>
            </a:extLst>
          </p:cNvPr>
          <p:cNvSpPr>
            <a:spLocks noGrp="1"/>
          </p:cNvSpPr>
          <p:nvPr>
            <p:ph type="body" sz="quarter" idx="13" hasCustomPrompt="1"/>
          </p:nvPr>
        </p:nvSpPr>
        <p:spPr>
          <a:xfrm>
            <a:off x="334964" y="621857"/>
            <a:ext cx="2773997" cy="236178"/>
          </a:xfrm>
        </p:spPr>
        <p:txBody>
          <a:bodyPr>
            <a:normAutofit/>
          </a:bodyPr>
          <a:lstStyle>
            <a:lvl1pPr>
              <a:defRPr sz="1800"/>
            </a:lvl1pPr>
          </a:lstStyle>
          <a:p>
            <a:r>
              <a:rPr lang="de-AT" noProof="0"/>
              <a:t>Untertitel</a:t>
            </a:r>
          </a:p>
        </p:txBody>
      </p:sp>
      <p:sp>
        <p:nvSpPr>
          <p:cNvPr id="26" name="Marcador de texto 24">
            <a:extLst>
              <a:ext uri="{FF2B5EF4-FFF2-40B4-BE49-F238E27FC236}">
                <a16:creationId xmlns:a16="http://schemas.microsoft.com/office/drawing/2014/main" id="{538D80D4-6D4E-734D-844F-0E15F7CC45AB}"/>
              </a:ext>
            </a:extLst>
          </p:cNvPr>
          <p:cNvSpPr>
            <a:spLocks noGrp="1"/>
          </p:cNvSpPr>
          <p:nvPr>
            <p:ph type="body" sz="quarter" idx="14" hasCustomPrompt="1"/>
          </p:nvPr>
        </p:nvSpPr>
        <p:spPr>
          <a:xfrm>
            <a:off x="334963" y="2042668"/>
            <a:ext cx="2773998" cy="2748407"/>
          </a:xfrm>
        </p:spPr>
        <p:txBody>
          <a:bodyPr>
            <a:normAutofit/>
          </a:bodyPr>
          <a:lstStyle>
            <a:lvl1pPr>
              <a:lnSpc>
                <a:spcPct val="100000"/>
              </a:lnSpc>
              <a:defRPr sz="1800"/>
            </a:lvl1pPr>
          </a:lstStyle>
          <a:p>
            <a:r>
              <a:rPr lang="de-AT" noProof="0"/>
              <a:t>Text</a:t>
            </a:r>
          </a:p>
        </p:txBody>
      </p:sp>
      <p:sp>
        <p:nvSpPr>
          <p:cNvPr id="24" name="Marcador de posición de imagen 23">
            <a:extLst>
              <a:ext uri="{FF2B5EF4-FFF2-40B4-BE49-F238E27FC236}">
                <a16:creationId xmlns:a16="http://schemas.microsoft.com/office/drawing/2014/main" id="{DD98D000-9CB9-9444-9112-804FD6449842}"/>
              </a:ext>
            </a:extLst>
          </p:cNvPr>
          <p:cNvSpPr>
            <a:spLocks noGrp="1"/>
          </p:cNvSpPr>
          <p:nvPr>
            <p:ph type="pic" sz="quarter" idx="15" hasCustomPrompt="1"/>
          </p:nvPr>
        </p:nvSpPr>
        <p:spPr>
          <a:xfrm>
            <a:off x="3459311" y="333375"/>
            <a:ext cx="8397727" cy="4457700"/>
          </a:xfrm>
        </p:spPr>
        <p:txBody>
          <a:bodyPr lIns="360000" tIns="360000" rIns="360000" bIns="360000">
            <a:normAutofit/>
          </a:bodyPr>
          <a:lstStyle>
            <a:lvl1pPr>
              <a:defRPr sz="1800"/>
            </a:lvl1pPr>
          </a:lstStyle>
          <a:p>
            <a:r>
              <a:rPr lang="de-AT" noProof="0"/>
              <a:t>Bild</a:t>
            </a:r>
          </a:p>
        </p:txBody>
      </p:sp>
    </p:spTree>
    <p:extLst>
      <p:ext uri="{BB962C8B-B14F-4D97-AF65-F5344CB8AC3E}">
        <p14:creationId xmlns:p14="http://schemas.microsoft.com/office/powerpoint/2010/main" val="208576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jp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jpg"/><Relationship Id="rId5" Type="http://schemas.openxmlformats.org/officeDocument/2006/relationships/slideLayout" Target="../slideLayouts/slideLayout21.xml"/><Relationship Id="rId10"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3.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jpg"/><Relationship Id="rId5" Type="http://schemas.openxmlformats.org/officeDocument/2006/relationships/slideLayout" Target="../slideLayouts/slideLayout33.xml"/><Relationship Id="rId10" Type="http://schemas.openxmlformats.org/officeDocument/2006/relationships/theme" Target="../theme/theme6.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4.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4.jpg"/><Relationship Id="rId5" Type="http://schemas.openxmlformats.org/officeDocument/2006/relationships/slideLayout" Target="../slideLayouts/slideLayout45.xml"/><Relationship Id="rId10" Type="http://schemas.openxmlformats.org/officeDocument/2006/relationships/theme" Target="../theme/theme8.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pic>
        <p:nvPicPr>
          <p:cNvPr id="9" name="Grafik 8" descr="Ein Bild, das Zeichnung enthält.&#10;&#10;Automatisch generierte Beschreibung">
            <a:extLst>
              <a:ext uri="{FF2B5EF4-FFF2-40B4-BE49-F238E27FC236}">
                <a16:creationId xmlns:a16="http://schemas.microsoft.com/office/drawing/2014/main" id="{5BBD3714-2B44-CB4C-BFE0-9B90368A0977}"/>
              </a:ext>
            </a:extLst>
          </p:cNvPr>
          <p:cNvPicPr>
            <a:picLocks noChangeAspect="1"/>
          </p:cNvPicPr>
          <p:nvPr/>
        </p:nvPicPr>
        <p:blipFill>
          <a:blip r:embed="rId6"/>
          <a:stretch>
            <a:fillRect/>
          </a:stretch>
        </p:blipFill>
        <p:spPr>
          <a:xfrm>
            <a:off x="331788" y="6330216"/>
            <a:ext cx="1590398" cy="378000"/>
          </a:xfrm>
          <a:prstGeom prst="rect">
            <a:avLst/>
          </a:prstGeom>
        </p:spPr>
      </p:pic>
    </p:spTree>
    <p:extLst>
      <p:ext uri="{BB962C8B-B14F-4D97-AF65-F5344CB8AC3E}">
        <p14:creationId xmlns:p14="http://schemas.microsoft.com/office/powerpoint/2010/main" val="4134897578"/>
      </p:ext>
    </p:extLst>
  </p:cSld>
  <p:clrMap bg1="lt1" tx1="dk1" bg2="lt2" tx2="dk2" accent1="accent1" accent2="accent2" accent3="accent3" accent4="accent4" accent5="accent5" accent6="accent6" hlink="hlink" folHlink="folHlink"/>
  <p:sldLayoutIdLst>
    <p:sldLayoutId id="2147483744" r:id="rId1"/>
    <p:sldLayoutId id="2147483812" r:id="rId2"/>
    <p:sldLayoutId id="2147483813" r:id="rId3"/>
    <p:sldLayoutId id="2147483837" r:id="rId4"/>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23">
          <p15:clr>
            <a:srgbClr val="F26B43"/>
          </p15:clr>
        </p15:guide>
        <p15:guide id="4"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12" name="Marcador de pie de página 4">
            <a:extLst>
              <a:ext uri="{FF2B5EF4-FFF2-40B4-BE49-F238E27FC236}">
                <a16:creationId xmlns:a16="http://schemas.microsoft.com/office/drawing/2014/main" id="{9946431D-80BC-E841-9AC2-EF7CD79747B9}"/>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14" name="Marcador de número de diapositiva 5">
            <a:extLst>
              <a:ext uri="{FF2B5EF4-FFF2-40B4-BE49-F238E27FC236}">
                <a16:creationId xmlns:a16="http://schemas.microsoft.com/office/drawing/2014/main" id="{2E04D626-AC56-0A4E-9215-DD9B22F65F54}"/>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sp>
        <p:nvSpPr>
          <p:cNvPr id="17" name="Rectángulo 21">
            <a:extLst>
              <a:ext uri="{FF2B5EF4-FFF2-40B4-BE49-F238E27FC236}">
                <a16:creationId xmlns:a16="http://schemas.microsoft.com/office/drawing/2014/main" id="{A7C92D75-D4C1-C346-B19C-1EFFCCAA92B1}"/>
              </a:ext>
            </a:extLst>
          </p:cNvPr>
          <p:cNvSpPr/>
          <p:nvPr/>
        </p:nvSpPr>
        <p:spPr>
          <a:xfrm>
            <a:off x="12083142" y="0"/>
            <a:ext cx="108858" cy="3091379"/>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26">
            <a:extLst>
              <a:ext uri="{FF2B5EF4-FFF2-40B4-BE49-F238E27FC236}">
                <a16:creationId xmlns:a16="http://schemas.microsoft.com/office/drawing/2014/main" id="{4E0CCC88-82F2-614F-9BC8-61B48B8F91E6}"/>
              </a:ext>
            </a:extLst>
          </p:cNvPr>
          <p:cNvSpPr/>
          <p:nvPr/>
        </p:nvSpPr>
        <p:spPr>
          <a:xfrm>
            <a:off x="12083143" y="3082315"/>
            <a:ext cx="108857" cy="3083536"/>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9" name="Rectángulo 26">
            <a:extLst>
              <a:ext uri="{FF2B5EF4-FFF2-40B4-BE49-F238E27FC236}">
                <a16:creationId xmlns:a16="http://schemas.microsoft.com/office/drawing/2014/main" id="{3B7B75F9-6326-DC45-87D4-F85A89E13790}"/>
              </a:ext>
            </a:extLst>
          </p:cNvPr>
          <p:cNvSpPr/>
          <p:nvPr/>
        </p:nvSpPr>
        <p:spPr>
          <a:xfrm>
            <a:off x="11974284" y="0"/>
            <a:ext cx="108857" cy="6165850"/>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pic>
        <p:nvPicPr>
          <p:cNvPr id="10" name="Grafik 9" descr="Ein Bild, das Zeichnung enthält.&#10;&#10;Automatisch generierte Beschreibung">
            <a:extLst>
              <a:ext uri="{FF2B5EF4-FFF2-40B4-BE49-F238E27FC236}">
                <a16:creationId xmlns:a16="http://schemas.microsoft.com/office/drawing/2014/main" id="{3CC5EDD0-4268-E642-AF7D-DD43FC518396}"/>
              </a:ext>
            </a:extLst>
          </p:cNvPr>
          <p:cNvPicPr>
            <a:picLocks noChangeAspect="1"/>
          </p:cNvPicPr>
          <p:nvPr/>
        </p:nvPicPr>
        <p:blipFill>
          <a:blip r:embed="rId11"/>
          <a:stretch>
            <a:fillRect/>
          </a:stretch>
        </p:blipFill>
        <p:spPr>
          <a:xfrm>
            <a:off x="331788" y="6330216"/>
            <a:ext cx="1590398" cy="378000"/>
          </a:xfrm>
          <a:prstGeom prst="rect">
            <a:avLst/>
          </a:prstGeom>
        </p:spPr>
      </p:pic>
    </p:spTree>
    <p:extLst>
      <p:ext uri="{BB962C8B-B14F-4D97-AF65-F5344CB8AC3E}">
        <p14:creationId xmlns:p14="http://schemas.microsoft.com/office/powerpoint/2010/main" val="246596964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8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pic>
        <p:nvPicPr>
          <p:cNvPr id="10" name="Grafik 9" descr="Ein Bild, das Zeichnung, Teller enthält.&#10;&#10;Automatisch generierte Beschreibung">
            <a:extLst>
              <a:ext uri="{FF2B5EF4-FFF2-40B4-BE49-F238E27FC236}">
                <a16:creationId xmlns:a16="http://schemas.microsoft.com/office/drawing/2014/main" id="{69AB0E89-E511-DE4A-AAC9-B3692CB89A62}"/>
              </a:ext>
            </a:extLst>
          </p:cNvPr>
          <p:cNvPicPr>
            <a:picLocks noChangeAspect="1"/>
          </p:cNvPicPr>
          <p:nvPr/>
        </p:nvPicPr>
        <p:blipFill>
          <a:blip r:embed="rId5"/>
          <a:stretch>
            <a:fillRect/>
          </a:stretch>
        </p:blipFill>
        <p:spPr>
          <a:xfrm>
            <a:off x="331942" y="6334283"/>
            <a:ext cx="1216723" cy="320517"/>
          </a:xfrm>
          <a:prstGeom prst="rect">
            <a:avLst/>
          </a:prstGeom>
        </p:spPr>
      </p:pic>
    </p:spTree>
    <p:extLst>
      <p:ext uri="{BB962C8B-B14F-4D97-AF65-F5344CB8AC3E}">
        <p14:creationId xmlns:p14="http://schemas.microsoft.com/office/powerpoint/2010/main" val="17973714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810" r:id="rId3"/>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23">
          <p15:clr>
            <a:srgbClr val="F26B43"/>
          </p15:clr>
        </p15:guide>
        <p15:guide id="4" orient="horz" pos="38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12" name="Marcador de pie de página 4">
            <a:extLst>
              <a:ext uri="{FF2B5EF4-FFF2-40B4-BE49-F238E27FC236}">
                <a16:creationId xmlns:a16="http://schemas.microsoft.com/office/drawing/2014/main" id="{9946431D-80BC-E841-9AC2-EF7CD79747B9}"/>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14" name="Marcador de número de diapositiva 5">
            <a:extLst>
              <a:ext uri="{FF2B5EF4-FFF2-40B4-BE49-F238E27FC236}">
                <a16:creationId xmlns:a16="http://schemas.microsoft.com/office/drawing/2014/main" id="{2E04D626-AC56-0A4E-9215-DD9B22F65F54}"/>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sp>
        <p:nvSpPr>
          <p:cNvPr id="17" name="Rectángulo 21">
            <a:extLst>
              <a:ext uri="{FF2B5EF4-FFF2-40B4-BE49-F238E27FC236}">
                <a16:creationId xmlns:a16="http://schemas.microsoft.com/office/drawing/2014/main" id="{A7C92D75-D4C1-C346-B19C-1EFFCCAA92B1}"/>
              </a:ext>
            </a:extLst>
          </p:cNvPr>
          <p:cNvSpPr/>
          <p:nvPr/>
        </p:nvSpPr>
        <p:spPr>
          <a:xfrm>
            <a:off x="11974286" y="0"/>
            <a:ext cx="217714" cy="6173693"/>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26">
            <a:extLst>
              <a:ext uri="{FF2B5EF4-FFF2-40B4-BE49-F238E27FC236}">
                <a16:creationId xmlns:a16="http://schemas.microsoft.com/office/drawing/2014/main" id="{4E0CCC88-82F2-614F-9BC8-61B48B8F91E6}"/>
              </a:ext>
            </a:extLst>
          </p:cNvPr>
          <p:cNvSpPr/>
          <p:nvPr/>
        </p:nvSpPr>
        <p:spPr>
          <a:xfrm>
            <a:off x="12083143" y="3082315"/>
            <a:ext cx="108857" cy="3091378"/>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9" name="Rectángulo 26">
            <a:extLst>
              <a:ext uri="{FF2B5EF4-FFF2-40B4-BE49-F238E27FC236}">
                <a16:creationId xmlns:a16="http://schemas.microsoft.com/office/drawing/2014/main" id="{3B7B75F9-6326-DC45-87D4-F85A89E13790}"/>
              </a:ext>
            </a:extLst>
          </p:cNvPr>
          <p:cNvSpPr/>
          <p:nvPr/>
        </p:nvSpPr>
        <p:spPr>
          <a:xfrm>
            <a:off x="12083143" y="0"/>
            <a:ext cx="108857" cy="30823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pic>
        <p:nvPicPr>
          <p:cNvPr id="11" name="Grafik 10" descr="Ein Bild, das Zeichnung, Teller enthält.&#10;&#10;Automatisch generierte Beschreibung">
            <a:extLst>
              <a:ext uri="{FF2B5EF4-FFF2-40B4-BE49-F238E27FC236}">
                <a16:creationId xmlns:a16="http://schemas.microsoft.com/office/drawing/2014/main" id="{99BAFB39-B713-7C42-AF39-FBB283C8898E}"/>
              </a:ext>
            </a:extLst>
          </p:cNvPr>
          <p:cNvPicPr>
            <a:picLocks noChangeAspect="1"/>
          </p:cNvPicPr>
          <p:nvPr/>
        </p:nvPicPr>
        <p:blipFill>
          <a:blip r:embed="rId11"/>
          <a:stretch>
            <a:fillRect/>
          </a:stretch>
        </p:blipFill>
        <p:spPr>
          <a:xfrm>
            <a:off x="331942" y="6334283"/>
            <a:ext cx="1216723" cy="320517"/>
          </a:xfrm>
          <a:prstGeom prst="rect">
            <a:avLst/>
          </a:prstGeom>
        </p:spPr>
      </p:pic>
    </p:spTree>
    <p:extLst>
      <p:ext uri="{BB962C8B-B14F-4D97-AF65-F5344CB8AC3E}">
        <p14:creationId xmlns:p14="http://schemas.microsoft.com/office/powerpoint/2010/main" val="355711884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8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pic>
        <p:nvPicPr>
          <p:cNvPr id="8" name="Grafik 7" descr="Ein Bild, das Zeichnung, Teller enthält.&#10;&#10;Automatisch generierte Beschreibung">
            <a:extLst>
              <a:ext uri="{FF2B5EF4-FFF2-40B4-BE49-F238E27FC236}">
                <a16:creationId xmlns:a16="http://schemas.microsoft.com/office/drawing/2014/main" id="{136C68C7-90D3-254D-8DDE-56F17B612ADE}"/>
              </a:ext>
            </a:extLst>
          </p:cNvPr>
          <p:cNvPicPr>
            <a:picLocks noChangeAspect="1"/>
          </p:cNvPicPr>
          <p:nvPr/>
        </p:nvPicPr>
        <p:blipFill>
          <a:blip r:embed="rId5"/>
          <a:stretch>
            <a:fillRect/>
          </a:stretch>
        </p:blipFill>
        <p:spPr>
          <a:xfrm>
            <a:off x="334962" y="6335329"/>
            <a:ext cx="1213704" cy="320542"/>
          </a:xfrm>
          <a:prstGeom prst="rect">
            <a:avLst/>
          </a:prstGeom>
        </p:spPr>
      </p:pic>
    </p:spTree>
    <p:extLst>
      <p:ext uri="{BB962C8B-B14F-4D97-AF65-F5344CB8AC3E}">
        <p14:creationId xmlns:p14="http://schemas.microsoft.com/office/powerpoint/2010/main" val="216914277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816" r:id="rId3"/>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23">
          <p15:clr>
            <a:srgbClr val="F26B43"/>
          </p15:clr>
        </p15:guide>
        <p15:guide id="4" orient="horz" pos="388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12" name="Marcador de pie de página 4">
            <a:extLst>
              <a:ext uri="{FF2B5EF4-FFF2-40B4-BE49-F238E27FC236}">
                <a16:creationId xmlns:a16="http://schemas.microsoft.com/office/drawing/2014/main" id="{9946431D-80BC-E841-9AC2-EF7CD79747B9}"/>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14" name="Marcador de número de diapositiva 5">
            <a:extLst>
              <a:ext uri="{FF2B5EF4-FFF2-40B4-BE49-F238E27FC236}">
                <a16:creationId xmlns:a16="http://schemas.microsoft.com/office/drawing/2014/main" id="{2E04D626-AC56-0A4E-9215-DD9B22F65F54}"/>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sp>
        <p:nvSpPr>
          <p:cNvPr id="17" name="Rectángulo 21">
            <a:extLst>
              <a:ext uri="{FF2B5EF4-FFF2-40B4-BE49-F238E27FC236}">
                <a16:creationId xmlns:a16="http://schemas.microsoft.com/office/drawing/2014/main" id="{A7C92D75-D4C1-C346-B19C-1EFFCCAA92B1}"/>
              </a:ext>
            </a:extLst>
          </p:cNvPr>
          <p:cNvSpPr/>
          <p:nvPr/>
        </p:nvSpPr>
        <p:spPr>
          <a:xfrm>
            <a:off x="12083142" y="0"/>
            <a:ext cx="108858" cy="3091379"/>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26">
            <a:extLst>
              <a:ext uri="{FF2B5EF4-FFF2-40B4-BE49-F238E27FC236}">
                <a16:creationId xmlns:a16="http://schemas.microsoft.com/office/drawing/2014/main" id="{4E0CCC88-82F2-614F-9BC8-61B48B8F91E6}"/>
              </a:ext>
            </a:extLst>
          </p:cNvPr>
          <p:cNvSpPr/>
          <p:nvPr/>
        </p:nvSpPr>
        <p:spPr>
          <a:xfrm>
            <a:off x="12083143" y="3082315"/>
            <a:ext cx="108857" cy="3083536"/>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9" name="Rectángulo 26">
            <a:extLst>
              <a:ext uri="{FF2B5EF4-FFF2-40B4-BE49-F238E27FC236}">
                <a16:creationId xmlns:a16="http://schemas.microsoft.com/office/drawing/2014/main" id="{3B7B75F9-6326-DC45-87D4-F85A89E13790}"/>
              </a:ext>
            </a:extLst>
          </p:cNvPr>
          <p:cNvSpPr/>
          <p:nvPr/>
        </p:nvSpPr>
        <p:spPr>
          <a:xfrm>
            <a:off x="11974284" y="0"/>
            <a:ext cx="108857" cy="6165850"/>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pic>
        <p:nvPicPr>
          <p:cNvPr id="11" name="Grafik 10" descr="Ein Bild, das Zeichnung, Teller enthält.&#10;&#10;Automatisch generierte Beschreibung">
            <a:extLst>
              <a:ext uri="{FF2B5EF4-FFF2-40B4-BE49-F238E27FC236}">
                <a16:creationId xmlns:a16="http://schemas.microsoft.com/office/drawing/2014/main" id="{A17FE9F9-86E7-5B4B-A1D3-6F253009B6D7}"/>
              </a:ext>
            </a:extLst>
          </p:cNvPr>
          <p:cNvPicPr>
            <a:picLocks noChangeAspect="1"/>
          </p:cNvPicPr>
          <p:nvPr/>
        </p:nvPicPr>
        <p:blipFill>
          <a:blip r:embed="rId11"/>
          <a:stretch>
            <a:fillRect/>
          </a:stretch>
        </p:blipFill>
        <p:spPr>
          <a:xfrm>
            <a:off x="334962" y="6335329"/>
            <a:ext cx="1213704" cy="320542"/>
          </a:xfrm>
          <a:prstGeom prst="rect">
            <a:avLst/>
          </a:prstGeom>
        </p:spPr>
      </p:pic>
    </p:spTree>
    <p:extLst>
      <p:ext uri="{BB962C8B-B14F-4D97-AF65-F5344CB8AC3E}">
        <p14:creationId xmlns:p14="http://schemas.microsoft.com/office/powerpoint/2010/main" val="35218601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8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5" name="Marcador de pie de página 4">
            <a:extLst>
              <a:ext uri="{FF2B5EF4-FFF2-40B4-BE49-F238E27FC236}">
                <a16:creationId xmlns:a16="http://schemas.microsoft.com/office/drawing/2014/main" id="{AD25B5E2-BB0A-C542-ADC1-C61BC59D1F62}"/>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6" name="Marcador de número de diapositiva 5">
            <a:extLst>
              <a:ext uri="{FF2B5EF4-FFF2-40B4-BE49-F238E27FC236}">
                <a16:creationId xmlns:a16="http://schemas.microsoft.com/office/drawing/2014/main" id="{9381ED70-29CE-D847-AC62-7DDC39FF422A}"/>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pic>
        <p:nvPicPr>
          <p:cNvPr id="9" name="Grafik 8" descr="Ein Bild, das Zeichnung enthält.&#10;&#10;Automatisch generierte Beschreibung">
            <a:extLst>
              <a:ext uri="{FF2B5EF4-FFF2-40B4-BE49-F238E27FC236}">
                <a16:creationId xmlns:a16="http://schemas.microsoft.com/office/drawing/2014/main" id="{128DDA8F-6F4A-DF45-BB66-691C5EA844FC}"/>
              </a:ext>
            </a:extLst>
          </p:cNvPr>
          <p:cNvPicPr>
            <a:picLocks noChangeAspect="1"/>
          </p:cNvPicPr>
          <p:nvPr/>
        </p:nvPicPr>
        <p:blipFill>
          <a:blip r:embed="rId5"/>
          <a:stretch>
            <a:fillRect/>
          </a:stretch>
        </p:blipFill>
        <p:spPr>
          <a:xfrm>
            <a:off x="334962" y="6319454"/>
            <a:ext cx="1955643" cy="386146"/>
          </a:xfrm>
          <a:prstGeom prst="rect">
            <a:avLst/>
          </a:prstGeom>
        </p:spPr>
      </p:pic>
    </p:spTree>
    <p:extLst>
      <p:ext uri="{BB962C8B-B14F-4D97-AF65-F5344CB8AC3E}">
        <p14:creationId xmlns:p14="http://schemas.microsoft.com/office/powerpoint/2010/main" val="741527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811" r:id="rId3"/>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23">
          <p15:clr>
            <a:srgbClr val="F26B43"/>
          </p15:clr>
        </p15:guide>
        <p15:guide id="4" orient="horz" pos="388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058653-407E-FF46-A69C-FC0A27FE3B09}"/>
              </a:ext>
            </a:extLst>
          </p:cNvPr>
          <p:cNvSpPr>
            <a:spLocks noGrp="1"/>
          </p:cNvSpPr>
          <p:nvPr>
            <p:ph type="title"/>
          </p:nvPr>
        </p:nvSpPr>
        <p:spPr>
          <a:xfrm>
            <a:off x="334962" y="333375"/>
            <a:ext cx="11522075" cy="236177"/>
          </a:xfrm>
          <a:prstGeom prst="rect">
            <a:avLst/>
          </a:prstGeom>
        </p:spPr>
        <p:txBody>
          <a:bodyPr vert="horz" lIns="0" tIns="0" rIns="0" bIns="0" rtlCol="0" anchor="t" anchorCtr="0">
            <a:noAutofit/>
          </a:bodyPr>
          <a:lstStyle/>
          <a:p>
            <a:r>
              <a:rPr lang="de-AT" noProof="0" dirty="0"/>
              <a:t>Titel</a:t>
            </a:r>
          </a:p>
        </p:txBody>
      </p:sp>
      <p:sp>
        <p:nvSpPr>
          <p:cNvPr id="3" name="Marcador de texto 2">
            <a:extLst>
              <a:ext uri="{FF2B5EF4-FFF2-40B4-BE49-F238E27FC236}">
                <a16:creationId xmlns:a16="http://schemas.microsoft.com/office/drawing/2014/main" id="{3C8769EE-E4E2-D647-A115-4BF3F3A5AA5D}"/>
              </a:ext>
            </a:extLst>
          </p:cNvPr>
          <p:cNvSpPr>
            <a:spLocks noGrp="1"/>
          </p:cNvSpPr>
          <p:nvPr>
            <p:ph type="body" idx="1"/>
          </p:nvPr>
        </p:nvSpPr>
        <p:spPr>
          <a:xfrm>
            <a:off x="334962" y="2042668"/>
            <a:ext cx="8640000" cy="2730500"/>
          </a:xfrm>
          <a:prstGeom prst="rect">
            <a:avLst/>
          </a:prstGeom>
        </p:spPr>
        <p:txBody>
          <a:bodyPr vert="horz" lIns="0" tIns="0" rIns="0" bIns="0" rtlCol="0">
            <a:normAutofit/>
          </a:bodyPr>
          <a:lstStyle/>
          <a:p>
            <a:r>
              <a:rPr lang="de-AT" noProof="0" dirty="0"/>
              <a:t>Text</a:t>
            </a:r>
          </a:p>
        </p:txBody>
      </p:sp>
      <p:sp>
        <p:nvSpPr>
          <p:cNvPr id="12" name="Marcador de pie de página 4">
            <a:extLst>
              <a:ext uri="{FF2B5EF4-FFF2-40B4-BE49-F238E27FC236}">
                <a16:creationId xmlns:a16="http://schemas.microsoft.com/office/drawing/2014/main" id="{9946431D-80BC-E841-9AC2-EF7CD79747B9}"/>
              </a:ext>
            </a:extLst>
          </p:cNvPr>
          <p:cNvSpPr>
            <a:spLocks noGrp="1"/>
          </p:cNvSpPr>
          <p:nvPr>
            <p:ph type="ftr" sz="quarter" idx="3"/>
          </p:nvPr>
        </p:nvSpPr>
        <p:spPr>
          <a:xfrm>
            <a:off x="3128447" y="6341416"/>
            <a:ext cx="7382468" cy="183209"/>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pPr algn="r"/>
            <a:endParaRPr lang="de-AT" dirty="0"/>
          </a:p>
        </p:txBody>
      </p:sp>
      <p:sp>
        <p:nvSpPr>
          <p:cNvPr id="14" name="Marcador de número de diapositiva 5">
            <a:extLst>
              <a:ext uri="{FF2B5EF4-FFF2-40B4-BE49-F238E27FC236}">
                <a16:creationId xmlns:a16="http://schemas.microsoft.com/office/drawing/2014/main" id="{2E04D626-AC56-0A4E-9215-DD9B22F65F54}"/>
              </a:ext>
            </a:extLst>
          </p:cNvPr>
          <p:cNvSpPr>
            <a:spLocks noGrp="1"/>
          </p:cNvSpPr>
          <p:nvPr>
            <p:ph type="sldNum" sz="quarter" idx="4"/>
          </p:nvPr>
        </p:nvSpPr>
        <p:spPr>
          <a:xfrm>
            <a:off x="10937221" y="6341416"/>
            <a:ext cx="857536" cy="168275"/>
          </a:xfrm>
          <a:prstGeom prst="rect">
            <a:avLst/>
          </a:prstGeom>
        </p:spPr>
        <p:txBody>
          <a:bodyPr vert="horz" lIns="0" tIns="0" rIns="0" bIns="0" rtlCol="0" anchor="t" anchorCtr="0"/>
          <a:lstStyle>
            <a:lvl1pPr algn="l">
              <a:defRPr sz="1300" b="0" i="0">
                <a:solidFill>
                  <a:schemeClr val="tx1"/>
                </a:solidFill>
                <a:latin typeface="Wiener Melange" panose="020B0502020209020204" pitchFamily="34" charset="0"/>
              </a:defRPr>
            </a:lvl1pPr>
          </a:lstStyle>
          <a:p>
            <a:fld id="{6DD58E23-04B3-3D49-B751-244912192C4F}" type="slidenum">
              <a:rPr lang="de-AT" smtClean="0"/>
              <a:pPr/>
              <a:t>‹Nr.›</a:t>
            </a:fld>
            <a:endParaRPr lang="de-AT" dirty="0"/>
          </a:p>
        </p:txBody>
      </p:sp>
      <p:sp>
        <p:nvSpPr>
          <p:cNvPr id="17" name="Rectángulo 21">
            <a:extLst>
              <a:ext uri="{FF2B5EF4-FFF2-40B4-BE49-F238E27FC236}">
                <a16:creationId xmlns:a16="http://schemas.microsoft.com/office/drawing/2014/main" id="{A7C92D75-D4C1-C346-B19C-1EFFCCAA92B1}"/>
              </a:ext>
            </a:extLst>
          </p:cNvPr>
          <p:cNvSpPr/>
          <p:nvPr/>
        </p:nvSpPr>
        <p:spPr>
          <a:xfrm>
            <a:off x="11974286" y="0"/>
            <a:ext cx="217714" cy="6173693"/>
          </a:xfrm>
          <a:prstGeom prst="rect">
            <a:avLst/>
          </a:prstGeom>
          <a:solidFill>
            <a:srgbClr val="FF8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26">
            <a:extLst>
              <a:ext uri="{FF2B5EF4-FFF2-40B4-BE49-F238E27FC236}">
                <a16:creationId xmlns:a16="http://schemas.microsoft.com/office/drawing/2014/main" id="{4E0CCC88-82F2-614F-9BC8-61B48B8F91E6}"/>
              </a:ext>
            </a:extLst>
          </p:cNvPr>
          <p:cNvSpPr/>
          <p:nvPr/>
        </p:nvSpPr>
        <p:spPr>
          <a:xfrm>
            <a:off x="12083143" y="3082315"/>
            <a:ext cx="108857" cy="3091378"/>
          </a:xfrm>
          <a:prstGeom prst="rect">
            <a:avLst/>
          </a:prstGeom>
          <a:solidFill>
            <a:srgbClr val="82D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sp>
        <p:nvSpPr>
          <p:cNvPr id="19" name="Rectángulo 26">
            <a:extLst>
              <a:ext uri="{FF2B5EF4-FFF2-40B4-BE49-F238E27FC236}">
                <a16:creationId xmlns:a16="http://schemas.microsoft.com/office/drawing/2014/main" id="{3B7B75F9-6326-DC45-87D4-F85A89E13790}"/>
              </a:ext>
            </a:extLst>
          </p:cNvPr>
          <p:cNvSpPr/>
          <p:nvPr/>
        </p:nvSpPr>
        <p:spPr>
          <a:xfrm>
            <a:off x="12083143" y="0"/>
            <a:ext cx="108857" cy="3082315"/>
          </a:xfrm>
          <a:prstGeom prst="rect">
            <a:avLst/>
          </a:prstGeom>
          <a:solidFill>
            <a:srgbClr val="FFC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ES" dirty="0"/>
          </a:p>
        </p:txBody>
      </p:sp>
      <p:pic>
        <p:nvPicPr>
          <p:cNvPr id="10" name="Grafik 9" descr="Ein Bild, das Zeichnung enthält.&#10;&#10;Automatisch generierte Beschreibung">
            <a:extLst>
              <a:ext uri="{FF2B5EF4-FFF2-40B4-BE49-F238E27FC236}">
                <a16:creationId xmlns:a16="http://schemas.microsoft.com/office/drawing/2014/main" id="{39F64459-3BC2-F34D-8C64-5CB996BFA7A4}"/>
              </a:ext>
            </a:extLst>
          </p:cNvPr>
          <p:cNvPicPr>
            <a:picLocks noChangeAspect="1"/>
          </p:cNvPicPr>
          <p:nvPr/>
        </p:nvPicPr>
        <p:blipFill>
          <a:blip r:embed="rId11"/>
          <a:stretch>
            <a:fillRect/>
          </a:stretch>
        </p:blipFill>
        <p:spPr>
          <a:xfrm>
            <a:off x="334962" y="6319454"/>
            <a:ext cx="1955643" cy="386146"/>
          </a:xfrm>
          <a:prstGeom prst="rect">
            <a:avLst/>
          </a:prstGeom>
        </p:spPr>
      </p:pic>
    </p:spTree>
    <p:extLst>
      <p:ext uri="{BB962C8B-B14F-4D97-AF65-F5344CB8AC3E}">
        <p14:creationId xmlns:p14="http://schemas.microsoft.com/office/powerpoint/2010/main" val="1052358658"/>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Lst>
  <p:hf hdr="0" ftr="0" dt="0"/>
  <p:txStyles>
    <p:titleStyle>
      <a:lvl1pPr algn="l" defTabSz="914400" rtl="0" eaLnBrk="1" latinLnBrk="0" hangingPunct="1">
        <a:lnSpc>
          <a:spcPct val="90000"/>
        </a:lnSpc>
        <a:spcBef>
          <a:spcPct val="0"/>
        </a:spcBef>
        <a:buNone/>
        <a:defRPr sz="2000" b="0" i="0" kern="1200">
          <a:solidFill>
            <a:schemeClr val="tx1"/>
          </a:solidFill>
          <a:latin typeface="Wiener Melange Extra Bold" panose="020B0502020209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400" b="0" i="0" kern="1200">
          <a:solidFill>
            <a:schemeClr val="tx1"/>
          </a:solidFill>
          <a:latin typeface="Wiener Melange" panose="020B0502020209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sv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info-cannabis.d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4.png"/><Relationship Id="rId1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s://sdw.wien/information/broschueren-infomaterial/pocket-info-jugendliche" TargetMode="External"/><Relationship Id="rId3" Type="http://schemas.openxmlformats.org/officeDocument/2006/relationships/hyperlink" Target="https://www.bundesregierung.de/breg-de/aktuelles/cannabis-legalisierung-2213640" TargetMode="External"/><Relationship Id="rId7" Type="http://schemas.openxmlformats.org/officeDocument/2006/relationships/hyperlink" Target="https://suchtvorbeugung.net/downloads/ARGE_Positionspapier_Freizeitgebrauch_Cannabis.pdf" TargetMode="External"/><Relationship Id="rId2" Type="http://schemas.openxmlformats.org/officeDocument/2006/relationships/hyperlink" Target="https://www.bundesgesundheitsministerium.de/themen/cannabis/faq-cannabisgesetz" TargetMode="External"/><Relationship Id="rId1" Type="http://schemas.openxmlformats.org/officeDocument/2006/relationships/slideLayout" Target="../slideLayouts/slideLayout4.xml"/><Relationship Id="rId6" Type="http://schemas.openxmlformats.org/officeDocument/2006/relationships/hyperlink" Target="https://www.infos-cannabis.de/" TargetMode="External"/><Relationship Id="rId5" Type="http://schemas.openxmlformats.org/officeDocument/2006/relationships/hyperlink" Target="https://finder-akademie.de/cannabis-eine-debatte-mit-pros-und-contras/" TargetMode="External"/><Relationship Id="rId4" Type="http://schemas.openxmlformats.org/officeDocument/2006/relationships/hyperlink" Target="https://www.cannabispraevention.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42114" y="3179408"/>
            <a:ext cx="10945996" cy="449261"/>
          </a:xfrm>
        </p:spPr>
        <p:txBody>
          <a:bodyPr>
            <a:normAutofit fontScale="70000" lnSpcReduction="20000"/>
          </a:bodyPr>
          <a:lstStyle/>
          <a:p>
            <a:r>
              <a:rPr lang="de-DE" dirty="0" smtClean="0"/>
              <a:t>Die Gesetzesänderung 2024 und daraus folgende Implikationen für Österreich</a:t>
            </a:r>
            <a:endParaRPr lang="de-DE" dirty="0"/>
          </a:p>
        </p:txBody>
      </p:sp>
      <p:sp>
        <p:nvSpPr>
          <p:cNvPr id="2" name="Titel 1"/>
          <p:cNvSpPr>
            <a:spLocks noGrp="1"/>
          </p:cNvSpPr>
          <p:nvPr>
            <p:ph type="ctrTitle"/>
          </p:nvPr>
        </p:nvSpPr>
        <p:spPr/>
        <p:txBody>
          <a:bodyPr/>
          <a:lstStyle/>
          <a:p>
            <a:r>
              <a:rPr lang="de-DE" dirty="0" smtClean="0"/>
              <a:t>Cannabisregulierung in Deutschland </a:t>
            </a:r>
            <a:endParaRPr lang="de-DE" dirty="0"/>
          </a:p>
        </p:txBody>
      </p:sp>
      <p:sp>
        <p:nvSpPr>
          <p:cNvPr id="4" name="Textplatzhalter 3"/>
          <p:cNvSpPr>
            <a:spLocks noGrp="1"/>
          </p:cNvSpPr>
          <p:nvPr>
            <p:ph type="body" sz="quarter" idx="15"/>
          </p:nvPr>
        </p:nvSpPr>
        <p:spPr/>
        <p:txBody>
          <a:bodyPr>
            <a:normAutofit lnSpcReduction="10000"/>
          </a:bodyPr>
          <a:lstStyle/>
          <a:p>
            <a:r>
              <a:rPr lang="de-DE" dirty="0" smtClean="0"/>
              <a:t>Iris Krainer, MA</a:t>
            </a:r>
            <a:endParaRPr lang="de-DE" dirty="0"/>
          </a:p>
        </p:txBody>
      </p:sp>
      <p:sp>
        <p:nvSpPr>
          <p:cNvPr id="5" name="Textplatzhalter 4"/>
          <p:cNvSpPr>
            <a:spLocks noGrp="1"/>
          </p:cNvSpPr>
          <p:nvPr>
            <p:ph type="body" sz="quarter" idx="16"/>
          </p:nvPr>
        </p:nvSpPr>
        <p:spPr/>
        <p:txBody>
          <a:bodyPr>
            <a:normAutofit lnSpcReduction="10000"/>
          </a:bodyPr>
          <a:lstStyle/>
          <a:p>
            <a:r>
              <a:rPr lang="de-DE" dirty="0" smtClean="0"/>
              <a:t>Institut für Suchtprävention</a:t>
            </a:r>
            <a:endParaRPr lang="de-DE" dirty="0"/>
          </a:p>
        </p:txBody>
      </p:sp>
      <p:sp>
        <p:nvSpPr>
          <p:cNvPr id="6" name="Textplatzhalter 5"/>
          <p:cNvSpPr>
            <a:spLocks noGrp="1"/>
          </p:cNvSpPr>
          <p:nvPr>
            <p:ph type="body" sz="quarter" idx="17"/>
          </p:nvPr>
        </p:nvSpPr>
        <p:spPr/>
        <p:txBody>
          <a:bodyPr>
            <a:normAutofit lnSpcReduction="10000"/>
          </a:bodyPr>
          <a:lstStyle/>
          <a:p>
            <a:r>
              <a:rPr lang="de-DE" dirty="0" smtClean="0"/>
              <a:t>15.05.2024</a:t>
            </a:r>
            <a:endParaRPr lang="de-DE" dirty="0"/>
          </a:p>
        </p:txBody>
      </p:sp>
    </p:spTree>
    <p:extLst>
      <p:ext uri="{BB962C8B-B14F-4D97-AF65-F5344CB8AC3E}">
        <p14:creationId xmlns:p14="http://schemas.microsoft.com/office/powerpoint/2010/main" val="65269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Die rechtliche Lage in Deutschland seit April 2024</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„Legalisierung light“ – ein kurzer Überblick</a:t>
            </a:r>
            <a:endParaRPr lang="de-AT" dirty="0"/>
          </a:p>
        </p:txBody>
      </p:sp>
      <p:sp>
        <p:nvSpPr>
          <p:cNvPr id="4" name="Textplatzhalter 3"/>
          <p:cNvSpPr>
            <a:spLocks noGrp="1"/>
          </p:cNvSpPr>
          <p:nvPr>
            <p:ph type="body" sz="quarter" idx="14"/>
          </p:nvPr>
        </p:nvSpPr>
        <p:spPr>
          <a:xfrm>
            <a:off x="403542" y="1303019"/>
            <a:ext cx="11522075" cy="4985047"/>
          </a:xfrm>
        </p:spPr>
        <p:txBody>
          <a:bodyPr/>
          <a:lstStyle/>
          <a:p>
            <a:r>
              <a:rPr lang="de-AT" sz="1800" dirty="0" smtClean="0"/>
              <a:t>Was hat sich geändert? </a:t>
            </a:r>
          </a:p>
          <a:p>
            <a:pPr marL="285750" indent="-285750">
              <a:buFont typeface="Arial" panose="020B0604020202020204" pitchFamily="34" charset="0"/>
              <a:buChar char="•"/>
            </a:pPr>
            <a:endParaRPr lang="de-AT" sz="1800" dirty="0" smtClean="0"/>
          </a:p>
          <a:p>
            <a:pPr marL="285750" indent="-285750">
              <a:buFont typeface="Arial" panose="020B0604020202020204" pitchFamily="34" charset="0"/>
              <a:buChar char="•"/>
            </a:pPr>
            <a:endParaRPr lang="de-AT" sz="1800" dirty="0" smtClean="0"/>
          </a:p>
          <a:p>
            <a:pPr marL="285750" indent="-285750">
              <a:buFont typeface="Arial" panose="020B0604020202020204" pitchFamily="34" charset="0"/>
              <a:buChar char="•"/>
            </a:pPr>
            <a:r>
              <a:rPr lang="de-AT" sz="1800" dirty="0" smtClean="0"/>
              <a:t>Cannabis wird im Betäubungsmittelgesetz von der Liste der verbotenen Substanzen gestrichen (u.a. Implikationen für den medizinischen Gebrauch von Cannabis</a:t>
            </a:r>
            <a:r>
              <a:rPr lang="de-AT" sz="1800" dirty="0" smtClean="0"/>
              <a:t>).</a:t>
            </a:r>
            <a:endParaRPr lang="de-AT" sz="1800" dirty="0" smtClean="0"/>
          </a:p>
          <a:p>
            <a:pPr marL="285750" indent="-285750">
              <a:buFont typeface="Arial" panose="020B0604020202020204" pitchFamily="34" charset="0"/>
              <a:buChar char="•"/>
            </a:pPr>
            <a:r>
              <a:rPr lang="de-AT" sz="1800" dirty="0" smtClean="0"/>
              <a:t>Erwachsene Personen können legal bzw. straffrei Cannabis für den Eigenbedarf in bestimmten Mengen konsumieren bzw. anbauen. </a:t>
            </a:r>
          </a:p>
          <a:p>
            <a:pPr marL="285750" indent="-285750">
              <a:buFont typeface="Arial" panose="020B0604020202020204" pitchFamily="34" charset="0"/>
              <a:buChar char="•"/>
            </a:pPr>
            <a:r>
              <a:rPr lang="de-AT" sz="1800" dirty="0" smtClean="0"/>
              <a:t>Zusätzlich zum Eigenanbau: Erwachsene können ab 1. Juli 2024 Cannabis in nichtkommerziellen Anbauvereinigungen (Cannabis </a:t>
            </a:r>
            <a:r>
              <a:rPr lang="de-AT" sz="1800" dirty="0" err="1" smtClean="0"/>
              <a:t>Social</a:t>
            </a:r>
            <a:r>
              <a:rPr lang="de-AT" sz="1800" dirty="0" smtClean="0"/>
              <a:t> Clubs, CSC genannt) anbauen. </a:t>
            </a:r>
          </a:p>
          <a:p>
            <a:pPr marL="285750" indent="-285750">
              <a:buFont typeface="Arial" panose="020B0604020202020204" pitchFamily="34" charset="0"/>
              <a:buChar char="•"/>
            </a:pPr>
            <a:r>
              <a:rPr lang="de-AT" sz="1800" dirty="0" smtClean="0"/>
              <a:t>Straßenverkehr: kein generelles Verbot von Cannabis im Straßenverkehr, aber eine Empfehlung, den bisherigen Grenzwert von einem Nanogramm THC pro Milliliter Blut auf 3,5ng/ml hinaufzusetzen. </a:t>
            </a:r>
          </a:p>
          <a:p>
            <a:pPr marL="285750" indent="-285750">
              <a:buFont typeface="Arial" panose="020B0604020202020204" pitchFamily="34" charset="0"/>
              <a:buChar char="•"/>
            </a:pPr>
            <a:r>
              <a:rPr lang="de-AT" sz="1800" dirty="0" smtClean="0"/>
              <a:t>Bundesnichtraucherschutzgesetz: auf Produkte für den Cannabiskonsum (Tabakerhitzer, E-Zigaretten) erweitert. </a:t>
            </a:r>
          </a:p>
          <a:p>
            <a:endParaRPr lang="de-AT" sz="1800" dirty="0"/>
          </a:p>
        </p:txBody>
      </p:sp>
      <p:sp>
        <p:nvSpPr>
          <p:cNvPr id="5" name="Abgerundetes Rechteck 4">
            <a:extLst>
              <a:ext uri="{FF2B5EF4-FFF2-40B4-BE49-F238E27FC236}">
                <a16:creationId xmlns:a16="http://schemas.microsoft.com/office/drawing/2014/main" id="{C50F11DF-F979-512B-6F54-7A66566A5346}"/>
              </a:ext>
            </a:extLst>
          </p:cNvPr>
          <p:cNvSpPr/>
          <p:nvPr/>
        </p:nvSpPr>
        <p:spPr>
          <a:xfrm>
            <a:off x="403542" y="1668780"/>
            <a:ext cx="11453495" cy="807720"/>
          </a:xfrm>
          <a:prstGeom prst="roundRect">
            <a:avLst/>
          </a:prstGeom>
          <a:solidFill>
            <a:srgbClr val="82D7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b="1" dirty="0"/>
              <a:t>Der Besitz und Anbau von THC-haltigem Cannabis wurden unter bestimmten Voraussetzungen mit 1. April 2024 </a:t>
            </a:r>
            <a:r>
              <a:rPr lang="de-AT" b="1" dirty="0" smtClean="0"/>
              <a:t>legalisiert</a:t>
            </a:r>
            <a:endParaRPr lang="de-AT" b="1" dirty="0"/>
          </a:p>
        </p:txBody>
      </p:sp>
    </p:spTree>
    <p:extLst>
      <p:ext uri="{BB962C8B-B14F-4D97-AF65-F5344CB8AC3E}">
        <p14:creationId xmlns:p14="http://schemas.microsoft.com/office/powerpoint/2010/main" val="1532102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Argumente für die Gesetzesänderung in Deutschland</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Was bezweckt die Gesetzesänderung? </a:t>
            </a:r>
            <a:endParaRPr lang="de-AT" dirty="0"/>
          </a:p>
        </p:txBody>
      </p:sp>
      <p:sp>
        <p:nvSpPr>
          <p:cNvPr id="4" name="Textplatzhalter 3"/>
          <p:cNvSpPr>
            <a:spLocks noGrp="1"/>
          </p:cNvSpPr>
          <p:nvPr>
            <p:ph type="body" sz="quarter" idx="14"/>
          </p:nvPr>
        </p:nvSpPr>
        <p:spPr>
          <a:xfrm>
            <a:off x="334962" y="1211580"/>
            <a:ext cx="6340158" cy="4671060"/>
          </a:xfrm>
        </p:spPr>
        <p:txBody>
          <a:bodyPr/>
          <a:lstStyle/>
          <a:p>
            <a:pPr marL="457200" indent="-457200">
              <a:buFont typeface="Arial" panose="020B0604020202020204" pitchFamily="34" charset="0"/>
              <a:buChar char="•"/>
            </a:pPr>
            <a:endParaRPr lang="de-AT" sz="3200" dirty="0" smtClean="0"/>
          </a:p>
          <a:p>
            <a:pPr marL="457200" indent="-457200">
              <a:buFont typeface="Arial" panose="020B0604020202020204" pitchFamily="34" charset="0"/>
              <a:buChar char="•"/>
            </a:pPr>
            <a:r>
              <a:rPr lang="de-AT" sz="2400" dirty="0" smtClean="0"/>
              <a:t>Eindämmung des Handels am Schwarzmarkt</a:t>
            </a:r>
          </a:p>
          <a:p>
            <a:pPr marL="457200" indent="-457200">
              <a:buFont typeface="Arial" panose="020B0604020202020204" pitchFamily="34" charset="0"/>
              <a:buChar char="•"/>
            </a:pPr>
            <a:endParaRPr lang="de-AT" sz="2400" dirty="0" smtClean="0"/>
          </a:p>
          <a:p>
            <a:pPr marL="457200" indent="-457200">
              <a:buFont typeface="Arial" panose="020B0604020202020204" pitchFamily="34" charset="0"/>
              <a:buChar char="•"/>
            </a:pPr>
            <a:r>
              <a:rPr lang="de-AT" sz="2400" dirty="0" smtClean="0"/>
              <a:t>Verbesserung des Kinder- und Jugendschutzes </a:t>
            </a:r>
          </a:p>
          <a:p>
            <a:pPr marL="457200" indent="-457200">
              <a:buFont typeface="Arial" panose="020B0604020202020204" pitchFamily="34" charset="0"/>
              <a:buChar char="•"/>
            </a:pPr>
            <a:endParaRPr lang="de-AT" sz="2400" dirty="0" smtClean="0"/>
          </a:p>
          <a:p>
            <a:pPr marL="457200" indent="-457200">
              <a:buFont typeface="Arial" panose="020B0604020202020204" pitchFamily="34" charset="0"/>
              <a:buChar char="•"/>
            </a:pPr>
            <a:r>
              <a:rPr lang="de-AT" sz="2400" dirty="0" smtClean="0"/>
              <a:t>Verbesserter Gesundheitsschutz </a:t>
            </a:r>
            <a:endParaRPr lang="de-AT"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120" y="1297940"/>
            <a:ext cx="480377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728460" y="5478780"/>
            <a:ext cx="4663440" cy="276999"/>
          </a:xfrm>
          <a:prstGeom prst="rect">
            <a:avLst/>
          </a:prstGeom>
          <a:noFill/>
        </p:spPr>
        <p:txBody>
          <a:bodyPr wrap="square" rtlCol="0">
            <a:spAutoFit/>
          </a:bodyPr>
          <a:lstStyle/>
          <a:p>
            <a:r>
              <a:rPr lang="de-AT" sz="1200" dirty="0" smtClean="0"/>
              <a:t>Bildquelle: www.unsplash.com</a:t>
            </a:r>
            <a:endParaRPr lang="de-AT" sz="1200" dirty="0"/>
          </a:p>
        </p:txBody>
      </p:sp>
    </p:spTree>
    <p:extLst>
      <p:ext uri="{BB962C8B-B14F-4D97-AF65-F5344CB8AC3E}">
        <p14:creationId xmlns:p14="http://schemas.microsoft.com/office/powerpoint/2010/main" val="1280445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solidFill>
            <a:srgbClr val="82D7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sz="3000" b="1" dirty="0" smtClean="0"/>
              <a:t>Was beinhaltet die Gesetzesänderung in Deutschland im Detail? </a:t>
            </a:r>
            <a:endParaRPr lang="de-DE" sz="3000" b="1" dirty="0"/>
          </a:p>
        </p:txBody>
      </p:sp>
    </p:spTree>
    <p:extLst>
      <p:ext uri="{BB962C8B-B14F-4D97-AF65-F5344CB8AC3E}">
        <p14:creationId xmlns:p14="http://schemas.microsoft.com/office/powerpoint/2010/main" val="132317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Eigenbesitz und Anbau </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Seit 1. April 2024</a:t>
            </a:r>
            <a:endParaRPr lang="de-AT" dirty="0"/>
          </a:p>
        </p:txBody>
      </p:sp>
      <p:sp>
        <p:nvSpPr>
          <p:cNvPr id="4" name="Textplatzhalter 3"/>
          <p:cNvSpPr>
            <a:spLocks noGrp="1"/>
          </p:cNvSpPr>
          <p:nvPr>
            <p:ph type="body" sz="quarter" idx="14"/>
          </p:nvPr>
        </p:nvSpPr>
        <p:spPr>
          <a:xfrm>
            <a:off x="334962" y="1143000"/>
            <a:ext cx="5425758" cy="5047536"/>
          </a:xfrm>
        </p:spPr>
        <p:style>
          <a:lnRef idx="3">
            <a:schemeClr val="lt1"/>
          </a:lnRef>
          <a:fillRef idx="1">
            <a:schemeClr val="accent2"/>
          </a:fillRef>
          <a:effectRef idx="1">
            <a:schemeClr val="accent2"/>
          </a:effectRef>
          <a:fontRef idx="minor">
            <a:schemeClr val="lt1"/>
          </a:fontRef>
        </p:style>
        <p:txBody>
          <a:bodyPr/>
          <a:lstStyle/>
          <a:p>
            <a:pPr algn="ctr"/>
            <a:r>
              <a:rPr lang="de-AT" dirty="0" smtClean="0"/>
              <a:t>Besitz</a:t>
            </a:r>
          </a:p>
          <a:p>
            <a:endParaRPr lang="de-AT" sz="1800" b="1" dirty="0" smtClean="0"/>
          </a:p>
          <a:p>
            <a:r>
              <a:rPr lang="de-AT" sz="1800" b="1" dirty="0" smtClean="0"/>
              <a:t>Unterwegs</a:t>
            </a:r>
            <a:r>
              <a:rPr lang="de-AT" sz="1800" dirty="0" smtClean="0"/>
              <a:t>: Der Besitz und die Mitnahme von </a:t>
            </a:r>
            <a:r>
              <a:rPr lang="de-AT" sz="1800" b="1" dirty="0" smtClean="0"/>
              <a:t>25g </a:t>
            </a:r>
            <a:r>
              <a:rPr lang="de-AT" sz="1800" dirty="0" smtClean="0"/>
              <a:t>Cannabis ist straffrei, ab </a:t>
            </a:r>
            <a:r>
              <a:rPr lang="de-AT" sz="1800" b="1" dirty="0" smtClean="0"/>
              <a:t>30g strafbar</a:t>
            </a:r>
            <a:r>
              <a:rPr lang="de-AT" sz="1800" dirty="0" smtClean="0"/>
              <a:t>, zwischen 25 und 30g ist es eine Ordnungswidrigkeit. </a:t>
            </a:r>
          </a:p>
          <a:p>
            <a:endParaRPr lang="de-AT" sz="1800" b="1" dirty="0" smtClean="0"/>
          </a:p>
          <a:p>
            <a:r>
              <a:rPr lang="de-AT" sz="1800" b="1" dirty="0" smtClean="0"/>
              <a:t>Zuhause</a:t>
            </a:r>
            <a:r>
              <a:rPr lang="de-AT" sz="1800" dirty="0" smtClean="0"/>
              <a:t>: bis zu </a:t>
            </a:r>
            <a:r>
              <a:rPr lang="de-AT" sz="1800" b="1" dirty="0" smtClean="0"/>
              <a:t>50g</a:t>
            </a:r>
            <a:r>
              <a:rPr lang="de-AT" sz="1800" dirty="0" smtClean="0"/>
              <a:t> für den Eigenbedarf sind straffrei, ab </a:t>
            </a:r>
            <a:r>
              <a:rPr lang="de-AT" sz="1800" b="1" dirty="0" smtClean="0"/>
              <a:t>60g ist es strafbar</a:t>
            </a:r>
            <a:r>
              <a:rPr lang="de-AT" sz="1800" dirty="0" smtClean="0"/>
              <a:t>, dazwischen ist es eine Ordnungswidrigkeit. </a:t>
            </a:r>
          </a:p>
          <a:p>
            <a:endParaRPr lang="de-AT" sz="1800" dirty="0" smtClean="0"/>
          </a:p>
          <a:p>
            <a:r>
              <a:rPr lang="de-AT" sz="1800" dirty="0" smtClean="0"/>
              <a:t>Anmerkung: die Grammangaben beziehen sich auf getrocknetes Cannabis </a:t>
            </a:r>
            <a:endParaRPr lang="de-AT" sz="1800" dirty="0"/>
          </a:p>
        </p:txBody>
      </p:sp>
      <p:sp>
        <p:nvSpPr>
          <p:cNvPr id="5" name="Textfeld 4"/>
          <p:cNvSpPr txBox="1"/>
          <p:nvPr/>
        </p:nvSpPr>
        <p:spPr>
          <a:xfrm>
            <a:off x="5859780" y="1143000"/>
            <a:ext cx="5631180" cy="504753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de-AT" sz="3400" dirty="0"/>
              <a:t>Anbau</a:t>
            </a:r>
          </a:p>
          <a:p>
            <a:pPr algn="ctr"/>
            <a:endParaRPr lang="de-AT" dirty="0"/>
          </a:p>
          <a:p>
            <a:r>
              <a:rPr lang="de-AT" b="1" dirty="0" smtClean="0"/>
              <a:t>Anbau für den Eigengebrauch</a:t>
            </a:r>
            <a:r>
              <a:rPr lang="de-AT" dirty="0" smtClean="0"/>
              <a:t>: bis zu </a:t>
            </a:r>
            <a:r>
              <a:rPr lang="de-AT" b="1" dirty="0" smtClean="0"/>
              <a:t>drei weibliche</a:t>
            </a:r>
            <a:r>
              <a:rPr lang="de-AT" dirty="0" smtClean="0"/>
              <a:t>,  gleichzeitig </a:t>
            </a:r>
            <a:r>
              <a:rPr lang="de-AT" b="1" dirty="0" smtClean="0"/>
              <a:t>blühende</a:t>
            </a:r>
            <a:r>
              <a:rPr lang="de-AT" dirty="0" smtClean="0"/>
              <a:t> Cannabispflanzen dürfen am Wohnsitz angebaut werden.</a:t>
            </a:r>
          </a:p>
          <a:p>
            <a:pPr algn="ctr"/>
            <a:endParaRPr lang="de-AT" dirty="0" smtClean="0"/>
          </a:p>
          <a:p>
            <a:r>
              <a:rPr lang="de-AT" b="1" dirty="0" smtClean="0"/>
              <a:t>Cannabissamen</a:t>
            </a:r>
            <a:r>
              <a:rPr lang="de-AT" dirty="0" smtClean="0"/>
              <a:t> dürfen aus EU-Mitgliedsstaaten eingeführt werden.</a:t>
            </a:r>
          </a:p>
          <a:p>
            <a:endParaRPr lang="de-AT" dirty="0"/>
          </a:p>
          <a:p>
            <a:r>
              <a:rPr lang="de-AT" dirty="0" smtClean="0"/>
              <a:t>Verpflichtend für die Anbauenden ist der </a:t>
            </a:r>
            <a:r>
              <a:rPr lang="de-AT" b="1" dirty="0" smtClean="0"/>
              <a:t>Schutz von Kindern und Jugendlichen </a:t>
            </a:r>
            <a:r>
              <a:rPr lang="de-AT" dirty="0" smtClean="0"/>
              <a:t>vor dem Zugriff auf das angebaute Cannabis. </a:t>
            </a:r>
          </a:p>
          <a:p>
            <a:pPr algn="ctr"/>
            <a:endParaRPr lang="de-AT" dirty="0" smtClean="0"/>
          </a:p>
          <a:p>
            <a:r>
              <a:rPr lang="de-AT" b="1" dirty="0" smtClean="0"/>
              <a:t>Gemeinschaftlicher, nicht kommerzieller </a:t>
            </a:r>
            <a:r>
              <a:rPr lang="de-AT" b="1" dirty="0"/>
              <a:t>E</a:t>
            </a:r>
            <a:r>
              <a:rPr lang="de-AT" b="1" dirty="0" smtClean="0"/>
              <a:t>igenanbau </a:t>
            </a:r>
            <a:r>
              <a:rPr lang="de-AT" dirty="0" smtClean="0"/>
              <a:t>zum Eigenkonsum in Anbauvereinigungen bzw. Genossenschaften soll </a:t>
            </a:r>
            <a:r>
              <a:rPr lang="de-AT" b="1" dirty="0" smtClean="0"/>
              <a:t>ab 1. Juli 2024</a:t>
            </a:r>
            <a:r>
              <a:rPr lang="de-AT" dirty="0" smtClean="0"/>
              <a:t> möglich sein. </a:t>
            </a:r>
            <a:endParaRPr lang="de-AT" dirty="0"/>
          </a:p>
        </p:txBody>
      </p:sp>
    </p:spTree>
    <p:extLst>
      <p:ext uri="{BB962C8B-B14F-4D97-AF65-F5344CB8AC3E}">
        <p14:creationId xmlns:p14="http://schemas.microsoft.com/office/powerpoint/2010/main" val="3867785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Erwerb</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von Cannabisblüten und -harz</a:t>
            </a:r>
            <a:endParaRPr lang="de-AT" dirty="0"/>
          </a:p>
        </p:txBody>
      </p:sp>
      <p:sp>
        <p:nvSpPr>
          <p:cNvPr id="4" name="Textplatzhalter 3"/>
          <p:cNvSpPr>
            <a:spLocks noGrp="1"/>
          </p:cNvSpPr>
          <p:nvPr>
            <p:ph type="body" sz="quarter" idx="14"/>
          </p:nvPr>
        </p:nvSpPr>
        <p:spPr>
          <a:xfrm>
            <a:off x="334963" y="1112520"/>
            <a:ext cx="6812598" cy="4953000"/>
          </a:xfrm>
        </p:spPr>
        <p:txBody>
          <a:bodyPr/>
          <a:lstStyle/>
          <a:p>
            <a:endParaRPr lang="de-AT" sz="1800" b="1" dirty="0" smtClean="0"/>
          </a:p>
          <a:p>
            <a:pPr algn="ctr"/>
            <a:r>
              <a:rPr lang="de-AT" sz="1800" b="1" dirty="0" smtClean="0"/>
              <a:t>Nicht im Gesetz vorgesehen ist der legale Verkauf und Handel mit Cannabis.</a:t>
            </a:r>
          </a:p>
          <a:p>
            <a:pPr algn="ctr"/>
            <a:endParaRPr lang="de-AT" sz="1800" dirty="0" smtClean="0"/>
          </a:p>
          <a:p>
            <a:pPr algn="ctr"/>
            <a:r>
              <a:rPr lang="de-AT" sz="1800" dirty="0" smtClean="0"/>
              <a:t>Für die Zukunft gibt es aber </a:t>
            </a:r>
            <a:r>
              <a:rPr lang="de-AT" sz="1800" dirty="0" smtClean="0"/>
              <a:t>Pläne (</a:t>
            </a:r>
            <a:r>
              <a:rPr lang="de-AT" sz="1800" dirty="0" smtClean="0"/>
              <a:t>Säulenmodell):</a:t>
            </a:r>
            <a:endParaRPr lang="de-AT" sz="1800" dirty="0"/>
          </a:p>
          <a:p>
            <a:pPr algn="ctr"/>
            <a:r>
              <a:rPr lang="de-AT" sz="1800" dirty="0" smtClean="0"/>
              <a:t>Ähnlich der Schweizer Regulierung soll in </a:t>
            </a:r>
            <a:r>
              <a:rPr lang="de-AT" sz="1800" b="1" dirty="0" smtClean="0"/>
              <a:t>Modellregionen</a:t>
            </a:r>
            <a:r>
              <a:rPr lang="de-AT" sz="1800" dirty="0" smtClean="0"/>
              <a:t> mit begleitender Forschung und Evaluation der </a:t>
            </a:r>
            <a:r>
              <a:rPr lang="de-AT" sz="1800" b="1" dirty="0" smtClean="0"/>
              <a:t>Verkauf in lizenzierten Shops</a:t>
            </a:r>
            <a:r>
              <a:rPr lang="de-AT" sz="1800" dirty="0" smtClean="0"/>
              <a:t> für 2-4 Jahre umgesetzt werden.</a:t>
            </a:r>
          </a:p>
          <a:p>
            <a:pPr algn="ctr"/>
            <a:endParaRPr lang="de-AT" sz="1800" dirty="0" smtClean="0"/>
          </a:p>
          <a:p>
            <a:pPr algn="ctr"/>
            <a:r>
              <a:rPr lang="de-AT" sz="1800" dirty="0" smtClean="0"/>
              <a:t>Als Ersatz für lizenzierte Shops sind Anbauvereinigungen und –</a:t>
            </a:r>
            <a:r>
              <a:rPr lang="de-AT" sz="1800" dirty="0" err="1" smtClean="0"/>
              <a:t>genossenschaften</a:t>
            </a:r>
            <a:r>
              <a:rPr lang="de-AT" sz="1800" dirty="0" smtClean="0"/>
              <a:t> ab 1. Juli 2024 vorgesehen: die Cannabis </a:t>
            </a:r>
            <a:r>
              <a:rPr lang="de-AT" sz="1800" dirty="0" err="1" smtClean="0"/>
              <a:t>Social</a:t>
            </a:r>
            <a:r>
              <a:rPr lang="de-AT" sz="1800" dirty="0" smtClean="0"/>
              <a:t> Clubs (CSC), die behördlich genehmigt werden müssen, um Cannabispflanzen anzubauen und die Blüten sowie das Harz an ihre Mitglieder weiterzugeben.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656" y="825500"/>
            <a:ext cx="3276599" cy="4914900"/>
          </a:xfrm>
          <a:prstGeom prst="rect">
            <a:avLst/>
          </a:prstGeom>
        </p:spPr>
      </p:pic>
      <p:sp>
        <p:nvSpPr>
          <p:cNvPr id="6" name="Textfeld 5"/>
          <p:cNvSpPr txBox="1"/>
          <p:nvPr/>
        </p:nvSpPr>
        <p:spPr>
          <a:xfrm>
            <a:off x="8072656" y="5951220"/>
            <a:ext cx="3276599" cy="276999"/>
          </a:xfrm>
          <a:prstGeom prst="rect">
            <a:avLst/>
          </a:prstGeom>
          <a:noFill/>
        </p:spPr>
        <p:txBody>
          <a:bodyPr wrap="square" rtlCol="0">
            <a:spAutoFit/>
          </a:bodyPr>
          <a:lstStyle/>
          <a:p>
            <a:r>
              <a:rPr lang="de-AT" sz="1200" dirty="0" smtClean="0"/>
              <a:t>Bildquelle: www.unsplash.com</a:t>
            </a:r>
            <a:endParaRPr lang="de-AT" sz="1200" dirty="0"/>
          </a:p>
        </p:txBody>
      </p:sp>
    </p:spTree>
    <p:extLst>
      <p:ext uri="{BB962C8B-B14F-4D97-AF65-F5344CB8AC3E}">
        <p14:creationId xmlns:p14="http://schemas.microsoft.com/office/powerpoint/2010/main" val="2377854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Konsum</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Allgemeine Regelungen</a:t>
            </a:r>
            <a:endParaRPr lang="de-AT" dirty="0"/>
          </a:p>
        </p:txBody>
      </p:sp>
      <p:sp>
        <p:nvSpPr>
          <p:cNvPr id="4" name="Textplatzhalter 3"/>
          <p:cNvSpPr>
            <a:spLocks noGrp="1"/>
          </p:cNvSpPr>
          <p:nvPr>
            <p:ph type="body" sz="quarter" idx="14"/>
          </p:nvPr>
        </p:nvSpPr>
        <p:spPr>
          <a:xfrm>
            <a:off x="334962" y="910340"/>
            <a:ext cx="5501958" cy="5406640"/>
          </a:xfrm>
        </p:spPr>
        <p:txBody>
          <a:bodyPr/>
          <a:lstStyle/>
          <a:p>
            <a:endParaRPr lang="de-AT" sz="1800" dirty="0" smtClean="0"/>
          </a:p>
          <a:p>
            <a:endParaRPr lang="de-AT" sz="1800" dirty="0"/>
          </a:p>
          <a:p>
            <a:pPr marL="285750" indent="-285750">
              <a:buFont typeface="Arial" panose="020B0604020202020204" pitchFamily="34" charset="0"/>
              <a:buChar char="•"/>
            </a:pPr>
            <a:r>
              <a:rPr lang="de-AT" sz="1800" dirty="0" smtClean="0"/>
              <a:t>Der Konsum unter 18 Jahren ist verboten.</a:t>
            </a:r>
          </a:p>
          <a:p>
            <a:pPr marL="285750" indent="-285750">
              <a:buFont typeface="Arial" panose="020B0604020202020204" pitchFamily="34" charset="0"/>
              <a:buChar char="•"/>
            </a:pPr>
            <a:r>
              <a:rPr lang="de-AT" sz="1800" dirty="0" smtClean="0"/>
              <a:t>Konsum in unmittelbarer Nähe von Minderjährigen ist verboten.</a:t>
            </a:r>
          </a:p>
          <a:p>
            <a:pPr marL="285750" indent="-285750">
              <a:buFont typeface="Arial" panose="020B0604020202020204" pitchFamily="34" charset="0"/>
              <a:buChar char="•"/>
            </a:pPr>
            <a:r>
              <a:rPr lang="de-AT" sz="1800" dirty="0" smtClean="0"/>
              <a:t>Kein Konsum in Cannabis </a:t>
            </a:r>
            <a:r>
              <a:rPr lang="de-AT" sz="1800" dirty="0" err="1" smtClean="0"/>
              <a:t>Social</a:t>
            </a:r>
            <a:r>
              <a:rPr lang="de-AT" sz="1800" dirty="0" smtClean="0"/>
              <a:t> Clubs und in 100m Umkreis der Anbauvereinigungen.</a:t>
            </a:r>
          </a:p>
          <a:p>
            <a:pPr marL="285750" indent="-285750">
              <a:buFont typeface="Arial" panose="020B0604020202020204" pitchFamily="34" charset="0"/>
              <a:buChar char="•"/>
            </a:pPr>
            <a:r>
              <a:rPr lang="de-AT" sz="1800" dirty="0" smtClean="0"/>
              <a:t>Kein Konsum in Fußgängerzonen von 7 Uhr bis 20 Uhr.</a:t>
            </a:r>
          </a:p>
          <a:p>
            <a:pPr marL="285750" indent="-285750">
              <a:buFont typeface="Arial" panose="020B0604020202020204" pitchFamily="34" charset="0"/>
              <a:buChar char="•"/>
            </a:pPr>
            <a:r>
              <a:rPr lang="de-AT" sz="1800" dirty="0" smtClean="0"/>
              <a:t>Kein Konsum in Schulen, Kitas und Jugendeinrichtungen, öffentlichen Sportstätten und </a:t>
            </a:r>
            <a:r>
              <a:rPr lang="de-AT" sz="1800" dirty="0"/>
              <a:t>S</a:t>
            </a:r>
            <a:r>
              <a:rPr lang="de-AT" sz="1800" dirty="0" smtClean="0"/>
              <a:t>pielplätzen im Umkreis von 100m.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3600" y="1676400"/>
            <a:ext cx="3746500" cy="3467100"/>
          </a:xfrm>
          <a:prstGeom prst="rect">
            <a:avLst/>
          </a:prstGeom>
        </p:spPr>
      </p:pic>
      <p:sp>
        <p:nvSpPr>
          <p:cNvPr id="6" name="Textfeld 5"/>
          <p:cNvSpPr txBox="1"/>
          <p:nvPr/>
        </p:nvSpPr>
        <p:spPr>
          <a:xfrm>
            <a:off x="7213600" y="5143500"/>
            <a:ext cx="3746500" cy="276999"/>
          </a:xfrm>
          <a:prstGeom prst="rect">
            <a:avLst/>
          </a:prstGeom>
          <a:noFill/>
        </p:spPr>
        <p:txBody>
          <a:bodyPr wrap="square" rtlCol="0">
            <a:spAutoFit/>
          </a:bodyPr>
          <a:lstStyle/>
          <a:p>
            <a:r>
              <a:rPr lang="de-AT" sz="1200" dirty="0" smtClean="0"/>
              <a:t>Bildquelle: www.unsplash.com</a:t>
            </a:r>
            <a:endParaRPr lang="de-AT" sz="1200" dirty="0"/>
          </a:p>
        </p:txBody>
      </p:sp>
    </p:spTree>
    <p:extLst>
      <p:ext uri="{BB962C8B-B14F-4D97-AF65-F5344CB8AC3E}">
        <p14:creationId xmlns:p14="http://schemas.microsoft.com/office/powerpoint/2010/main" val="3101799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Anbauvereinigungen</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Cannabis </a:t>
            </a:r>
            <a:r>
              <a:rPr lang="de-AT" dirty="0" err="1" smtClean="0"/>
              <a:t>Social</a:t>
            </a:r>
            <a:r>
              <a:rPr lang="de-AT" dirty="0" smtClean="0"/>
              <a:t> Clubs</a:t>
            </a:r>
            <a:endParaRPr lang="de-AT" dirty="0"/>
          </a:p>
        </p:txBody>
      </p:sp>
      <p:sp>
        <p:nvSpPr>
          <p:cNvPr id="4" name="Textplatzhalter 3"/>
          <p:cNvSpPr>
            <a:spLocks noGrp="1"/>
          </p:cNvSpPr>
          <p:nvPr>
            <p:ph type="body" sz="quarter" idx="14"/>
          </p:nvPr>
        </p:nvSpPr>
        <p:spPr>
          <a:xfrm>
            <a:off x="334962" y="1059180"/>
            <a:ext cx="11056938" cy="5052060"/>
          </a:xfrm>
        </p:spPr>
        <p:txBody>
          <a:bodyPr/>
          <a:lstStyle/>
          <a:p>
            <a:r>
              <a:rPr lang="de-AT" sz="2000" b="1" dirty="0" smtClean="0"/>
              <a:t>Was ist ein Cannabis </a:t>
            </a:r>
            <a:r>
              <a:rPr lang="de-AT" sz="2000" b="1" dirty="0" err="1" smtClean="0"/>
              <a:t>Social</a:t>
            </a:r>
            <a:r>
              <a:rPr lang="de-AT" sz="2000" b="1" dirty="0" smtClean="0"/>
              <a:t> Club? </a:t>
            </a:r>
          </a:p>
          <a:p>
            <a:endParaRPr lang="de-AT" sz="1800" dirty="0" smtClean="0"/>
          </a:p>
          <a:p>
            <a:endParaRPr lang="de-AT" sz="1800" dirty="0" smtClean="0"/>
          </a:p>
          <a:p>
            <a:pPr marL="285750" indent="-285750">
              <a:buFont typeface="Arial" panose="020B0604020202020204" pitchFamily="34" charset="0"/>
              <a:buChar char="•"/>
            </a:pPr>
            <a:r>
              <a:rPr lang="de-AT" sz="1800" dirty="0" smtClean="0"/>
              <a:t>Cannabis </a:t>
            </a:r>
            <a:r>
              <a:rPr lang="de-AT" sz="1800" dirty="0" err="1"/>
              <a:t>Social</a:t>
            </a:r>
            <a:r>
              <a:rPr lang="de-AT" sz="1800" dirty="0"/>
              <a:t> Clubs werden ab 1. Juli 2024 erlaubt </a:t>
            </a:r>
            <a:r>
              <a:rPr lang="de-AT" sz="1800" dirty="0" smtClean="0"/>
              <a:t>sein. </a:t>
            </a:r>
            <a:endParaRPr lang="de-AT" sz="1800" dirty="0" smtClean="0"/>
          </a:p>
          <a:p>
            <a:pPr marL="285750" indent="-285750">
              <a:buFont typeface="Arial" panose="020B0604020202020204" pitchFamily="34" charset="0"/>
              <a:buChar char="•"/>
            </a:pPr>
            <a:r>
              <a:rPr lang="de-AT" sz="1800" dirty="0" smtClean="0"/>
              <a:t>CSCs sind eingetragene, nicht-wirtschaftliche Vereine bzw. </a:t>
            </a:r>
            <a:r>
              <a:rPr lang="de-AT" sz="1800" dirty="0" smtClean="0"/>
              <a:t>Genossenschaften. </a:t>
            </a:r>
            <a:endParaRPr lang="de-AT" sz="1800" dirty="0" smtClean="0"/>
          </a:p>
          <a:p>
            <a:pPr marL="285750" indent="-285750">
              <a:buFont typeface="Arial" panose="020B0604020202020204" pitchFamily="34" charset="0"/>
              <a:buChar char="•"/>
            </a:pPr>
            <a:r>
              <a:rPr lang="de-AT" sz="1800" dirty="0" smtClean="0"/>
              <a:t>Ihr Zweck: Cannabis nicht-gewerblich für den Eigenbedarf anzubauen und Cannabis sowie Samen und Stecklinge zum Eigenanbau </a:t>
            </a:r>
            <a:r>
              <a:rPr lang="de-AT" sz="1800" b="1" dirty="0" smtClean="0"/>
              <a:t>an Mitglieder </a:t>
            </a:r>
            <a:r>
              <a:rPr lang="de-AT" sz="1800" dirty="0" smtClean="0"/>
              <a:t>weiterzugeben. An Nichtmitglieder dürfen nur Samen und Stecklinge weitergegeben werden. </a:t>
            </a:r>
          </a:p>
          <a:p>
            <a:pPr marL="285750" indent="-285750">
              <a:buFont typeface="Arial" panose="020B0604020202020204" pitchFamily="34" charset="0"/>
              <a:buChar char="•"/>
            </a:pPr>
            <a:r>
              <a:rPr lang="de-AT" sz="1800" dirty="0" smtClean="0"/>
              <a:t>CSC brauchen </a:t>
            </a:r>
            <a:r>
              <a:rPr lang="de-AT" sz="1800" dirty="0" smtClean="0"/>
              <a:t>eine behördliche </a:t>
            </a:r>
            <a:r>
              <a:rPr lang="de-AT" sz="1800" dirty="0" smtClean="0"/>
              <a:t>Genehmigung: vertretungsberechtigte Personen müssen uneingeschränkt geschäftsfähig sein und die Cannabispflanzen und Samen müssen gegen den Zugriff durch Minderjährige und Dritte geschützt sein. Mengen- und Qualitätsvorgaben müssen erfüllt werden. Die Genehmigung gilt für 7 Jahre.</a:t>
            </a:r>
          </a:p>
          <a:p>
            <a:endParaRPr lang="de-AT" sz="1800" dirty="0" smtClean="0"/>
          </a:p>
          <a:p>
            <a:endParaRPr lang="de-AT" dirty="0"/>
          </a:p>
        </p:txBody>
      </p:sp>
    </p:spTree>
    <p:extLst>
      <p:ext uri="{BB962C8B-B14F-4D97-AF65-F5344CB8AC3E}">
        <p14:creationId xmlns:p14="http://schemas.microsoft.com/office/powerpoint/2010/main" val="2783332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Anbauvereinigungen</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Cannabis </a:t>
            </a:r>
            <a:r>
              <a:rPr lang="de-AT" dirty="0" err="1" smtClean="0"/>
              <a:t>Social</a:t>
            </a:r>
            <a:r>
              <a:rPr lang="de-AT" dirty="0" smtClean="0"/>
              <a:t> Clubs</a:t>
            </a:r>
            <a:endParaRPr lang="de-AT" dirty="0"/>
          </a:p>
        </p:txBody>
      </p:sp>
      <p:sp>
        <p:nvSpPr>
          <p:cNvPr id="4" name="Textplatzhalter 3"/>
          <p:cNvSpPr>
            <a:spLocks noGrp="1"/>
          </p:cNvSpPr>
          <p:nvPr>
            <p:ph type="body" sz="quarter" idx="14"/>
          </p:nvPr>
        </p:nvSpPr>
        <p:spPr>
          <a:xfrm>
            <a:off x="334962" y="1059180"/>
            <a:ext cx="11056938" cy="5257800"/>
          </a:xfrm>
        </p:spPr>
        <p:txBody>
          <a:bodyPr/>
          <a:lstStyle/>
          <a:p>
            <a:r>
              <a:rPr lang="de-AT" sz="2000" b="1" dirty="0" smtClean="0"/>
              <a:t>Was sind die Pflichten von CSC? Hier die wichtigsten:</a:t>
            </a:r>
            <a:endParaRPr lang="de-AT" sz="2000" dirty="0" smtClean="0"/>
          </a:p>
          <a:p>
            <a:endParaRPr lang="de-AT" sz="1800" dirty="0" smtClean="0"/>
          </a:p>
          <a:p>
            <a:r>
              <a:rPr lang="de-AT" sz="1800" dirty="0" smtClean="0"/>
              <a:t>Cannabis darf nur an Mitglieder in kontrollierter Qualität in Reinform (Marihuana, Haschisch) weitergegeben werden. Max. Abgabemenge</a:t>
            </a:r>
            <a:r>
              <a:rPr lang="de-AT" sz="1800" b="1" dirty="0" smtClean="0"/>
              <a:t>: 25g/Tag, 50g/Monat </a:t>
            </a:r>
            <a:r>
              <a:rPr lang="de-AT" sz="1800" dirty="0" smtClean="0"/>
              <a:t>(Heranwachsende von 18 - 21 Jahren: </a:t>
            </a:r>
            <a:r>
              <a:rPr lang="de-AT" sz="1800" b="1" dirty="0" smtClean="0"/>
              <a:t>30g/Monat</a:t>
            </a:r>
            <a:r>
              <a:rPr lang="de-AT" sz="1800" dirty="0" smtClean="0"/>
              <a:t>), der THC-Gehalt muss festgelegt und benannt sein.</a:t>
            </a:r>
          </a:p>
          <a:p>
            <a:r>
              <a:rPr lang="de-AT" sz="1800" dirty="0" smtClean="0"/>
              <a:t>Max Weitergabe von </a:t>
            </a:r>
            <a:r>
              <a:rPr lang="de-AT" sz="1800" b="1" dirty="0" smtClean="0"/>
              <a:t>7 Cannabissamen oder 5 Stecklingen </a:t>
            </a:r>
            <a:r>
              <a:rPr lang="de-AT" sz="1800" dirty="0" smtClean="0"/>
              <a:t>pro Monat an Mitglieder oder erwachsene Nicht-Mitglieder. </a:t>
            </a:r>
          </a:p>
          <a:p>
            <a:r>
              <a:rPr lang="de-AT" sz="1800" b="1" dirty="0" smtClean="0"/>
              <a:t>Werbung</a:t>
            </a:r>
            <a:r>
              <a:rPr lang="de-AT" sz="1800" dirty="0" smtClean="0"/>
              <a:t> ist nicht erlaubt, </a:t>
            </a:r>
            <a:r>
              <a:rPr lang="de-AT" sz="1800" b="1" dirty="0" smtClean="0"/>
              <a:t>Verpackungen</a:t>
            </a:r>
            <a:r>
              <a:rPr lang="de-AT" sz="1800" dirty="0" smtClean="0"/>
              <a:t> müssen neutral sein, </a:t>
            </a:r>
            <a:r>
              <a:rPr lang="de-AT" sz="1800" b="1" dirty="0" smtClean="0"/>
              <a:t>Informationszettel</a:t>
            </a:r>
            <a:r>
              <a:rPr lang="de-AT" sz="1800" dirty="0" smtClean="0"/>
              <a:t> (Gewicht, Ernte, THC- und CBD-Gehalt, Risiken, Haltbarkeit, Beratungsstellen etc.) muss beigelegt werden. </a:t>
            </a:r>
          </a:p>
          <a:p>
            <a:r>
              <a:rPr lang="de-AT" sz="1800" dirty="0" smtClean="0"/>
              <a:t>Produktion ist nur für den Eigenbedarf zulässig, </a:t>
            </a:r>
            <a:r>
              <a:rPr lang="de-AT" sz="1800" b="1" dirty="0" smtClean="0"/>
              <a:t>Überproduktion ist </a:t>
            </a:r>
            <a:r>
              <a:rPr lang="de-AT" sz="1800" b="1" dirty="0" smtClean="0"/>
              <a:t>nicht erlaubt</a:t>
            </a:r>
            <a:r>
              <a:rPr lang="de-AT" sz="1800" dirty="0" smtClean="0"/>
              <a:t>. </a:t>
            </a:r>
          </a:p>
          <a:p>
            <a:r>
              <a:rPr lang="de-AT" sz="1800" dirty="0" smtClean="0"/>
              <a:t>Verpflichtende </a:t>
            </a:r>
            <a:r>
              <a:rPr lang="de-AT" sz="1800" b="1" dirty="0" smtClean="0"/>
              <a:t>Dokumentation</a:t>
            </a:r>
            <a:r>
              <a:rPr lang="de-AT" sz="1800" dirty="0" smtClean="0"/>
              <a:t> über die Samen und Stecklinge (Herkunft, Anbau etc.), jährliche </a:t>
            </a:r>
            <a:r>
              <a:rPr lang="de-AT" sz="1800" b="1" dirty="0" smtClean="0"/>
              <a:t>Meldepflicht</a:t>
            </a:r>
            <a:r>
              <a:rPr lang="de-AT" sz="1800" dirty="0" smtClean="0"/>
              <a:t> über Ernte, Weitergabe und Bestand, jährliche </a:t>
            </a:r>
            <a:r>
              <a:rPr lang="de-AT" sz="1800" dirty="0" smtClean="0"/>
              <a:t>Kontrollen.</a:t>
            </a:r>
            <a:endParaRPr lang="de-AT" sz="1800" dirty="0" smtClean="0"/>
          </a:p>
          <a:p>
            <a:r>
              <a:rPr lang="de-AT" sz="1800" dirty="0" smtClean="0"/>
              <a:t>Vereine müssen </a:t>
            </a:r>
            <a:r>
              <a:rPr lang="de-AT" sz="1800" b="1" dirty="0" smtClean="0"/>
              <a:t>eine*n geschulte*n </a:t>
            </a:r>
            <a:r>
              <a:rPr lang="de-AT" sz="1800" b="1" dirty="0" err="1" smtClean="0"/>
              <a:t>Präventionsbeautragte</a:t>
            </a:r>
            <a:r>
              <a:rPr lang="de-AT" sz="1800" b="1" dirty="0" smtClean="0"/>
              <a:t>*n </a:t>
            </a:r>
            <a:r>
              <a:rPr lang="de-AT" sz="1800" dirty="0" smtClean="0"/>
              <a:t>benennen, ein </a:t>
            </a:r>
            <a:r>
              <a:rPr lang="de-AT" sz="1800" b="1" dirty="0" smtClean="0"/>
              <a:t>Konzept für Gesundheits- und Jugendschutz</a:t>
            </a:r>
            <a:r>
              <a:rPr lang="de-AT" sz="1800" dirty="0" smtClean="0"/>
              <a:t> ist verpflichtend.</a:t>
            </a:r>
          </a:p>
          <a:p>
            <a:endParaRPr lang="de-AT" dirty="0"/>
          </a:p>
        </p:txBody>
      </p:sp>
    </p:spTree>
    <p:extLst>
      <p:ext uri="{BB962C8B-B14F-4D97-AF65-F5344CB8AC3E}">
        <p14:creationId xmlns:p14="http://schemas.microsoft.com/office/powerpoint/2010/main" val="103803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Jugendschutz in Cannabis </a:t>
            </a:r>
            <a:r>
              <a:rPr lang="de-AT" dirty="0" err="1" smtClean="0"/>
              <a:t>Social</a:t>
            </a:r>
            <a:r>
              <a:rPr lang="de-AT" dirty="0" smtClean="0"/>
              <a:t> Clubs</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Für unter 18-jährige </a:t>
            </a:r>
            <a:endParaRPr lang="de-AT" dirty="0"/>
          </a:p>
        </p:txBody>
      </p:sp>
      <p:sp>
        <p:nvSpPr>
          <p:cNvPr id="4" name="Textplatzhalter 3"/>
          <p:cNvSpPr>
            <a:spLocks noGrp="1"/>
          </p:cNvSpPr>
          <p:nvPr>
            <p:ph type="body" sz="quarter" idx="14"/>
          </p:nvPr>
        </p:nvSpPr>
        <p:spPr>
          <a:xfrm>
            <a:off x="334962" y="1066800"/>
            <a:ext cx="6263958" cy="5082540"/>
          </a:xfrm>
        </p:spPr>
        <p:txBody>
          <a:bodyPr/>
          <a:lstStyle/>
          <a:p>
            <a:endParaRPr lang="de-AT" sz="1800" b="1" dirty="0" smtClean="0"/>
          </a:p>
          <a:p>
            <a:r>
              <a:rPr lang="de-AT" sz="1800" b="1" dirty="0" smtClean="0"/>
              <a:t>Mitgliedschaft von und Weitergabe von Cannabis an Minderjährige ist verboten. </a:t>
            </a:r>
          </a:p>
          <a:p>
            <a:endParaRPr lang="de-AT" sz="1800" dirty="0"/>
          </a:p>
          <a:p>
            <a:pPr marL="285750" indent="-285750">
              <a:buFont typeface="Arial" panose="020B0604020202020204" pitchFamily="34" charset="0"/>
              <a:buChar char="•"/>
            </a:pPr>
            <a:r>
              <a:rPr lang="de-AT" sz="1800" dirty="0" smtClean="0"/>
              <a:t>Kein Zutritt für Kinder- und Jugendliche </a:t>
            </a:r>
          </a:p>
          <a:p>
            <a:pPr marL="285750" indent="-285750">
              <a:buFont typeface="Arial" panose="020B0604020202020204" pitchFamily="34" charset="0"/>
              <a:buChar char="•"/>
            </a:pPr>
            <a:r>
              <a:rPr lang="de-AT" sz="1800" dirty="0" smtClean="0"/>
              <a:t>CSC brauchen ein Jugendschutzkonzept</a:t>
            </a:r>
          </a:p>
          <a:p>
            <a:pPr marL="285750" indent="-285750">
              <a:buFont typeface="Arial" panose="020B0604020202020204" pitchFamily="34" charset="0"/>
              <a:buChar char="•"/>
            </a:pPr>
            <a:r>
              <a:rPr lang="de-AT" sz="1800" dirty="0" smtClean="0"/>
              <a:t>CSC dürfen nicht im unmittelbaren Umfeld von Schulen, Kitas, Jugendeinrichtungen und Spielplätzen angesiedelt sein (in Sichtweite, rund 100m)</a:t>
            </a:r>
          </a:p>
          <a:p>
            <a:endParaRPr lang="de-AT" sz="1800" dirty="0"/>
          </a:p>
          <a:p>
            <a:r>
              <a:rPr lang="de-AT" sz="1800" dirty="0" smtClean="0"/>
              <a:t>Für </a:t>
            </a:r>
            <a:r>
              <a:rPr lang="de-AT" sz="1800" b="1" dirty="0" smtClean="0"/>
              <a:t>junge Erwachsene von 18 bis 21 Jahren </a:t>
            </a:r>
            <a:r>
              <a:rPr lang="de-AT" sz="1800" dirty="0" smtClean="0"/>
              <a:t>sind die maximalen Abgabemengen auf </a:t>
            </a:r>
            <a:r>
              <a:rPr lang="de-AT" sz="1800" b="1" dirty="0" smtClean="0"/>
              <a:t>30 Gramm pro Monat </a:t>
            </a:r>
            <a:r>
              <a:rPr lang="de-AT" sz="1800" dirty="0" smtClean="0"/>
              <a:t>beschränkt, der </a:t>
            </a:r>
            <a:r>
              <a:rPr lang="de-AT" sz="1800" b="1" dirty="0" smtClean="0"/>
              <a:t>THC-Gehalt</a:t>
            </a:r>
            <a:r>
              <a:rPr lang="de-AT" sz="1800" dirty="0" smtClean="0"/>
              <a:t> darf nicht über </a:t>
            </a:r>
            <a:r>
              <a:rPr lang="de-AT" sz="1800" b="1" dirty="0" smtClean="0"/>
              <a:t>10% </a:t>
            </a:r>
            <a:r>
              <a:rPr lang="de-AT" sz="1800" dirty="0" smtClean="0"/>
              <a:t>liegen</a:t>
            </a:r>
            <a:endParaRPr lang="de-AT" sz="18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922" y="1265317"/>
            <a:ext cx="4343400" cy="3710543"/>
          </a:xfrm>
          <a:prstGeom prst="rect">
            <a:avLst/>
          </a:prstGeom>
        </p:spPr>
      </p:pic>
      <p:sp>
        <p:nvSpPr>
          <p:cNvPr id="6" name="Textfeld 5"/>
          <p:cNvSpPr txBox="1"/>
          <p:nvPr/>
        </p:nvSpPr>
        <p:spPr>
          <a:xfrm>
            <a:off x="6926580" y="4975860"/>
            <a:ext cx="4230084" cy="246221"/>
          </a:xfrm>
          <a:prstGeom prst="rect">
            <a:avLst/>
          </a:prstGeom>
          <a:noFill/>
        </p:spPr>
        <p:txBody>
          <a:bodyPr wrap="square" rtlCol="0">
            <a:spAutoFit/>
          </a:bodyPr>
          <a:lstStyle/>
          <a:p>
            <a:r>
              <a:rPr lang="de-AT" sz="1000" dirty="0" smtClean="0"/>
              <a:t>Bildquelle: www.unsplash.com</a:t>
            </a:r>
            <a:endParaRPr lang="de-AT" sz="1000" dirty="0"/>
          </a:p>
        </p:txBody>
      </p:sp>
    </p:spTree>
    <p:extLst>
      <p:ext uri="{BB962C8B-B14F-4D97-AF65-F5344CB8AC3E}">
        <p14:creationId xmlns:p14="http://schemas.microsoft.com/office/powerpoint/2010/main" val="2857150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Jugendschutz</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 </a:t>
            </a:r>
            <a:endParaRPr lang="de-AT" dirty="0"/>
          </a:p>
        </p:txBody>
      </p:sp>
      <p:sp>
        <p:nvSpPr>
          <p:cNvPr id="4" name="Textplatzhalter 3"/>
          <p:cNvSpPr>
            <a:spLocks noGrp="1"/>
          </p:cNvSpPr>
          <p:nvPr>
            <p:ph type="body" sz="quarter" idx="14"/>
          </p:nvPr>
        </p:nvSpPr>
        <p:spPr>
          <a:xfrm>
            <a:off x="334962" y="967740"/>
            <a:ext cx="10988358" cy="5265420"/>
          </a:xfrm>
        </p:spPr>
        <p:txBody>
          <a:bodyPr/>
          <a:lstStyle/>
          <a:p>
            <a:pPr marL="285750" indent="-285750">
              <a:buFont typeface="Arial" panose="020B0604020202020204" pitchFamily="34" charset="0"/>
              <a:buChar char="•"/>
            </a:pPr>
            <a:r>
              <a:rPr lang="de-AT" sz="1800" dirty="0" smtClean="0"/>
              <a:t>Kein Konsum unter </a:t>
            </a:r>
            <a:r>
              <a:rPr lang="de-AT" sz="1800" b="1" dirty="0" smtClean="0"/>
              <a:t>18 Jahren</a:t>
            </a:r>
            <a:r>
              <a:rPr lang="de-AT" sz="1800" dirty="0" smtClean="0"/>
              <a:t>.</a:t>
            </a:r>
          </a:p>
          <a:p>
            <a:pPr marL="285750" indent="-285750">
              <a:buFont typeface="Arial" panose="020B0604020202020204" pitchFamily="34" charset="0"/>
              <a:buChar char="•"/>
            </a:pPr>
            <a:r>
              <a:rPr lang="de-AT" sz="1800" dirty="0" smtClean="0"/>
              <a:t>Die </a:t>
            </a:r>
            <a:r>
              <a:rPr lang="de-AT" sz="1800" b="1" dirty="0" smtClean="0"/>
              <a:t>Abgabe</a:t>
            </a:r>
            <a:r>
              <a:rPr lang="de-AT" sz="1800" dirty="0" smtClean="0"/>
              <a:t> von Cannabis an Kinder und Jugendliche, die </a:t>
            </a:r>
            <a:r>
              <a:rPr lang="de-AT" sz="1800" b="1" dirty="0" smtClean="0"/>
              <a:t>Weitergabe</a:t>
            </a:r>
            <a:r>
              <a:rPr lang="de-AT" sz="1800" dirty="0" smtClean="0"/>
              <a:t> und der </a:t>
            </a:r>
            <a:r>
              <a:rPr lang="de-AT" sz="1800" b="1" dirty="0" smtClean="0"/>
              <a:t>Verkauf</a:t>
            </a:r>
            <a:r>
              <a:rPr lang="de-AT" sz="1800" dirty="0" smtClean="0"/>
              <a:t> sind strafbar. </a:t>
            </a:r>
          </a:p>
          <a:p>
            <a:pPr marL="285750" indent="-285750">
              <a:buFont typeface="Arial" panose="020B0604020202020204" pitchFamily="34" charset="0"/>
              <a:buChar char="•"/>
            </a:pPr>
            <a:r>
              <a:rPr lang="de-AT" sz="1800" dirty="0" smtClean="0"/>
              <a:t>Beim Eigenanbau sowie in CSC müssen </a:t>
            </a:r>
            <a:r>
              <a:rPr lang="de-AT" sz="1800" b="1" dirty="0" smtClean="0"/>
              <a:t>Schutzmaßnahmen</a:t>
            </a:r>
            <a:r>
              <a:rPr lang="de-AT" sz="1800" dirty="0" smtClean="0"/>
              <a:t> getroffen werden, die den Zugriff durch Minderjährige verhindern. </a:t>
            </a:r>
          </a:p>
          <a:p>
            <a:pPr marL="285750" indent="-285750">
              <a:buFont typeface="Arial" panose="020B0604020202020204" pitchFamily="34" charset="0"/>
              <a:buChar char="•"/>
            </a:pPr>
            <a:r>
              <a:rPr lang="de-AT" sz="1800" b="1" dirty="0" smtClean="0"/>
              <a:t>Öffentlicher Raum: </a:t>
            </a:r>
            <a:r>
              <a:rPr lang="de-AT" sz="1800" dirty="0" smtClean="0"/>
              <a:t>Beschränkungen (siehe oben</a:t>
            </a:r>
            <a:r>
              <a:rPr lang="de-AT" sz="1800" dirty="0" smtClean="0"/>
              <a:t>).</a:t>
            </a:r>
            <a:endParaRPr lang="de-AT" sz="1800" dirty="0" smtClean="0"/>
          </a:p>
          <a:p>
            <a:pPr marL="285750" indent="-285750">
              <a:buFont typeface="Arial" panose="020B0604020202020204" pitchFamily="34" charset="0"/>
              <a:buChar char="•"/>
            </a:pPr>
            <a:r>
              <a:rPr lang="de-AT" sz="1800" dirty="0" smtClean="0"/>
              <a:t>Die </a:t>
            </a:r>
            <a:r>
              <a:rPr lang="de-AT" sz="1800" b="1" dirty="0" smtClean="0"/>
              <a:t>Suchtpräventionsangebote</a:t>
            </a:r>
            <a:r>
              <a:rPr lang="de-AT" sz="1800" dirty="0" smtClean="0"/>
              <a:t> und </a:t>
            </a:r>
            <a:r>
              <a:rPr lang="de-AT" sz="1800" b="1" dirty="0" smtClean="0"/>
              <a:t>Frühinterventionsmaßnahmen</a:t>
            </a:r>
            <a:r>
              <a:rPr lang="de-AT" sz="1800" dirty="0" smtClean="0"/>
              <a:t> werden </a:t>
            </a:r>
            <a:r>
              <a:rPr lang="de-AT" sz="1800" dirty="0" smtClean="0"/>
              <a:t>ausgebaut.</a:t>
            </a:r>
            <a:endParaRPr lang="de-AT" sz="1800" dirty="0" smtClean="0"/>
          </a:p>
          <a:p>
            <a:pPr marL="285750" indent="-285750">
              <a:buFont typeface="Arial" panose="020B0604020202020204" pitchFamily="34" charset="0"/>
              <a:buChar char="•"/>
            </a:pPr>
            <a:r>
              <a:rPr lang="de-AT" sz="1800" b="1" dirty="0" smtClean="0"/>
              <a:t>Strafbare Handlungen für </a:t>
            </a:r>
            <a:r>
              <a:rPr lang="de-AT" sz="1800" dirty="0" smtClean="0"/>
              <a:t>Erwachsene (z.B. unerlaubter Handel) und ebenso der Besitz, Erwerb und Anbau von Cannabis </a:t>
            </a:r>
            <a:r>
              <a:rPr lang="de-AT" sz="1800" b="1" dirty="0" smtClean="0"/>
              <a:t>sind für Jugendliche strafbar</a:t>
            </a:r>
            <a:r>
              <a:rPr lang="de-AT" sz="1800" dirty="0" smtClean="0"/>
              <a:t>, bei Verstößen werden die </a:t>
            </a:r>
            <a:r>
              <a:rPr lang="de-AT" sz="1800" b="1" dirty="0" err="1" smtClean="0"/>
              <a:t>Obsorgeberechtigten</a:t>
            </a:r>
            <a:r>
              <a:rPr lang="de-AT" sz="1800" dirty="0" smtClean="0"/>
              <a:t> informiert. </a:t>
            </a:r>
          </a:p>
          <a:p>
            <a:pPr marL="285750" indent="-285750">
              <a:buFont typeface="Arial" panose="020B0604020202020204" pitchFamily="34" charset="0"/>
              <a:buChar char="•"/>
            </a:pPr>
            <a:r>
              <a:rPr lang="de-AT" sz="1800" dirty="0" smtClean="0"/>
              <a:t>Bei eindeutigen Hinweisen auf die Gefährdung des Kindeswohl wird der öffentliche Träger der </a:t>
            </a:r>
            <a:r>
              <a:rPr lang="de-AT" sz="1800" b="1" dirty="0" smtClean="0"/>
              <a:t>Jugendhilfe</a:t>
            </a:r>
            <a:r>
              <a:rPr lang="de-AT" sz="1800" dirty="0" smtClean="0"/>
              <a:t> verständigt, um Frühinterventionsmaßnahmen vorzunehmen. </a:t>
            </a:r>
          </a:p>
          <a:p>
            <a:pPr marL="285750" indent="-285750">
              <a:buFont typeface="Arial" panose="020B0604020202020204" pitchFamily="34" charset="0"/>
              <a:buChar char="•"/>
            </a:pPr>
            <a:r>
              <a:rPr lang="de-AT" sz="1800" b="1" dirty="0" smtClean="0"/>
              <a:t>Verpackungen</a:t>
            </a:r>
            <a:r>
              <a:rPr lang="de-AT" sz="1800" dirty="0" smtClean="0"/>
              <a:t>: Verpflichtende Hinweise auf Gesundheitsrisiken sowie Anlaufstellen für Beratung und Behandlung. </a:t>
            </a:r>
          </a:p>
          <a:p>
            <a:pPr marL="285750" indent="-285750">
              <a:buFont typeface="Arial" panose="020B0604020202020204" pitchFamily="34" charset="0"/>
              <a:buChar char="•"/>
            </a:pPr>
            <a:r>
              <a:rPr lang="de-AT" sz="1800" b="1" dirty="0" smtClean="0"/>
              <a:t>Werbeverbot</a:t>
            </a:r>
            <a:endParaRPr lang="de-AT" sz="1800" b="1" dirty="0"/>
          </a:p>
        </p:txBody>
      </p:sp>
    </p:spTree>
    <p:extLst>
      <p:ext uri="{BB962C8B-B14F-4D97-AF65-F5344CB8AC3E}">
        <p14:creationId xmlns:p14="http://schemas.microsoft.com/office/powerpoint/2010/main" val="3097025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feld 56">
            <a:extLst>
              <a:ext uri="{FF2B5EF4-FFF2-40B4-BE49-F238E27FC236}">
                <a16:creationId xmlns:a16="http://schemas.microsoft.com/office/drawing/2014/main" id="{D135824E-F4A3-2E73-033D-54716C170C1D}"/>
              </a:ext>
            </a:extLst>
          </p:cNvPr>
          <p:cNvSpPr txBox="1"/>
          <p:nvPr/>
        </p:nvSpPr>
        <p:spPr>
          <a:xfrm>
            <a:off x="8586682" y="5290616"/>
            <a:ext cx="2794356" cy="4069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AT" sz="1900" b="0" i="0" u="none" strike="noStrike" kern="0" cap="none" spc="0" normalizeH="0" baseline="0" noProof="0" dirty="0">
              <a:ln>
                <a:noFill/>
              </a:ln>
              <a:solidFill>
                <a:srgbClr val="FFC000"/>
              </a:solidFill>
              <a:effectLst/>
              <a:uLnTx/>
              <a:uFillTx/>
              <a:cs typeface="Wiener Melange" panose="020B0502020209020204" pitchFamily="34" charset="0"/>
            </a:endParaRPr>
          </a:p>
        </p:txBody>
      </p:sp>
      <p:sp>
        <p:nvSpPr>
          <p:cNvPr id="2" name="Titel 1">
            <a:extLst>
              <a:ext uri="{FF2B5EF4-FFF2-40B4-BE49-F238E27FC236}">
                <a16:creationId xmlns:a16="http://schemas.microsoft.com/office/drawing/2014/main" id="{8E746EC4-7DB7-36E1-34E6-F1A00CEFDD38}"/>
              </a:ext>
            </a:extLst>
          </p:cNvPr>
          <p:cNvSpPr>
            <a:spLocks noGrp="1"/>
          </p:cNvSpPr>
          <p:nvPr>
            <p:ph type="title"/>
          </p:nvPr>
        </p:nvSpPr>
        <p:spPr/>
        <p:txBody>
          <a:bodyPr/>
          <a:lstStyle/>
          <a:p>
            <a:r>
              <a:rPr lang="de-DE" dirty="0"/>
              <a:t>Wer sind wir? </a:t>
            </a:r>
          </a:p>
        </p:txBody>
      </p:sp>
      <p:sp>
        <p:nvSpPr>
          <p:cNvPr id="3" name="Textplatzhalter 2">
            <a:extLst>
              <a:ext uri="{FF2B5EF4-FFF2-40B4-BE49-F238E27FC236}">
                <a16:creationId xmlns:a16="http://schemas.microsoft.com/office/drawing/2014/main" id="{B92A839E-BC56-6D8F-8206-084D02C4D357}"/>
              </a:ext>
            </a:extLst>
          </p:cNvPr>
          <p:cNvSpPr>
            <a:spLocks noGrp="1"/>
          </p:cNvSpPr>
          <p:nvPr>
            <p:ph type="body" sz="quarter" idx="13"/>
          </p:nvPr>
        </p:nvSpPr>
        <p:spPr/>
        <p:txBody>
          <a:bodyPr>
            <a:normAutofit fontScale="92500" lnSpcReduction="10000"/>
          </a:bodyPr>
          <a:lstStyle/>
          <a:p>
            <a:r>
              <a:rPr lang="de-DE" dirty="0"/>
              <a:t>Institut für Suchtprävention (ISP) </a:t>
            </a:r>
          </a:p>
        </p:txBody>
      </p:sp>
      <p:sp>
        <p:nvSpPr>
          <p:cNvPr id="74" name="Textfeld 73">
            <a:extLst>
              <a:ext uri="{FF2B5EF4-FFF2-40B4-BE49-F238E27FC236}">
                <a16:creationId xmlns:a16="http://schemas.microsoft.com/office/drawing/2014/main" id="{BF07BAE1-B34C-A16A-D349-E2868ECAB16C}"/>
              </a:ext>
            </a:extLst>
          </p:cNvPr>
          <p:cNvSpPr txBox="1"/>
          <p:nvPr/>
        </p:nvSpPr>
        <p:spPr>
          <a:xfrm>
            <a:off x="268014" y="2911677"/>
            <a:ext cx="3917544"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1800" b="0" i="0" u="none" strike="noStrike" kern="0" cap="none" spc="0" normalizeH="0" baseline="0" noProof="0" dirty="0">
                <a:ln>
                  <a:noFill/>
                </a:ln>
                <a:effectLst/>
                <a:uLnTx/>
                <a:uFillTx/>
                <a:cs typeface="Wiener Melange" panose="020B0502020209020204" pitchFamily="34" charset="0"/>
              </a:rPr>
              <a:t>Unsere Maßnahmen erreichen verschiedene </a:t>
            </a:r>
            <a:r>
              <a:rPr kumimoji="0" lang="de-AT" sz="1800" b="0" i="0" u="none" strike="noStrike" kern="0" cap="none" spc="0" normalizeH="0" baseline="0" noProof="0" dirty="0">
                <a:ln>
                  <a:noFill/>
                </a:ln>
                <a:solidFill>
                  <a:srgbClr val="FFC000"/>
                </a:solidFill>
                <a:effectLst/>
                <a:uLnTx/>
                <a:uFillTx/>
                <a:cs typeface="Wiener Melange" panose="020B0502020209020204" pitchFamily="34" charset="0"/>
              </a:rPr>
              <a:t>Handlungsfelder </a:t>
            </a:r>
          </a:p>
        </p:txBody>
      </p:sp>
      <p:sp>
        <p:nvSpPr>
          <p:cNvPr id="83" name="Textfeld 82">
            <a:extLst>
              <a:ext uri="{FF2B5EF4-FFF2-40B4-BE49-F238E27FC236}">
                <a16:creationId xmlns:a16="http://schemas.microsoft.com/office/drawing/2014/main" id="{984AC784-49BC-4FCD-A18D-C39647B7AEA2}"/>
              </a:ext>
            </a:extLst>
          </p:cNvPr>
          <p:cNvSpPr txBox="1"/>
          <p:nvPr/>
        </p:nvSpPr>
        <p:spPr>
          <a:xfrm>
            <a:off x="268014" y="1915765"/>
            <a:ext cx="3917544" cy="64633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1800" b="1" i="0" u="none" strike="noStrike" kern="0" cap="none" spc="0" normalizeH="0" baseline="0" noProof="0" dirty="0">
                <a:ln>
                  <a:noFill/>
                </a:ln>
                <a:effectLst/>
                <a:uLnTx/>
                <a:uFillTx/>
                <a:cs typeface="Wiener Melange" panose="020B0502020209020204" pitchFamily="34" charset="0"/>
              </a:rPr>
              <a:t>Landesfachstelle</a:t>
            </a:r>
            <a:r>
              <a:rPr kumimoji="0" lang="de-AT" sz="1800" b="0" i="0" u="none" strike="noStrike" kern="0" cap="none" spc="0" normalizeH="0" baseline="0" noProof="0" dirty="0">
                <a:ln>
                  <a:noFill/>
                </a:ln>
                <a:effectLst/>
                <a:uLnTx/>
                <a:uFillTx/>
                <a:cs typeface="Wiener Melange" panose="020B0502020209020204" pitchFamily="34" charset="0"/>
              </a:rPr>
              <a:t> für Suchtprävention in Wien </a:t>
            </a:r>
          </a:p>
        </p:txBody>
      </p:sp>
      <p:grpSp>
        <p:nvGrpSpPr>
          <p:cNvPr id="36" name="Gruppieren 35">
            <a:extLst>
              <a:ext uri="{FF2B5EF4-FFF2-40B4-BE49-F238E27FC236}">
                <a16:creationId xmlns:a16="http://schemas.microsoft.com/office/drawing/2014/main" id="{F165B390-8771-8245-D3C9-D6AC656B819F}"/>
              </a:ext>
            </a:extLst>
          </p:cNvPr>
          <p:cNvGrpSpPr/>
          <p:nvPr/>
        </p:nvGrpSpPr>
        <p:grpSpPr>
          <a:xfrm>
            <a:off x="2275492" y="1219807"/>
            <a:ext cx="9399186" cy="4942458"/>
            <a:chOff x="2457850" y="1115077"/>
            <a:chExt cx="9399186" cy="4942458"/>
          </a:xfrm>
        </p:grpSpPr>
        <p:cxnSp>
          <p:nvCxnSpPr>
            <p:cNvPr id="32" name="Gerade Verbindung 31">
              <a:extLst>
                <a:ext uri="{FF2B5EF4-FFF2-40B4-BE49-F238E27FC236}">
                  <a16:creationId xmlns:a16="http://schemas.microsoft.com/office/drawing/2014/main" id="{B1BB71F8-1D22-4AF2-67BF-848935E925E8}"/>
                </a:ext>
              </a:extLst>
            </p:cNvPr>
            <p:cNvCxnSpPr>
              <a:cxnSpLocks/>
            </p:cNvCxnSpPr>
            <p:nvPr/>
          </p:nvCxnSpPr>
          <p:spPr>
            <a:xfrm>
              <a:off x="7017611" y="5082763"/>
              <a:ext cx="26651" cy="545369"/>
            </a:xfrm>
            <a:prstGeom prst="line">
              <a:avLst/>
            </a:prstGeom>
            <a:ln w="19050">
              <a:solidFill>
                <a:srgbClr val="E3B324"/>
              </a:solidFill>
            </a:ln>
          </p:spPr>
          <p:style>
            <a:lnRef idx="1">
              <a:schemeClr val="accent1"/>
            </a:lnRef>
            <a:fillRef idx="0">
              <a:schemeClr val="accent1"/>
            </a:fillRef>
            <a:effectRef idx="0">
              <a:schemeClr val="accent1"/>
            </a:effectRef>
            <a:fontRef idx="minor">
              <a:schemeClr val="tx1"/>
            </a:fontRef>
          </p:style>
        </p:cxnSp>
        <p:cxnSp>
          <p:nvCxnSpPr>
            <p:cNvPr id="26" name="Gerade Verbindung 25">
              <a:extLst>
                <a:ext uri="{FF2B5EF4-FFF2-40B4-BE49-F238E27FC236}">
                  <a16:creationId xmlns:a16="http://schemas.microsoft.com/office/drawing/2014/main" id="{BAB36238-17AB-6885-D81B-793B0B7B0BAE}"/>
                </a:ext>
              </a:extLst>
            </p:cNvPr>
            <p:cNvCxnSpPr>
              <a:cxnSpLocks/>
            </p:cNvCxnSpPr>
            <p:nvPr/>
          </p:nvCxnSpPr>
          <p:spPr>
            <a:xfrm flipV="1">
              <a:off x="8538053" y="2075161"/>
              <a:ext cx="409783" cy="261587"/>
            </a:xfrm>
            <a:prstGeom prst="line">
              <a:avLst/>
            </a:prstGeom>
            <a:ln w="19050">
              <a:solidFill>
                <a:srgbClr val="E3B324"/>
              </a:solidFill>
            </a:ln>
          </p:spPr>
          <p:style>
            <a:lnRef idx="1">
              <a:schemeClr val="accent1"/>
            </a:lnRef>
            <a:fillRef idx="0">
              <a:schemeClr val="accent1"/>
            </a:fillRef>
            <a:effectRef idx="0">
              <a:schemeClr val="accent1"/>
            </a:effectRef>
            <a:fontRef idx="minor">
              <a:schemeClr val="tx1"/>
            </a:fontRef>
          </p:style>
        </p:cxnSp>
        <p:grpSp>
          <p:nvGrpSpPr>
            <p:cNvPr id="59" name="Gruppieren 58">
              <a:extLst>
                <a:ext uri="{FF2B5EF4-FFF2-40B4-BE49-F238E27FC236}">
                  <a16:creationId xmlns:a16="http://schemas.microsoft.com/office/drawing/2014/main" id="{E72937CC-FB1A-662A-AD02-934797E9C55C}"/>
                </a:ext>
              </a:extLst>
            </p:cNvPr>
            <p:cNvGrpSpPr/>
            <p:nvPr/>
          </p:nvGrpSpPr>
          <p:grpSpPr>
            <a:xfrm>
              <a:off x="5769197" y="2988357"/>
              <a:ext cx="2751255" cy="1304904"/>
              <a:chOff x="3142138" y="2177353"/>
              <a:chExt cx="4584302" cy="2007420"/>
            </a:xfrm>
          </p:grpSpPr>
          <p:pic>
            <p:nvPicPr>
              <p:cNvPr id="71" name="Grafik 70">
                <a:extLst>
                  <a:ext uri="{FF2B5EF4-FFF2-40B4-BE49-F238E27FC236}">
                    <a16:creationId xmlns:a16="http://schemas.microsoft.com/office/drawing/2014/main" id="{6AFEF3FE-8459-B99C-2A28-F9FDFA4E9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138" y="2177353"/>
                <a:ext cx="4584302" cy="935152"/>
              </a:xfrm>
              <a:prstGeom prst="rect">
                <a:avLst/>
              </a:prstGeom>
            </p:spPr>
          </p:pic>
          <p:sp>
            <p:nvSpPr>
              <p:cNvPr id="72" name="Textfeld 71">
                <a:extLst>
                  <a:ext uri="{FF2B5EF4-FFF2-40B4-BE49-F238E27FC236}">
                    <a16:creationId xmlns:a16="http://schemas.microsoft.com/office/drawing/2014/main" id="{A641D46C-BEB8-4BD3-D2A6-1DCD890197E5}"/>
                  </a:ext>
                </a:extLst>
              </p:cNvPr>
              <p:cNvSpPr txBox="1"/>
              <p:nvPr/>
            </p:nvSpPr>
            <p:spPr>
              <a:xfrm>
                <a:off x="4844999" y="3569257"/>
                <a:ext cx="1493279" cy="6155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2000" b="1" i="1" u="none" strike="noStrike" kern="0" cap="none" spc="0" normalizeH="0" baseline="0" noProof="0" dirty="0">
                    <a:ln>
                      <a:noFill/>
                    </a:ln>
                    <a:solidFill>
                      <a:srgbClr val="FFC000"/>
                    </a:solidFill>
                    <a:effectLst/>
                    <a:uLnTx/>
                    <a:uFillTx/>
                    <a:cs typeface="Wiener Melange" panose="020B0502020209020204" pitchFamily="34" charset="0"/>
                  </a:rPr>
                  <a:t>ISP</a:t>
                </a:r>
              </a:p>
            </p:txBody>
          </p:sp>
        </p:grpSp>
        <p:grpSp>
          <p:nvGrpSpPr>
            <p:cNvPr id="13" name="Gruppieren 12">
              <a:extLst>
                <a:ext uri="{FF2B5EF4-FFF2-40B4-BE49-F238E27FC236}">
                  <a16:creationId xmlns:a16="http://schemas.microsoft.com/office/drawing/2014/main" id="{1FDBF7E4-8C27-286A-9A9F-A96B7C3AA8EF}"/>
                </a:ext>
              </a:extLst>
            </p:cNvPr>
            <p:cNvGrpSpPr/>
            <p:nvPr/>
          </p:nvGrpSpPr>
          <p:grpSpPr>
            <a:xfrm>
              <a:off x="8781029" y="1481730"/>
              <a:ext cx="2940121" cy="728512"/>
              <a:chOff x="8719837" y="1577610"/>
              <a:chExt cx="2940121" cy="728512"/>
            </a:xfrm>
          </p:grpSpPr>
          <p:sp>
            <p:nvSpPr>
              <p:cNvPr id="65" name="Abgerundetes Rechteck 64">
                <a:extLst>
                  <a:ext uri="{FF2B5EF4-FFF2-40B4-BE49-F238E27FC236}">
                    <a16:creationId xmlns:a16="http://schemas.microsoft.com/office/drawing/2014/main" id="{BF1CB4B6-0EDB-F50A-F7DF-EFA7C70E7A7A}"/>
                  </a:ext>
                </a:extLst>
              </p:cNvPr>
              <p:cNvSpPr/>
              <p:nvPr/>
            </p:nvSpPr>
            <p:spPr>
              <a:xfrm>
                <a:off x="8719837" y="1577610"/>
                <a:ext cx="2940121" cy="728512"/>
              </a:xfrm>
              <a:prstGeom prst="roundRect">
                <a:avLst/>
              </a:prstGeom>
              <a:solidFill>
                <a:srgbClr val="EEC6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1900" b="1" i="0" u="none" strike="noStrike" kern="0" cap="none" spc="0" normalizeH="0" baseline="0" noProof="0" dirty="0">
                    <a:ln>
                      <a:noFill/>
                    </a:ln>
                    <a:solidFill>
                      <a:prstClr val="white"/>
                    </a:solidFill>
                    <a:effectLst/>
                    <a:uLnTx/>
                    <a:uFillTx/>
                    <a:latin typeface="Calibri" panose="020F0502020204030204"/>
                    <a:ea typeface="+mn-ea"/>
                    <a:cs typeface="Wiener Melange" panose="020B0502020209020204" pitchFamily="34" charset="0"/>
                  </a:rPr>
                  <a:t>      Gesundheits- </a:t>
                </a:r>
              </a:p>
              <a:p>
                <a:pPr marL="0" marR="0" lvl="0" indent="0" defTabSz="914400" eaLnBrk="1" fontAlgn="auto" latinLnBrk="0" hangingPunct="1">
                  <a:lnSpc>
                    <a:spcPct val="100000"/>
                  </a:lnSpc>
                  <a:spcBef>
                    <a:spcPts val="0"/>
                  </a:spcBef>
                  <a:spcAft>
                    <a:spcPts val="0"/>
                  </a:spcAft>
                  <a:buClrTx/>
                  <a:buSzTx/>
                  <a:buFontTx/>
                  <a:buNone/>
                  <a:tabLst/>
                  <a:defRPr/>
                </a:pPr>
                <a:r>
                  <a:rPr kumimoji="0" lang="de-AT" sz="1900" b="1" i="0" u="none" strike="noStrike" kern="0" cap="none" spc="0" normalizeH="0" baseline="0" noProof="0" dirty="0">
                    <a:ln>
                      <a:noFill/>
                    </a:ln>
                    <a:solidFill>
                      <a:prstClr val="white"/>
                    </a:solidFill>
                    <a:effectLst/>
                    <a:uLnTx/>
                    <a:uFillTx/>
                    <a:latin typeface="Calibri" panose="020F0502020204030204"/>
                    <a:ea typeface="+mn-ea"/>
                    <a:cs typeface="Wiener Melange" panose="020B0502020209020204" pitchFamily="34" charset="0"/>
                  </a:rPr>
                  <a:t>     &amp; Sozialbereich</a:t>
                </a:r>
              </a:p>
            </p:txBody>
          </p:sp>
          <p:pic>
            <p:nvPicPr>
              <p:cNvPr id="87" name="Grafik 86" descr="Medizin mit einfarbiger Füllung">
                <a:extLst>
                  <a:ext uri="{FF2B5EF4-FFF2-40B4-BE49-F238E27FC236}">
                    <a16:creationId xmlns:a16="http://schemas.microsoft.com/office/drawing/2014/main" id="{8C6EF246-F0FA-980E-6CC4-92E151AEDBD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910482" y="1712690"/>
                <a:ext cx="458351" cy="458351"/>
              </a:xfrm>
              <a:prstGeom prst="rect">
                <a:avLst/>
              </a:prstGeom>
            </p:spPr>
          </p:pic>
        </p:grpSp>
        <p:grpSp>
          <p:nvGrpSpPr>
            <p:cNvPr id="11" name="Gruppieren 10">
              <a:extLst>
                <a:ext uri="{FF2B5EF4-FFF2-40B4-BE49-F238E27FC236}">
                  <a16:creationId xmlns:a16="http://schemas.microsoft.com/office/drawing/2014/main" id="{2512AAB8-D29E-5502-3491-5BD3E9027EDF}"/>
                </a:ext>
              </a:extLst>
            </p:cNvPr>
            <p:cNvGrpSpPr/>
            <p:nvPr/>
          </p:nvGrpSpPr>
          <p:grpSpPr>
            <a:xfrm>
              <a:off x="9062681" y="3770299"/>
              <a:ext cx="2794355" cy="613295"/>
              <a:chOff x="9062681" y="3770299"/>
              <a:chExt cx="2794355" cy="613295"/>
            </a:xfrm>
          </p:grpSpPr>
          <p:sp>
            <p:nvSpPr>
              <p:cNvPr id="66" name="Abgerundetes Rechteck 65">
                <a:extLst>
                  <a:ext uri="{FF2B5EF4-FFF2-40B4-BE49-F238E27FC236}">
                    <a16:creationId xmlns:a16="http://schemas.microsoft.com/office/drawing/2014/main" id="{D4D100C5-9CB4-C673-4661-2BA84D5427F8}"/>
                  </a:ext>
                </a:extLst>
              </p:cNvPr>
              <p:cNvSpPr/>
              <p:nvPr/>
            </p:nvSpPr>
            <p:spPr>
              <a:xfrm>
                <a:off x="9062681" y="3770299"/>
                <a:ext cx="2794355" cy="613295"/>
              </a:xfrm>
              <a:prstGeom prst="roundRect">
                <a:avLst/>
              </a:prstGeom>
              <a:solidFill>
                <a:srgbClr val="E3B324">
                  <a:alpha val="89385"/>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2100" b="1" i="0" u="none" strike="noStrike" kern="0" cap="none" spc="0" normalizeH="0" baseline="0" noProof="0" dirty="0">
                    <a:ln>
                      <a:noFill/>
                    </a:ln>
                    <a:solidFill>
                      <a:prstClr val="white"/>
                    </a:solidFill>
                    <a:effectLst/>
                    <a:uLnTx/>
                    <a:uFillTx/>
                    <a:latin typeface="Calibri" panose="020F0502020204030204"/>
                    <a:ea typeface="+mn-ea"/>
                    <a:cs typeface="Wiener Melange" panose="020B0502020209020204" pitchFamily="34" charset="0"/>
                  </a:rPr>
                  <a:t>            Kind &amp; Familie</a:t>
                </a:r>
              </a:p>
            </p:txBody>
          </p:sp>
          <p:pic>
            <p:nvPicPr>
              <p:cNvPr id="93" name="Grafik 92" descr="Familie mit Junge mit einfarbiger Füllung">
                <a:extLst>
                  <a:ext uri="{FF2B5EF4-FFF2-40B4-BE49-F238E27FC236}">
                    <a16:creationId xmlns:a16="http://schemas.microsoft.com/office/drawing/2014/main" id="{8D700301-66CC-EF74-88C9-99B85383E19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330599" y="3875170"/>
                <a:ext cx="403551" cy="403551"/>
              </a:xfrm>
              <a:prstGeom prst="rect">
                <a:avLst/>
              </a:prstGeom>
            </p:spPr>
          </p:pic>
        </p:grpSp>
        <p:grpSp>
          <p:nvGrpSpPr>
            <p:cNvPr id="12" name="Gruppieren 11">
              <a:extLst>
                <a:ext uri="{FF2B5EF4-FFF2-40B4-BE49-F238E27FC236}">
                  <a16:creationId xmlns:a16="http://schemas.microsoft.com/office/drawing/2014/main" id="{85F2AA14-E5AD-1E00-36BA-431C63449C85}"/>
                </a:ext>
              </a:extLst>
            </p:cNvPr>
            <p:cNvGrpSpPr/>
            <p:nvPr/>
          </p:nvGrpSpPr>
          <p:grpSpPr>
            <a:xfrm>
              <a:off x="6331648" y="5451790"/>
              <a:ext cx="2794356" cy="605745"/>
              <a:chOff x="6331648" y="5451790"/>
              <a:chExt cx="2794356" cy="605745"/>
            </a:xfrm>
          </p:grpSpPr>
          <p:sp>
            <p:nvSpPr>
              <p:cNvPr id="67" name="Abgerundetes Rechteck 66">
                <a:extLst>
                  <a:ext uri="{FF2B5EF4-FFF2-40B4-BE49-F238E27FC236}">
                    <a16:creationId xmlns:a16="http://schemas.microsoft.com/office/drawing/2014/main" id="{21235D72-C2D8-A2B7-CECD-D306DA9D238D}"/>
                  </a:ext>
                </a:extLst>
              </p:cNvPr>
              <p:cNvSpPr/>
              <p:nvPr/>
            </p:nvSpPr>
            <p:spPr>
              <a:xfrm>
                <a:off x="6331648" y="5451790"/>
                <a:ext cx="2794356" cy="605745"/>
              </a:xfrm>
              <a:prstGeom prst="roundRect">
                <a:avLst/>
              </a:prstGeom>
              <a:solidFill>
                <a:schemeClr val="accent2">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2100" b="1" i="0" u="none" strike="noStrike" kern="0" cap="none" spc="0" normalizeH="0" baseline="0" noProof="0" dirty="0">
                    <a:ln>
                      <a:noFill/>
                    </a:ln>
                    <a:solidFill>
                      <a:prstClr val="white"/>
                    </a:solidFill>
                    <a:effectLst/>
                    <a:uLnTx/>
                    <a:uFillTx/>
                    <a:latin typeface="Calibri" panose="020F0502020204030204"/>
                    <a:ea typeface="+mn-ea"/>
                    <a:cs typeface="Wiener Melange" panose="020B0502020209020204" pitchFamily="34" charset="0"/>
                  </a:rPr>
                  <a:t>      Betrieb</a:t>
                </a:r>
              </a:p>
            </p:txBody>
          </p:sp>
          <p:pic>
            <p:nvPicPr>
              <p:cNvPr id="97" name="Grafik 96" descr="Stadt mit einfarbiger Füllung">
                <a:extLst>
                  <a:ext uri="{FF2B5EF4-FFF2-40B4-BE49-F238E27FC236}">
                    <a16:creationId xmlns:a16="http://schemas.microsoft.com/office/drawing/2014/main" id="{89DB6566-2D9D-1E20-3412-EF5E91FBA8F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624613" y="5552173"/>
                <a:ext cx="452680" cy="452680"/>
              </a:xfrm>
              <a:prstGeom prst="rect">
                <a:avLst/>
              </a:prstGeom>
            </p:spPr>
          </p:pic>
        </p:grpSp>
        <p:grpSp>
          <p:nvGrpSpPr>
            <p:cNvPr id="15" name="Gruppieren 14">
              <a:extLst>
                <a:ext uri="{FF2B5EF4-FFF2-40B4-BE49-F238E27FC236}">
                  <a16:creationId xmlns:a16="http://schemas.microsoft.com/office/drawing/2014/main" id="{BFDEAC0C-47D6-ECF1-EB13-EFA57FF76AEE}"/>
                </a:ext>
              </a:extLst>
            </p:cNvPr>
            <p:cNvGrpSpPr/>
            <p:nvPr/>
          </p:nvGrpSpPr>
          <p:grpSpPr>
            <a:xfrm>
              <a:off x="2457850" y="4148307"/>
              <a:ext cx="2818587" cy="646331"/>
              <a:chOff x="2457850" y="4148307"/>
              <a:chExt cx="2818587" cy="646331"/>
            </a:xfrm>
          </p:grpSpPr>
          <p:sp>
            <p:nvSpPr>
              <p:cNvPr id="68" name="Abgerundetes Rechteck 67">
                <a:extLst>
                  <a:ext uri="{FF2B5EF4-FFF2-40B4-BE49-F238E27FC236}">
                    <a16:creationId xmlns:a16="http://schemas.microsoft.com/office/drawing/2014/main" id="{17E4BD40-0770-8834-0D5E-466A0AC00BD2}"/>
                  </a:ext>
                </a:extLst>
              </p:cNvPr>
              <p:cNvSpPr/>
              <p:nvPr/>
            </p:nvSpPr>
            <p:spPr>
              <a:xfrm>
                <a:off x="2457850" y="4148307"/>
                <a:ext cx="2818587" cy="646331"/>
              </a:xfrm>
              <a:prstGeom prst="roundRect">
                <a:avLst/>
              </a:prstGeom>
              <a:solidFill>
                <a:srgbClr val="F4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2100" b="1" i="0" u="none" strike="noStrike" kern="0" cap="none" spc="0" normalizeH="0" baseline="0" noProof="0" dirty="0">
                    <a:ln>
                      <a:noFill/>
                    </a:ln>
                    <a:solidFill>
                      <a:prstClr val="white"/>
                    </a:solidFill>
                    <a:effectLst/>
                    <a:uLnTx/>
                    <a:uFillTx/>
                    <a:latin typeface="Calibri" panose="020F0502020204030204"/>
                    <a:ea typeface="+mn-ea"/>
                    <a:cs typeface="Wiener Melange" panose="020B0502020209020204" pitchFamily="34" charset="0"/>
                  </a:rPr>
                  <a:t>     Jugendarbeit</a:t>
                </a:r>
              </a:p>
            </p:txBody>
          </p:sp>
          <p:pic>
            <p:nvPicPr>
              <p:cNvPr id="108" name="Grafik 107" descr="Turner: Bodenprogramm mit einfarbiger Füllung">
                <a:extLst>
                  <a:ext uri="{FF2B5EF4-FFF2-40B4-BE49-F238E27FC236}">
                    <a16:creationId xmlns:a16="http://schemas.microsoft.com/office/drawing/2014/main" id="{EC46E78F-A5D7-6280-0599-60A622C84F0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762141" y="4293261"/>
                <a:ext cx="356421" cy="356421"/>
              </a:xfrm>
              <a:prstGeom prst="rect">
                <a:avLst/>
              </a:prstGeom>
            </p:spPr>
          </p:pic>
        </p:grpSp>
        <p:grpSp>
          <p:nvGrpSpPr>
            <p:cNvPr id="14" name="Gruppieren 13">
              <a:extLst>
                <a:ext uri="{FF2B5EF4-FFF2-40B4-BE49-F238E27FC236}">
                  <a16:creationId xmlns:a16="http://schemas.microsoft.com/office/drawing/2014/main" id="{4CE446D8-B0FB-D161-46A0-3A187825497A}"/>
                </a:ext>
              </a:extLst>
            </p:cNvPr>
            <p:cNvGrpSpPr/>
            <p:nvPr/>
          </p:nvGrpSpPr>
          <p:grpSpPr>
            <a:xfrm>
              <a:off x="4028830" y="1115077"/>
              <a:ext cx="2463993" cy="646331"/>
              <a:chOff x="3965485" y="1058838"/>
              <a:chExt cx="2463993" cy="646331"/>
            </a:xfrm>
          </p:grpSpPr>
          <p:sp>
            <p:nvSpPr>
              <p:cNvPr id="64" name="Abgerundetes Rechteck 63">
                <a:extLst>
                  <a:ext uri="{FF2B5EF4-FFF2-40B4-BE49-F238E27FC236}">
                    <a16:creationId xmlns:a16="http://schemas.microsoft.com/office/drawing/2014/main" id="{64E596A1-1D58-28AF-6B40-1283AC3F7193}"/>
                  </a:ext>
                </a:extLst>
              </p:cNvPr>
              <p:cNvSpPr/>
              <p:nvPr/>
            </p:nvSpPr>
            <p:spPr>
              <a:xfrm>
                <a:off x="3965485" y="1058838"/>
                <a:ext cx="2463993" cy="646331"/>
              </a:xfrm>
              <a:prstGeom prst="roundRect">
                <a:avLst/>
              </a:prstGeom>
              <a:solidFill>
                <a:srgbClr val="FFC700">
                  <a:alpha val="80465"/>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AT" sz="1800" b="1" i="0" u="none" strike="noStrike" kern="0" cap="none" spc="0" normalizeH="0" baseline="0" noProof="0" dirty="0">
                    <a:ln>
                      <a:noFill/>
                    </a:ln>
                    <a:solidFill>
                      <a:srgbClr val="EB6B66"/>
                    </a:solidFill>
                    <a:effectLst/>
                    <a:uLnTx/>
                    <a:uFillTx/>
                    <a:latin typeface="Calibri" panose="020F0502020204030204"/>
                    <a:ea typeface="+mn-ea"/>
                    <a:cs typeface="Wiener Melange" panose="020B0502020209020204" pitchFamily="34" charset="0"/>
                  </a:rPr>
                  <a:t> </a:t>
                </a:r>
                <a:r>
                  <a:rPr kumimoji="0" lang="de-AT" sz="2100" b="1" i="0" u="none" strike="noStrike" kern="0" cap="none" spc="0" normalizeH="0" baseline="0" noProof="0" dirty="0">
                    <a:ln>
                      <a:noFill/>
                    </a:ln>
                    <a:solidFill>
                      <a:prstClr val="white"/>
                    </a:solidFill>
                    <a:effectLst/>
                    <a:uLnTx/>
                    <a:uFillTx/>
                    <a:latin typeface="Calibri" panose="020F0502020204030204"/>
                    <a:ea typeface="+mn-ea"/>
                    <a:cs typeface="Wiener Melange" panose="020B0502020209020204" pitchFamily="34" charset="0"/>
                  </a:rPr>
                  <a:t>Schule </a:t>
                </a:r>
              </a:p>
            </p:txBody>
          </p:sp>
          <p:pic>
            <p:nvPicPr>
              <p:cNvPr id="110" name="Grafik 109" descr="Brotdose mit einfarbiger Füllung">
                <a:extLst>
                  <a:ext uri="{FF2B5EF4-FFF2-40B4-BE49-F238E27FC236}">
                    <a16:creationId xmlns:a16="http://schemas.microsoft.com/office/drawing/2014/main" id="{3DA3A5B9-A9D1-FBBF-006A-B7773C64200D}"/>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304571" y="1189435"/>
                <a:ext cx="332552" cy="332553"/>
              </a:xfrm>
              <a:prstGeom prst="rect">
                <a:avLst/>
              </a:prstGeom>
            </p:spPr>
          </p:pic>
        </p:grpSp>
        <p:sp>
          <p:nvSpPr>
            <p:cNvPr id="10" name="Ring 9">
              <a:extLst>
                <a:ext uri="{FF2B5EF4-FFF2-40B4-BE49-F238E27FC236}">
                  <a16:creationId xmlns:a16="http://schemas.microsoft.com/office/drawing/2014/main" id="{E0C6A208-E644-06F6-1E3F-F3658243B957}"/>
                </a:ext>
              </a:extLst>
            </p:cNvPr>
            <p:cNvSpPr/>
            <p:nvPr/>
          </p:nvSpPr>
          <p:spPr>
            <a:xfrm>
              <a:off x="5443244" y="1761408"/>
              <a:ext cx="3337785" cy="3283498"/>
            </a:xfrm>
            <a:prstGeom prst="donut">
              <a:avLst>
                <a:gd name="adj" fmla="val 305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Oval 18">
              <a:extLst>
                <a:ext uri="{FF2B5EF4-FFF2-40B4-BE49-F238E27FC236}">
                  <a16:creationId xmlns:a16="http://schemas.microsoft.com/office/drawing/2014/main" id="{F8BE4F5A-657A-8A77-4E2C-4A2EF0894342}"/>
                </a:ext>
              </a:extLst>
            </p:cNvPr>
            <p:cNvSpPr/>
            <p:nvPr/>
          </p:nvSpPr>
          <p:spPr>
            <a:xfrm>
              <a:off x="5770047" y="2127773"/>
              <a:ext cx="325952" cy="329593"/>
            </a:xfrm>
            <a:prstGeom prst="ellipse">
              <a:avLst/>
            </a:prstGeom>
            <a:solidFill>
              <a:srgbClr val="FFC700">
                <a:alpha val="9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E822754B-C66B-CC4E-DC82-714F763C9858}"/>
                </a:ext>
              </a:extLst>
            </p:cNvPr>
            <p:cNvSpPr/>
            <p:nvPr/>
          </p:nvSpPr>
          <p:spPr>
            <a:xfrm>
              <a:off x="8260730" y="2264849"/>
              <a:ext cx="325952" cy="329593"/>
            </a:xfrm>
            <a:prstGeom prst="ellipse">
              <a:avLst/>
            </a:prstGeom>
            <a:solidFill>
              <a:srgbClr val="EEC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317D9C7B-CA70-53A8-273A-191A50AE8928}"/>
                </a:ext>
              </a:extLst>
            </p:cNvPr>
            <p:cNvSpPr/>
            <p:nvPr/>
          </p:nvSpPr>
          <p:spPr>
            <a:xfrm>
              <a:off x="6881286" y="4876487"/>
              <a:ext cx="325952" cy="329593"/>
            </a:xfrm>
            <a:prstGeom prst="ellipse">
              <a:avLst/>
            </a:prstGeom>
            <a:solidFill>
              <a:srgbClr val="E3B3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D15CA40D-103B-B860-8E65-D868C7DB8E4B}"/>
                </a:ext>
              </a:extLst>
            </p:cNvPr>
            <p:cNvSpPr/>
            <p:nvPr/>
          </p:nvSpPr>
          <p:spPr>
            <a:xfrm>
              <a:off x="8357476" y="4003128"/>
              <a:ext cx="325952" cy="329593"/>
            </a:xfrm>
            <a:prstGeom prst="ellipse">
              <a:avLst/>
            </a:prstGeom>
            <a:solidFill>
              <a:srgbClr val="E3B324">
                <a:alpha val="9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3DD4CA38-903D-905E-F422-135C1B27F6CF}"/>
                </a:ext>
              </a:extLst>
            </p:cNvPr>
            <p:cNvSpPr/>
            <p:nvPr/>
          </p:nvSpPr>
          <p:spPr>
            <a:xfrm>
              <a:off x="5673393" y="4289056"/>
              <a:ext cx="325952" cy="329593"/>
            </a:xfrm>
            <a:prstGeom prst="ellipse">
              <a:avLst/>
            </a:prstGeom>
            <a:solidFill>
              <a:srgbClr val="F4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24">
              <a:extLst>
                <a:ext uri="{FF2B5EF4-FFF2-40B4-BE49-F238E27FC236}">
                  <a16:creationId xmlns:a16="http://schemas.microsoft.com/office/drawing/2014/main" id="{AFFE86C6-63E6-3DD1-14E8-E8C101F9A3C5}"/>
                </a:ext>
              </a:extLst>
            </p:cNvPr>
            <p:cNvCxnSpPr>
              <a:stCxn id="19" idx="1"/>
              <a:endCxn id="64" idx="2"/>
            </p:cNvCxnSpPr>
            <p:nvPr/>
          </p:nvCxnSpPr>
          <p:spPr>
            <a:xfrm flipH="1" flipV="1">
              <a:off x="5260827" y="1761408"/>
              <a:ext cx="556955" cy="414633"/>
            </a:xfrm>
            <a:prstGeom prst="line">
              <a:avLst/>
            </a:prstGeom>
            <a:ln w="19050">
              <a:solidFill>
                <a:srgbClr val="FFC700">
                  <a:alpha val="89828"/>
                </a:srgb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C0A1CEAD-DDE7-21B4-2F12-16C41B0E92B7}"/>
                </a:ext>
              </a:extLst>
            </p:cNvPr>
            <p:cNvCxnSpPr>
              <a:cxnSpLocks/>
              <a:stCxn id="22" idx="6"/>
              <a:endCxn id="66" idx="1"/>
            </p:cNvCxnSpPr>
            <p:nvPr/>
          </p:nvCxnSpPr>
          <p:spPr>
            <a:xfrm flipV="1">
              <a:off x="8683428" y="4076947"/>
              <a:ext cx="379253" cy="90978"/>
            </a:xfrm>
            <a:prstGeom prst="line">
              <a:avLst/>
            </a:prstGeom>
            <a:ln w="19050">
              <a:solidFill>
                <a:srgbClr val="E3B324"/>
              </a:solidFill>
            </a:ln>
          </p:spPr>
          <p:style>
            <a:lnRef idx="1">
              <a:schemeClr val="accent1"/>
            </a:lnRef>
            <a:fillRef idx="0">
              <a:schemeClr val="accent1"/>
            </a:fillRef>
            <a:effectRef idx="0">
              <a:schemeClr val="accent1"/>
            </a:effectRef>
            <a:fontRef idx="minor">
              <a:schemeClr val="tx1"/>
            </a:fontRef>
          </p:style>
        </p:cxnSp>
        <p:cxnSp>
          <p:nvCxnSpPr>
            <p:cNvPr id="34" name="Gerade Verbindung 33">
              <a:extLst>
                <a:ext uri="{FF2B5EF4-FFF2-40B4-BE49-F238E27FC236}">
                  <a16:creationId xmlns:a16="http://schemas.microsoft.com/office/drawing/2014/main" id="{B4AF01B3-3638-D866-7157-1C2363DBB7FF}"/>
                </a:ext>
              </a:extLst>
            </p:cNvPr>
            <p:cNvCxnSpPr>
              <a:cxnSpLocks/>
              <a:endCxn id="23" idx="2"/>
            </p:cNvCxnSpPr>
            <p:nvPr/>
          </p:nvCxnSpPr>
          <p:spPr>
            <a:xfrm flipV="1">
              <a:off x="5260827" y="4453853"/>
              <a:ext cx="412566" cy="93736"/>
            </a:xfrm>
            <a:prstGeom prst="line">
              <a:avLst/>
            </a:prstGeom>
            <a:ln w="19050">
              <a:solidFill>
                <a:srgbClr val="F4AA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259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Strafrecht</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b="1" dirty="0" smtClean="0"/>
              <a:t>Jugend- und Gesundheitsschutz sowie Bekämpfung des Schwarzmarkts</a:t>
            </a:r>
            <a:endParaRPr lang="de-AT" b="1" dirty="0"/>
          </a:p>
        </p:txBody>
      </p:sp>
      <p:sp>
        <p:nvSpPr>
          <p:cNvPr id="4" name="Textplatzhalter 3"/>
          <p:cNvSpPr>
            <a:spLocks noGrp="1"/>
          </p:cNvSpPr>
          <p:nvPr>
            <p:ph type="body" sz="quarter" idx="14"/>
          </p:nvPr>
        </p:nvSpPr>
        <p:spPr>
          <a:xfrm>
            <a:off x="334962" y="1112520"/>
            <a:ext cx="11209338" cy="4914900"/>
          </a:xfrm>
        </p:spPr>
        <p:txBody>
          <a:bodyPr/>
          <a:lstStyle/>
          <a:p>
            <a:pPr marL="285750" indent="-285750">
              <a:buFont typeface="Arial" panose="020B0604020202020204" pitchFamily="34" charset="0"/>
              <a:buChar char="•"/>
            </a:pPr>
            <a:r>
              <a:rPr lang="de-AT" sz="1800" dirty="0" smtClean="0"/>
              <a:t>Cannabis und nicht-synthetisches THC sind nicht mehr als Betäubungsmittel im Sinne des BtMG eingestuft</a:t>
            </a:r>
          </a:p>
          <a:p>
            <a:pPr marL="285750" indent="-285750">
              <a:buFont typeface="Arial" panose="020B0604020202020204" pitchFamily="34" charset="0"/>
              <a:buChar char="•"/>
            </a:pPr>
            <a:r>
              <a:rPr lang="de-AT" sz="1800" dirty="0" smtClean="0"/>
              <a:t>Höchstmenge 50g/zuhause und 25g/unterwegs: alles über 60g zuhause und 30g unterwegs wird als Straftat geahndet (Geldstrafe oder Freiheitsstrafe von bis zu 3 Jahren). </a:t>
            </a:r>
          </a:p>
          <a:p>
            <a:r>
              <a:rPr lang="de-AT" sz="1800" b="1" dirty="0" smtClean="0"/>
              <a:t>Mindeststrafrahmen</a:t>
            </a:r>
            <a:r>
              <a:rPr lang="de-AT" sz="1800" dirty="0" smtClean="0"/>
              <a:t> </a:t>
            </a:r>
            <a:r>
              <a:rPr lang="de-AT" sz="1800" b="1" dirty="0" smtClean="0"/>
              <a:t>für</a:t>
            </a:r>
            <a:r>
              <a:rPr lang="de-AT" sz="1800" dirty="0" smtClean="0"/>
              <a:t> </a:t>
            </a:r>
          </a:p>
          <a:p>
            <a:pPr marL="285750" indent="-285750">
              <a:buFont typeface="Arial" panose="020B0604020202020204" pitchFamily="34" charset="0"/>
              <a:buChar char="•"/>
            </a:pPr>
            <a:r>
              <a:rPr lang="de-AT" sz="1800" dirty="0" smtClean="0"/>
              <a:t>Bestimmung einer*s Minderjährigen durch über 21-jährige zum </a:t>
            </a:r>
            <a:r>
              <a:rPr lang="de-AT" sz="1800" dirty="0" err="1" smtClean="0"/>
              <a:t>Handeltreiben</a:t>
            </a:r>
            <a:r>
              <a:rPr lang="de-AT" sz="1800" dirty="0" smtClean="0"/>
              <a:t>, Einfuhr, Ausfuhr, Veräußerung, Ab- und Weitergabe etc. </a:t>
            </a:r>
          </a:p>
          <a:p>
            <a:pPr marL="285750" indent="-285750">
              <a:buFont typeface="Arial" panose="020B0604020202020204" pitchFamily="34" charset="0"/>
              <a:buChar char="•"/>
            </a:pPr>
            <a:r>
              <a:rPr lang="de-AT" sz="1800" dirty="0" smtClean="0"/>
              <a:t>Gewerbsmäßige Abgabe von Cannabis an Minderjährige durch über 21-jährige</a:t>
            </a:r>
          </a:p>
          <a:p>
            <a:pPr marL="285750" indent="-285750">
              <a:buFont typeface="Arial" panose="020B0604020202020204" pitchFamily="34" charset="0"/>
              <a:buChar char="•"/>
            </a:pPr>
            <a:r>
              <a:rPr lang="de-AT" sz="1800" dirty="0" smtClean="0"/>
              <a:t>Bandenmäßigen Anbau, </a:t>
            </a:r>
            <a:r>
              <a:rPr lang="de-AT" sz="1800" dirty="0" err="1" smtClean="0"/>
              <a:t>Handeltreiben</a:t>
            </a:r>
            <a:r>
              <a:rPr lang="de-AT" sz="1800" dirty="0" smtClean="0"/>
              <a:t>, Herstellung, Einfuhr und Ausfuhr jeweils in nicht geringen Mengen</a:t>
            </a:r>
          </a:p>
          <a:p>
            <a:pPr marL="285750" indent="-285750">
              <a:buFont typeface="Arial" panose="020B0604020202020204" pitchFamily="34" charset="0"/>
              <a:buChar char="•"/>
            </a:pPr>
            <a:r>
              <a:rPr lang="de-AT" sz="1800" dirty="0" err="1" smtClean="0"/>
              <a:t>Handeltreiben</a:t>
            </a:r>
            <a:r>
              <a:rPr lang="de-AT" sz="1800" dirty="0" smtClean="0"/>
              <a:t>, Einfuhr, Ausfuhr, Sich-Verschaffen von Cannabis in nicht geringen Mengen mit Waffen oder gefährlichen Gegenständen</a:t>
            </a:r>
            <a:endParaRPr lang="de-AT" sz="1800" dirty="0"/>
          </a:p>
          <a:p>
            <a:r>
              <a:rPr lang="de-AT" sz="1800" b="1" dirty="0"/>
              <a:t>wurde auf </a:t>
            </a:r>
            <a:r>
              <a:rPr lang="de-AT" sz="1800" b="1" dirty="0" smtClean="0"/>
              <a:t>2 </a:t>
            </a:r>
            <a:r>
              <a:rPr lang="de-AT" sz="1800" b="1" dirty="0"/>
              <a:t>Jahre erhöht</a:t>
            </a:r>
            <a:r>
              <a:rPr lang="de-AT" sz="1800" dirty="0"/>
              <a:t>.</a:t>
            </a:r>
          </a:p>
          <a:p>
            <a:endParaRPr lang="de-AT" sz="1800" dirty="0"/>
          </a:p>
        </p:txBody>
      </p:sp>
    </p:spTree>
    <p:extLst>
      <p:ext uri="{BB962C8B-B14F-4D97-AF65-F5344CB8AC3E}">
        <p14:creationId xmlns:p14="http://schemas.microsoft.com/office/powerpoint/2010/main" val="4181222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solidFill>
            <a:srgbClr val="82D7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sz="3000" b="1" dirty="0" smtClean="0"/>
              <a:t>Kritik innerhalb Deutschlands</a:t>
            </a:r>
            <a:endParaRPr lang="de-DE" sz="3000" b="1" dirty="0"/>
          </a:p>
        </p:txBody>
      </p:sp>
    </p:spTree>
    <p:extLst>
      <p:ext uri="{BB962C8B-B14F-4D97-AF65-F5344CB8AC3E}">
        <p14:creationId xmlns:p14="http://schemas.microsoft.com/office/powerpoint/2010/main" val="1648434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Kritik aus Deutschland an der neuen Gesetzgebung</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Ein Auszug: </a:t>
            </a:r>
            <a:endParaRPr lang="de-AT" dirty="0"/>
          </a:p>
        </p:txBody>
      </p:sp>
      <p:sp>
        <p:nvSpPr>
          <p:cNvPr id="4" name="Textplatzhalter 3"/>
          <p:cNvSpPr>
            <a:spLocks noGrp="1"/>
          </p:cNvSpPr>
          <p:nvPr>
            <p:ph type="body" sz="quarter" idx="14"/>
          </p:nvPr>
        </p:nvSpPr>
        <p:spPr>
          <a:xfrm>
            <a:off x="334962" y="1173480"/>
            <a:ext cx="11765180" cy="4853940"/>
          </a:xfrm>
        </p:spPr>
        <p:txBody>
          <a:bodyPr/>
          <a:lstStyle/>
          <a:p>
            <a:r>
              <a:rPr lang="de-AT" sz="1800" b="1" dirty="0" smtClean="0"/>
              <a:t>Abstandsregel</a:t>
            </a:r>
            <a:r>
              <a:rPr lang="de-AT" sz="1800" dirty="0" smtClean="0"/>
              <a:t>: in vielen Gegenden schwer umsetzbar, kaum mögliche Konsumzonen im öffentlichen Raum.</a:t>
            </a:r>
            <a:endParaRPr lang="de-AT" sz="1800" dirty="0"/>
          </a:p>
          <a:p>
            <a:r>
              <a:rPr lang="de-AT" sz="1800" b="1" dirty="0" smtClean="0"/>
              <a:t>Föderalismus</a:t>
            </a:r>
            <a:r>
              <a:rPr lang="de-AT" sz="1800" dirty="0" smtClean="0"/>
              <a:t>: Länder sind zwar zur Umsetzung verpflichtet, dürfen die Dichte der CSC in ihren Landkreisen aber begrenzen. Maximale Bearbeitungszeit der Behörden wird gewünscht. </a:t>
            </a:r>
          </a:p>
          <a:p>
            <a:r>
              <a:rPr lang="de-AT" sz="1800" b="1" dirty="0" smtClean="0"/>
              <a:t>Praktikabilität</a:t>
            </a:r>
            <a:r>
              <a:rPr lang="de-AT" sz="1800" dirty="0" smtClean="0"/>
              <a:t> </a:t>
            </a:r>
            <a:r>
              <a:rPr lang="de-AT" sz="1800" b="1" dirty="0" smtClean="0"/>
              <a:t>der CSC: </a:t>
            </a:r>
            <a:r>
              <a:rPr lang="de-AT" sz="1800" dirty="0" smtClean="0"/>
              <a:t>die überwiegende Mehrheit der Konsument*innen sind Gelegenheitsuser*innen und werden vermutlich keiner Anbauvereinigung beitreten. </a:t>
            </a:r>
            <a:endParaRPr lang="de-AT" sz="1800" dirty="0"/>
          </a:p>
          <a:p>
            <a:r>
              <a:rPr lang="de-AT" sz="1800" b="1" dirty="0" smtClean="0"/>
              <a:t>Obergrenzen</a:t>
            </a:r>
            <a:r>
              <a:rPr lang="de-AT" sz="1800" dirty="0" smtClean="0"/>
              <a:t>: laut deutschem Hanfverband nicht praktikabel, berücksichtigt die Jahreszeiten nicht: im Sommer könnte ein Jahresvorrat geerntet werden, das würde die Wärmelampen im Winter obsolet machen. </a:t>
            </a:r>
            <a:endParaRPr lang="de-AT" sz="1800" dirty="0"/>
          </a:p>
          <a:p>
            <a:r>
              <a:rPr lang="de-AT" sz="1800" b="1" dirty="0" smtClean="0"/>
              <a:t>Konsumverbot</a:t>
            </a:r>
            <a:r>
              <a:rPr lang="de-AT" sz="1800" dirty="0" smtClean="0"/>
              <a:t> </a:t>
            </a:r>
            <a:r>
              <a:rPr lang="de-AT" sz="1800" b="1" dirty="0" smtClean="0"/>
              <a:t>in den CSC</a:t>
            </a:r>
            <a:r>
              <a:rPr lang="de-AT" sz="1800" dirty="0" smtClean="0"/>
              <a:t>: soziale Kontrolle gegen übermäßigen </a:t>
            </a:r>
            <a:r>
              <a:rPr lang="de-AT" sz="1800" dirty="0" smtClean="0"/>
              <a:t>Konsum.</a:t>
            </a:r>
            <a:endParaRPr lang="de-AT" sz="1800" dirty="0" smtClean="0"/>
          </a:p>
          <a:p>
            <a:r>
              <a:rPr lang="de-AT" sz="1800" dirty="0" smtClean="0"/>
              <a:t>Die </a:t>
            </a:r>
            <a:r>
              <a:rPr lang="de-AT" sz="1800" b="1" dirty="0" smtClean="0"/>
              <a:t>Justiz</a:t>
            </a:r>
            <a:r>
              <a:rPr lang="de-AT" sz="1800" dirty="0" smtClean="0"/>
              <a:t> befürchtet ob der Kurzfristigkeit ein Überbelastung ihrer Organe (Verwaltungsaufwand bei rückwirkenden Straferlässen), die </a:t>
            </a:r>
            <a:r>
              <a:rPr lang="de-AT" sz="1800" b="1" dirty="0" smtClean="0"/>
              <a:t>Polizei</a:t>
            </a:r>
            <a:r>
              <a:rPr lang="de-AT" sz="1800" dirty="0" smtClean="0"/>
              <a:t> beklagte Anfang April mangelnde Handlungssicherheit.  </a:t>
            </a:r>
          </a:p>
          <a:p>
            <a:r>
              <a:rPr lang="de-AT" sz="1800" dirty="0" smtClean="0"/>
              <a:t>Die </a:t>
            </a:r>
            <a:r>
              <a:rPr lang="de-AT" sz="1800" b="1" dirty="0" smtClean="0"/>
              <a:t>Bundesärztekammer</a:t>
            </a:r>
            <a:r>
              <a:rPr lang="de-AT" sz="1800" dirty="0" smtClean="0"/>
              <a:t> sprach sich aufgrund der Gesundheitsrisiken gegen das Gesetz aus, v.a. aufgrund der negativen Wirkungen auf Gedächtnis- und Lernleistung bei Jugendlichen. </a:t>
            </a:r>
          </a:p>
          <a:p>
            <a:endParaRPr lang="de-AT" sz="1800" dirty="0"/>
          </a:p>
        </p:txBody>
      </p:sp>
    </p:spTree>
    <p:extLst>
      <p:ext uri="{BB962C8B-B14F-4D97-AF65-F5344CB8AC3E}">
        <p14:creationId xmlns:p14="http://schemas.microsoft.com/office/powerpoint/2010/main" val="2877825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de-DE" sz="3000" b="1" dirty="0" smtClean="0"/>
              <a:t>Suchtpräventive Aspekte</a:t>
            </a:r>
            <a:endParaRPr lang="de-DE" sz="3000" b="1" dirty="0"/>
          </a:p>
        </p:txBody>
      </p:sp>
    </p:spTree>
    <p:extLst>
      <p:ext uri="{BB962C8B-B14F-4D97-AF65-F5344CB8AC3E}">
        <p14:creationId xmlns:p14="http://schemas.microsoft.com/office/powerpoint/2010/main" val="168358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Suchtprävention in Deutschland</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Vorgesehene Maßnahmen</a:t>
            </a:r>
            <a:endParaRPr lang="de-AT" dirty="0"/>
          </a:p>
        </p:txBody>
      </p:sp>
      <p:sp>
        <p:nvSpPr>
          <p:cNvPr id="4" name="Textplatzhalter 3"/>
          <p:cNvSpPr>
            <a:spLocks noGrp="1"/>
          </p:cNvSpPr>
          <p:nvPr>
            <p:ph type="body" sz="quarter" idx="14"/>
          </p:nvPr>
        </p:nvSpPr>
        <p:spPr>
          <a:xfrm>
            <a:off x="342264" y="990600"/>
            <a:ext cx="10645775" cy="4960620"/>
          </a:xfrm>
        </p:spPr>
        <p:txBody>
          <a:bodyPr/>
          <a:lstStyle/>
          <a:p>
            <a:endParaRPr lang="de-AT" sz="1800" dirty="0" smtClean="0"/>
          </a:p>
          <a:p>
            <a:r>
              <a:rPr lang="de-AT" sz="1800" dirty="0" smtClean="0"/>
              <a:t>Es wurde eine digitale Plattform erstellt unter </a:t>
            </a:r>
            <a:r>
              <a:rPr lang="de-AT" sz="1800" dirty="0" smtClean="0">
                <a:hlinkClick r:id="rId2"/>
              </a:rPr>
              <a:t>www.infos-cannabis.de</a:t>
            </a:r>
            <a:endParaRPr lang="de-AT" sz="1800" dirty="0" smtClean="0"/>
          </a:p>
          <a:p>
            <a:endParaRPr lang="de-AT" sz="1800" dirty="0" smtClean="0"/>
          </a:p>
          <a:p>
            <a:pPr marL="285750" indent="-285750">
              <a:buFont typeface="Arial" panose="020B0604020202020204" pitchFamily="34" charset="0"/>
              <a:buChar char="•"/>
            </a:pPr>
            <a:r>
              <a:rPr lang="de-AT" sz="1800" dirty="0" smtClean="0"/>
              <a:t>Dort finden sich Informationen zum Gesetz, zur Wirkung und zu Risiken von Cannabis und Verweise auf weiterführende Angebote für Suchtprävention, -beratung und –</a:t>
            </a:r>
            <a:r>
              <a:rPr lang="de-AT" sz="1800" dirty="0" err="1" smtClean="0"/>
              <a:t>behandlung</a:t>
            </a:r>
            <a:r>
              <a:rPr lang="de-AT" sz="1800" dirty="0" smtClean="0"/>
              <a:t>. </a:t>
            </a:r>
          </a:p>
          <a:p>
            <a:pPr marL="285750" indent="-285750">
              <a:buFont typeface="Arial" panose="020B0604020202020204" pitchFamily="34" charset="0"/>
              <a:buChar char="•"/>
            </a:pPr>
            <a:r>
              <a:rPr lang="de-AT" sz="1800" dirty="0" smtClean="0"/>
              <a:t>Seitens der Bundeszentrale für gesundheitliche Aufklärung (</a:t>
            </a:r>
            <a:r>
              <a:rPr lang="de-AT" sz="1800" dirty="0" err="1" smtClean="0"/>
              <a:t>BZgA</a:t>
            </a:r>
            <a:r>
              <a:rPr lang="de-AT" sz="1800" dirty="0" smtClean="0"/>
              <a:t>) werden Präventionsmaßnahmen weiterentwickelt. </a:t>
            </a:r>
          </a:p>
          <a:p>
            <a:pPr marL="285750" indent="-285750">
              <a:buFont typeface="Arial" panose="020B0604020202020204" pitchFamily="34" charset="0"/>
              <a:buChar char="•"/>
            </a:pPr>
            <a:r>
              <a:rPr lang="de-AT" sz="1800" dirty="0" smtClean="0"/>
              <a:t>In Anbauvereinigungen muss es eine*n verpflichtende*n Präventionsbeauftragte*n mit nachgewiesenen Sachkenntnissen geben. </a:t>
            </a:r>
          </a:p>
          <a:p>
            <a:pPr marL="285750" indent="-285750">
              <a:buFont typeface="Arial" panose="020B0604020202020204" pitchFamily="34" charset="0"/>
              <a:buChar char="•"/>
            </a:pPr>
            <a:r>
              <a:rPr lang="de-AT" sz="1800" dirty="0" smtClean="0"/>
              <a:t>Frühinterventionsangebote zur Konsumreflexion für </a:t>
            </a:r>
            <a:r>
              <a:rPr lang="de-AT" sz="1800" dirty="0" smtClean="0"/>
              <a:t>Jugendliche. </a:t>
            </a:r>
            <a:endParaRPr lang="de-AT" sz="1800" dirty="0" smtClean="0"/>
          </a:p>
          <a:p>
            <a:pPr marL="285750" indent="-285750">
              <a:buFont typeface="Arial" panose="020B0604020202020204" pitchFamily="34" charset="0"/>
              <a:buChar char="•"/>
            </a:pPr>
            <a:r>
              <a:rPr lang="de-AT" sz="1800" dirty="0" smtClean="0"/>
              <a:t>In allen Bereichen verstärkte Informations- und </a:t>
            </a:r>
            <a:r>
              <a:rPr lang="de-AT" sz="1800" dirty="0" smtClean="0"/>
              <a:t>Präventionsangebote. </a:t>
            </a:r>
            <a:endParaRPr lang="de-AT" sz="1800" dirty="0"/>
          </a:p>
        </p:txBody>
      </p:sp>
    </p:spTree>
    <p:extLst>
      <p:ext uri="{BB962C8B-B14F-4D97-AF65-F5344CB8AC3E}">
        <p14:creationId xmlns:p14="http://schemas.microsoft.com/office/powerpoint/2010/main" val="356322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Suchtprävention</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Anmerkungen</a:t>
            </a:r>
            <a:endParaRPr lang="de-AT" dirty="0"/>
          </a:p>
        </p:txBody>
      </p:sp>
      <p:sp>
        <p:nvSpPr>
          <p:cNvPr id="4" name="Textplatzhalter 3"/>
          <p:cNvSpPr>
            <a:spLocks noGrp="1"/>
          </p:cNvSpPr>
          <p:nvPr>
            <p:ph type="body" sz="quarter" idx="14"/>
          </p:nvPr>
        </p:nvSpPr>
        <p:spPr>
          <a:xfrm>
            <a:off x="334962" y="1249680"/>
            <a:ext cx="11704638" cy="4709160"/>
          </a:xfrm>
        </p:spPr>
        <p:txBody>
          <a:bodyPr/>
          <a:lstStyle/>
          <a:p>
            <a:endParaRPr lang="de-AT" sz="1800" dirty="0" smtClean="0"/>
          </a:p>
          <a:p>
            <a:pPr marL="285750" indent="-285750">
              <a:buFont typeface="Arial" panose="020B0604020202020204" pitchFamily="34" charset="0"/>
              <a:buChar char="•"/>
            </a:pPr>
            <a:r>
              <a:rPr lang="de-AT" sz="1800" dirty="0" smtClean="0"/>
              <a:t>Aufklärung über die Wirkung und Risiken von Cannabis, insbesondere für Jugendliche und junge Erwachsene</a:t>
            </a:r>
            <a:r>
              <a:rPr lang="de-AT" sz="1800" dirty="0"/>
              <a:t> </a:t>
            </a:r>
            <a:r>
              <a:rPr lang="de-AT" sz="1800" dirty="0" smtClean="0"/>
              <a:t>wird durch die </a:t>
            </a:r>
            <a:r>
              <a:rPr lang="de-AT" sz="1800" dirty="0"/>
              <a:t>E</a:t>
            </a:r>
            <a:r>
              <a:rPr lang="de-AT" sz="1800" dirty="0" smtClean="0"/>
              <a:t>ntkriminalisierung einfacher. Konsument*innen kommen leichter an seriöse Informationen, die sich auch an Personen aus Risikogruppen richten sollten. </a:t>
            </a:r>
          </a:p>
          <a:p>
            <a:pPr marL="285750" indent="-285750">
              <a:buFont typeface="Arial" panose="020B0604020202020204" pitchFamily="34" charset="0"/>
              <a:buChar char="•"/>
            </a:pPr>
            <a:r>
              <a:rPr lang="de-AT" sz="1800" dirty="0" smtClean="0"/>
              <a:t>Konsum- und Risikokompetenz kann gestärkt werden (z.B. risikoarmer Konsum, Punktnüchternheit etc.)</a:t>
            </a:r>
          </a:p>
          <a:p>
            <a:pPr marL="285750" indent="-285750">
              <a:buFont typeface="Arial" panose="020B0604020202020204" pitchFamily="34" charset="0"/>
              <a:buChar char="•"/>
            </a:pPr>
            <a:r>
              <a:rPr lang="de-AT" sz="1800" dirty="0" smtClean="0"/>
              <a:t>Schadensminimierung und </a:t>
            </a:r>
            <a:r>
              <a:rPr lang="de-AT" sz="1800" dirty="0" err="1" smtClean="0"/>
              <a:t>Entstigmatisierung</a:t>
            </a:r>
            <a:r>
              <a:rPr lang="de-AT" sz="1800" dirty="0" smtClean="0"/>
              <a:t>: suchtpräventive Angebote erreichen die Zielgruppen leichter. </a:t>
            </a:r>
          </a:p>
          <a:p>
            <a:pPr marL="285750" indent="-285750">
              <a:buFont typeface="Arial" panose="020B0604020202020204" pitchFamily="34" charset="0"/>
              <a:buChar char="•"/>
            </a:pPr>
            <a:r>
              <a:rPr lang="de-AT" sz="1800" dirty="0" smtClean="0"/>
              <a:t>Durch die staatliche Regulierung wird ein kommerzielles Vermarkungskonzept verhindert (siehe z.B. manche US-Staaten).</a:t>
            </a:r>
          </a:p>
          <a:p>
            <a:pPr marL="285750" indent="-285750">
              <a:buFont typeface="Arial" panose="020B0604020202020204" pitchFamily="34" charset="0"/>
              <a:buChar char="•"/>
            </a:pPr>
            <a:r>
              <a:rPr lang="de-AT" sz="1800" dirty="0" smtClean="0"/>
              <a:t>Ausbau der niederschwelligen Präventions- und Frühinterventionsprogramme ist positiv zu sehen, um Früherkennung von riskanten Konsummustern möglich zu machen. </a:t>
            </a:r>
          </a:p>
          <a:p>
            <a:pPr marL="285750" indent="-285750">
              <a:buFont typeface="Arial" panose="020B0604020202020204" pitchFamily="34" charset="0"/>
              <a:buChar char="•"/>
            </a:pPr>
            <a:r>
              <a:rPr lang="de-AT" sz="1800" dirty="0" smtClean="0"/>
              <a:t>Bei problematischem Konsum ist es wichtig, niederschwellige Informationen über und Zugänge zu Beratungs- und Hilfsangeboten bereitzustellen. </a:t>
            </a:r>
          </a:p>
          <a:p>
            <a:endParaRPr lang="de-AT" sz="1800" dirty="0" smtClean="0"/>
          </a:p>
        </p:txBody>
      </p:sp>
    </p:spTree>
    <p:extLst>
      <p:ext uri="{BB962C8B-B14F-4D97-AF65-F5344CB8AC3E}">
        <p14:creationId xmlns:p14="http://schemas.microsoft.com/office/powerpoint/2010/main" val="391610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de-DE" sz="3000" b="1" dirty="0" smtClean="0"/>
              <a:t>Exkurs: Formen der Cannabisregulierung</a:t>
            </a:r>
            <a:endParaRPr lang="de-DE" sz="3000" b="1" dirty="0"/>
          </a:p>
        </p:txBody>
      </p:sp>
    </p:spTree>
    <p:extLst>
      <p:ext uri="{BB962C8B-B14F-4D97-AF65-F5344CB8AC3E}">
        <p14:creationId xmlns:p14="http://schemas.microsoft.com/office/powerpoint/2010/main" val="3628911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Cannabisregulierungen</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Ein kurzer Exkurs</a:t>
            </a:r>
            <a:endParaRPr lang="de-AT" dirty="0"/>
          </a:p>
        </p:txBody>
      </p:sp>
      <p:sp>
        <p:nvSpPr>
          <p:cNvPr id="4" name="Textplatzhalter 3"/>
          <p:cNvSpPr>
            <a:spLocks noGrp="1"/>
          </p:cNvSpPr>
          <p:nvPr>
            <p:ph type="body" sz="quarter" idx="14"/>
          </p:nvPr>
        </p:nvSpPr>
        <p:spPr>
          <a:xfrm>
            <a:off x="334962" y="1394460"/>
            <a:ext cx="5494338" cy="2646283"/>
          </a:xfrm>
          <a:ln/>
        </p:spPr>
        <p:style>
          <a:lnRef idx="2">
            <a:schemeClr val="accent2">
              <a:shade val="50000"/>
            </a:schemeClr>
          </a:lnRef>
          <a:fillRef idx="1">
            <a:schemeClr val="accent2"/>
          </a:fillRef>
          <a:effectRef idx="0">
            <a:schemeClr val="accent2"/>
          </a:effectRef>
          <a:fontRef idx="minor">
            <a:schemeClr val="lt1"/>
          </a:fontRef>
        </p:style>
        <p:txBody>
          <a:bodyPr/>
          <a:lstStyle/>
          <a:p>
            <a:r>
              <a:rPr lang="de-AT" sz="1800" b="1" dirty="0" smtClean="0"/>
              <a:t>Prohibition: Beispiel Malaysia</a:t>
            </a:r>
          </a:p>
          <a:p>
            <a:r>
              <a:rPr lang="de-AT" sz="1800" dirty="0" smtClean="0"/>
              <a:t>Auf Besitz von Cannabis: Freiheitsstrafe von bis zu 5 Jahren, Anbau und das zur Verfügung stellen von Land werden mit lebenslanger Freiheitsstrafe sowie sechs Peitschenhieben geahndet. </a:t>
            </a:r>
          </a:p>
          <a:p>
            <a:r>
              <a:rPr lang="de-AT" sz="1800" dirty="0" smtClean="0"/>
              <a:t>Bei Besitz einer Menge von über 200g Cannabis bzw. Drogenhandel kann die Todesstrafe verhängt werden. </a:t>
            </a:r>
            <a:endParaRPr lang="de-AT" sz="1800" dirty="0"/>
          </a:p>
        </p:txBody>
      </p:sp>
      <p:sp>
        <p:nvSpPr>
          <p:cNvPr id="6" name="Textfeld 5"/>
          <p:cNvSpPr txBox="1"/>
          <p:nvPr/>
        </p:nvSpPr>
        <p:spPr>
          <a:xfrm>
            <a:off x="5989319" y="1394460"/>
            <a:ext cx="5867717" cy="2585323"/>
          </a:xfrm>
          <a:prstGeom prst="rect">
            <a:avLst/>
          </a:prstGeom>
          <a:solidFill>
            <a:srgbClr val="FF8C27"/>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AT" b="1" dirty="0" smtClean="0"/>
              <a:t>Strenge gesetzliche Regulierung: Beispiel Uruguay</a:t>
            </a:r>
          </a:p>
          <a:p>
            <a:endParaRPr lang="de-AT" dirty="0"/>
          </a:p>
          <a:p>
            <a:r>
              <a:rPr lang="de-AT" dirty="0" smtClean="0"/>
              <a:t>Der Konsum von Cannabis ist ab 18 Jahren legal, Konsument*innen müssen sich staatlich registrieren lassen und dürfen nicht im öffentlichen Raum konsumieren. </a:t>
            </a:r>
          </a:p>
          <a:p>
            <a:endParaRPr lang="de-AT" dirty="0" smtClean="0"/>
          </a:p>
          <a:p>
            <a:r>
              <a:rPr lang="de-AT" dirty="0" smtClean="0"/>
              <a:t>Cannabis kann von Apotheken, </a:t>
            </a:r>
            <a:r>
              <a:rPr lang="de-AT" dirty="0" err="1" smtClean="0"/>
              <a:t>Social</a:t>
            </a:r>
            <a:r>
              <a:rPr lang="de-AT" dirty="0" smtClean="0"/>
              <a:t> Clubs und aus dem Selbstanbau bezogen werden. </a:t>
            </a:r>
          </a:p>
        </p:txBody>
      </p:sp>
      <p:sp>
        <p:nvSpPr>
          <p:cNvPr id="7" name="Textfeld 6"/>
          <p:cNvSpPr txBox="1"/>
          <p:nvPr/>
        </p:nvSpPr>
        <p:spPr>
          <a:xfrm>
            <a:off x="334962" y="4259581"/>
            <a:ext cx="5494337" cy="203132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de-AT" b="1" dirty="0" smtClean="0"/>
              <a:t>Leichte Marktregulierung: Beispiel Kanada</a:t>
            </a:r>
          </a:p>
          <a:p>
            <a:r>
              <a:rPr lang="de-AT" dirty="0" smtClean="0"/>
              <a:t>Cannabis kann legal verkauft, angebaut und konsumiert werden, es gibt ein gesetzliches Mindestalter (18 – 21 Jahre) und der Verkauf findet durch lizensierte Verkaufsstellen statt. Geregelt sind die strengen Mindeststandards im Cannabis Act. </a:t>
            </a:r>
            <a:endParaRPr lang="de-AT" dirty="0"/>
          </a:p>
        </p:txBody>
      </p:sp>
      <p:sp>
        <p:nvSpPr>
          <p:cNvPr id="8" name="Textfeld 7"/>
          <p:cNvSpPr txBox="1"/>
          <p:nvPr/>
        </p:nvSpPr>
        <p:spPr>
          <a:xfrm>
            <a:off x="5989319" y="4259581"/>
            <a:ext cx="5867719" cy="2031325"/>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de-AT" b="1" dirty="0" smtClean="0"/>
              <a:t>Kommerzielle Vermarktung: Beispiel Colorado</a:t>
            </a:r>
          </a:p>
          <a:p>
            <a:endParaRPr lang="de-AT" dirty="0" smtClean="0"/>
          </a:p>
          <a:p>
            <a:r>
              <a:rPr lang="de-AT" dirty="0" smtClean="0"/>
              <a:t>Cannabis und Cannabisprodukte sind am freien Markt für über 21-Jährige erhältlich. Ebenfalls erlaubt ist Selbstanbau. Der Staat vergibt Lizenzen für Anbau und Vertrieb, die Produkte dürfen beworben werden. </a:t>
            </a:r>
          </a:p>
          <a:p>
            <a:r>
              <a:rPr lang="de-AT" dirty="0" smtClean="0"/>
              <a:t> </a:t>
            </a:r>
            <a:endParaRPr lang="de-AT" b="1" dirty="0"/>
          </a:p>
        </p:txBody>
      </p:sp>
    </p:spTree>
    <p:extLst>
      <p:ext uri="{BB962C8B-B14F-4D97-AF65-F5344CB8AC3E}">
        <p14:creationId xmlns:p14="http://schemas.microsoft.com/office/powerpoint/2010/main" val="2609540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de-DE" sz="3000" b="1" dirty="0" smtClean="0"/>
              <a:t>Implikationen für Österreich</a:t>
            </a:r>
            <a:endParaRPr lang="de-DE" sz="3000" b="1" dirty="0"/>
          </a:p>
        </p:txBody>
      </p:sp>
    </p:spTree>
    <p:extLst>
      <p:ext uri="{BB962C8B-B14F-4D97-AF65-F5344CB8AC3E}">
        <p14:creationId xmlns:p14="http://schemas.microsoft.com/office/powerpoint/2010/main" val="1829273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Implikationen der deutschen Cannabis-Regulierung für Österreich </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Mögliche direkte Implikationen</a:t>
            </a:r>
            <a:endParaRPr lang="de-AT" dirty="0"/>
          </a:p>
        </p:txBody>
      </p:sp>
      <p:sp>
        <p:nvSpPr>
          <p:cNvPr id="4" name="Textplatzhalter 3"/>
          <p:cNvSpPr>
            <a:spLocks noGrp="1"/>
          </p:cNvSpPr>
          <p:nvPr>
            <p:ph type="body" sz="quarter" idx="14"/>
          </p:nvPr>
        </p:nvSpPr>
        <p:spPr>
          <a:xfrm>
            <a:off x="334962" y="1173480"/>
            <a:ext cx="8534718" cy="4998720"/>
          </a:xfrm>
        </p:spPr>
        <p:txBody>
          <a:bodyPr/>
          <a:lstStyle/>
          <a:p>
            <a:r>
              <a:rPr lang="de-AT" sz="1800" dirty="0" smtClean="0"/>
              <a:t>Für eine seriöse Einschätzung der Implikationen für Österreich müssen </a:t>
            </a:r>
            <a:r>
              <a:rPr lang="de-AT" sz="1800" b="1" dirty="0" smtClean="0"/>
              <a:t>längerfristige Evaluierungen </a:t>
            </a:r>
            <a:r>
              <a:rPr lang="de-AT" sz="1800" dirty="0" smtClean="0"/>
              <a:t>abgewartet</a:t>
            </a:r>
            <a:r>
              <a:rPr lang="de-AT" sz="1800" b="1" dirty="0" smtClean="0"/>
              <a:t> </a:t>
            </a:r>
            <a:r>
              <a:rPr lang="de-AT" sz="1800" dirty="0" smtClean="0"/>
              <a:t>werden (in Deutschland geplant nach 18 Monaten, sowie nach zwei und vier Jahren). </a:t>
            </a:r>
          </a:p>
          <a:p>
            <a:r>
              <a:rPr lang="de-AT" sz="1800" b="1" dirty="0" smtClean="0"/>
              <a:t>Direkte Auswirkungen in Form von „Drogentourismus“ durch die Entkriminalisierung in Deutschland gelten als unwahrscheinlich: </a:t>
            </a:r>
          </a:p>
          <a:p>
            <a:pPr marL="285750" indent="-285750">
              <a:buFont typeface="Arial" panose="020B0604020202020204" pitchFamily="34" charset="0"/>
              <a:buChar char="•"/>
            </a:pPr>
            <a:r>
              <a:rPr lang="de-AT" sz="1800" dirty="0" smtClean="0"/>
              <a:t>Die Obergrenze der Freimenge macht größere Transporte auch innerhalb Deutschlands illegal</a:t>
            </a:r>
          </a:p>
          <a:p>
            <a:pPr marL="285750" indent="-285750">
              <a:buFont typeface="Arial" panose="020B0604020202020204" pitchFamily="34" charset="0"/>
              <a:buChar char="•"/>
            </a:pPr>
            <a:r>
              <a:rPr lang="de-AT" sz="1800" dirty="0" smtClean="0"/>
              <a:t>grenzüberschreitender Transport von Cannabis von Deutschland nach Österreich ist natürlich weiterhin strafbar.</a:t>
            </a:r>
          </a:p>
          <a:p>
            <a:pPr marL="285750" indent="-285750">
              <a:buFont typeface="Arial" panose="020B0604020202020204" pitchFamily="34" charset="0"/>
              <a:buChar char="•"/>
            </a:pPr>
            <a:r>
              <a:rPr lang="de-AT" sz="1800" dirty="0" smtClean="0"/>
              <a:t>Abgabe von Cannabis an Dritte bleibt strafbar</a:t>
            </a:r>
          </a:p>
          <a:p>
            <a:pPr marL="285750" indent="-285750">
              <a:buFont typeface="Arial" panose="020B0604020202020204" pitchFamily="34" charset="0"/>
              <a:buChar char="•"/>
            </a:pPr>
            <a:r>
              <a:rPr lang="de-AT" sz="1800" dirty="0" smtClean="0"/>
              <a:t>Auch legaler Drogentourismus wird als unwahrscheinlich eingeschätzt. Um Mitglied bei einer Anbauvereinigung zu werden muss ein Hauptwohnsitz in Deutschland vorgewiesen, sowie eine 3-monatige Wartefrist eingehalten werden. </a:t>
            </a:r>
          </a:p>
          <a:p>
            <a:endParaRPr lang="de-AT" sz="18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9891" y="1994787"/>
            <a:ext cx="2726978" cy="322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9049891" y="5219700"/>
            <a:ext cx="2566642" cy="276999"/>
          </a:xfrm>
          <a:prstGeom prst="rect">
            <a:avLst/>
          </a:prstGeom>
          <a:noFill/>
        </p:spPr>
        <p:txBody>
          <a:bodyPr wrap="square" rtlCol="0">
            <a:spAutoFit/>
          </a:bodyPr>
          <a:lstStyle/>
          <a:p>
            <a:r>
              <a:rPr lang="de-AT" sz="1200" dirty="0" smtClean="0"/>
              <a:t>Bildquelle: www.unsplash.com</a:t>
            </a:r>
            <a:endParaRPr lang="de-AT" sz="1200" dirty="0"/>
          </a:p>
        </p:txBody>
      </p:sp>
    </p:spTree>
    <p:extLst>
      <p:ext uri="{BB962C8B-B14F-4D97-AF65-F5344CB8AC3E}">
        <p14:creationId xmlns:p14="http://schemas.microsoft.com/office/powerpoint/2010/main" val="3703340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48B2C-9BDC-00F7-3789-6660F387AF0D}"/>
              </a:ext>
            </a:extLst>
          </p:cNvPr>
          <p:cNvSpPr>
            <a:spLocks noGrp="1"/>
          </p:cNvSpPr>
          <p:nvPr>
            <p:ph type="title"/>
          </p:nvPr>
        </p:nvSpPr>
        <p:spPr/>
        <p:txBody>
          <a:bodyPr/>
          <a:lstStyle/>
          <a:p>
            <a:r>
              <a:rPr lang="de-DE" dirty="0"/>
              <a:t>Was tun wir? </a:t>
            </a:r>
          </a:p>
        </p:txBody>
      </p:sp>
      <p:sp>
        <p:nvSpPr>
          <p:cNvPr id="3" name="Textplatzhalter 2">
            <a:extLst>
              <a:ext uri="{FF2B5EF4-FFF2-40B4-BE49-F238E27FC236}">
                <a16:creationId xmlns:a16="http://schemas.microsoft.com/office/drawing/2014/main" id="{50EE757C-76BB-BEDC-0BBE-5D17E36EB9F7}"/>
              </a:ext>
            </a:extLst>
          </p:cNvPr>
          <p:cNvSpPr>
            <a:spLocks noGrp="1"/>
          </p:cNvSpPr>
          <p:nvPr>
            <p:ph type="body" sz="quarter" idx="13"/>
          </p:nvPr>
        </p:nvSpPr>
        <p:spPr/>
        <p:txBody>
          <a:bodyPr>
            <a:normAutofit fontScale="92500" lnSpcReduction="10000"/>
          </a:bodyPr>
          <a:lstStyle/>
          <a:p>
            <a:r>
              <a:rPr lang="de-DE" dirty="0"/>
              <a:t>Institut für Suchtprävention </a:t>
            </a:r>
          </a:p>
        </p:txBody>
      </p:sp>
      <p:grpSp>
        <p:nvGrpSpPr>
          <p:cNvPr id="31" name="Gruppieren 30">
            <a:extLst>
              <a:ext uri="{FF2B5EF4-FFF2-40B4-BE49-F238E27FC236}">
                <a16:creationId xmlns:a16="http://schemas.microsoft.com/office/drawing/2014/main" id="{352C7FB5-E63A-FF56-D30F-F57D852CC686}"/>
              </a:ext>
            </a:extLst>
          </p:cNvPr>
          <p:cNvGrpSpPr/>
          <p:nvPr/>
        </p:nvGrpSpPr>
        <p:grpSpPr>
          <a:xfrm>
            <a:off x="641191" y="1252577"/>
            <a:ext cx="7552669" cy="1200329"/>
            <a:chOff x="641191" y="1252577"/>
            <a:chExt cx="7552669" cy="1200329"/>
          </a:xfrm>
        </p:grpSpPr>
        <p:sp>
          <p:nvSpPr>
            <p:cNvPr id="10" name="Textfeld 9">
              <a:extLst>
                <a:ext uri="{FF2B5EF4-FFF2-40B4-BE49-F238E27FC236}">
                  <a16:creationId xmlns:a16="http://schemas.microsoft.com/office/drawing/2014/main" id="{FD7A7583-3897-F06B-B9F6-40CECCBF9893}"/>
                </a:ext>
              </a:extLst>
            </p:cNvPr>
            <p:cNvSpPr txBox="1"/>
            <p:nvPr/>
          </p:nvSpPr>
          <p:spPr>
            <a:xfrm>
              <a:off x="1617457" y="1252577"/>
              <a:ext cx="6576403" cy="1200329"/>
            </a:xfrm>
            <a:prstGeom prst="rect">
              <a:avLst/>
            </a:prstGeom>
            <a:noFill/>
          </p:spPr>
          <p:txBody>
            <a:bodyPr wrap="square" rtlCol="0">
              <a:spAutoFit/>
            </a:bodyPr>
            <a:lstStyle/>
            <a:p>
              <a:r>
                <a:rPr lang="de-DE" b="1" dirty="0"/>
                <a:t>Informieren und sensibilisieren </a:t>
              </a:r>
              <a:r>
                <a:rPr lang="de-DE" dirty="0"/>
                <a:t>zu den </a:t>
              </a:r>
              <a:br>
                <a:rPr lang="de-DE" dirty="0"/>
              </a:br>
              <a:r>
                <a:rPr lang="de-DE" dirty="0"/>
                <a:t>Auswirkungen von Substanzkonsum, Entstehungsbedingungen von Sucht </a:t>
              </a:r>
              <a:br>
                <a:rPr lang="de-DE" dirty="0"/>
              </a:br>
              <a:r>
                <a:rPr lang="de-DE" dirty="0"/>
                <a:t>und den Schutzfaktoren </a:t>
              </a:r>
            </a:p>
          </p:txBody>
        </p:sp>
        <p:pic>
          <p:nvPicPr>
            <p:cNvPr id="16" name="Grafik 15" descr="Informationen mit einfarbiger Füllung">
              <a:extLst>
                <a:ext uri="{FF2B5EF4-FFF2-40B4-BE49-F238E27FC236}">
                  <a16:creationId xmlns:a16="http://schemas.microsoft.com/office/drawing/2014/main" id="{AD876331-2A40-8421-AE03-8CEC88EF477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41191" y="1579564"/>
              <a:ext cx="542544" cy="542544"/>
            </a:xfrm>
            <a:prstGeom prst="rect">
              <a:avLst/>
            </a:prstGeom>
          </p:spPr>
        </p:pic>
      </p:grpSp>
      <p:grpSp>
        <p:nvGrpSpPr>
          <p:cNvPr id="35" name="Gruppieren 34">
            <a:extLst>
              <a:ext uri="{FF2B5EF4-FFF2-40B4-BE49-F238E27FC236}">
                <a16:creationId xmlns:a16="http://schemas.microsoft.com/office/drawing/2014/main" id="{9908B1CD-AB6B-E8C4-A491-7EB81FFD932C}"/>
              </a:ext>
            </a:extLst>
          </p:cNvPr>
          <p:cNvGrpSpPr/>
          <p:nvPr/>
        </p:nvGrpSpPr>
        <p:grpSpPr>
          <a:xfrm>
            <a:off x="662768" y="5473321"/>
            <a:ext cx="7531091" cy="520967"/>
            <a:chOff x="662768" y="5473321"/>
            <a:chExt cx="7531091" cy="520967"/>
          </a:xfrm>
        </p:grpSpPr>
        <p:sp>
          <p:nvSpPr>
            <p:cNvPr id="14" name="Textfeld 13">
              <a:extLst>
                <a:ext uri="{FF2B5EF4-FFF2-40B4-BE49-F238E27FC236}">
                  <a16:creationId xmlns:a16="http://schemas.microsoft.com/office/drawing/2014/main" id="{CDD5714F-0A12-8491-4110-DB3A83919C27}"/>
                </a:ext>
              </a:extLst>
            </p:cNvPr>
            <p:cNvSpPr txBox="1"/>
            <p:nvPr/>
          </p:nvSpPr>
          <p:spPr>
            <a:xfrm>
              <a:off x="1617456" y="5573073"/>
              <a:ext cx="6576403" cy="369332"/>
            </a:xfrm>
            <a:prstGeom prst="rect">
              <a:avLst/>
            </a:prstGeom>
            <a:noFill/>
          </p:spPr>
          <p:txBody>
            <a:bodyPr wrap="square" rtlCol="0">
              <a:spAutoFit/>
            </a:bodyPr>
            <a:lstStyle/>
            <a:p>
              <a:r>
                <a:rPr lang="de-DE" b="1" dirty="0"/>
                <a:t>Qualitätssicherung </a:t>
              </a:r>
              <a:r>
                <a:rPr lang="de-DE" dirty="0"/>
                <a:t>von suchtvorbeugenden Angeboten </a:t>
              </a:r>
            </a:p>
          </p:txBody>
        </p:sp>
        <p:pic>
          <p:nvPicPr>
            <p:cNvPr id="22" name="Grafik 21" descr="Marke Häkchen mit einfarbiger Füllung">
              <a:extLst>
                <a:ext uri="{FF2B5EF4-FFF2-40B4-BE49-F238E27FC236}">
                  <a16:creationId xmlns:a16="http://schemas.microsoft.com/office/drawing/2014/main" id="{A77AF9F3-126D-887F-3B2C-294D8B450A68}"/>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62768" y="5473321"/>
              <a:ext cx="520967" cy="520967"/>
            </a:xfrm>
            <a:prstGeom prst="rect">
              <a:avLst/>
            </a:prstGeom>
          </p:spPr>
        </p:pic>
      </p:grpSp>
      <p:grpSp>
        <p:nvGrpSpPr>
          <p:cNvPr id="33" name="Gruppieren 32">
            <a:extLst>
              <a:ext uri="{FF2B5EF4-FFF2-40B4-BE49-F238E27FC236}">
                <a16:creationId xmlns:a16="http://schemas.microsoft.com/office/drawing/2014/main" id="{EE209798-1C54-9FC5-2B29-D9E28206B5E8}"/>
              </a:ext>
            </a:extLst>
          </p:cNvPr>
          <p:cNvGrpSpPr/>
          <p:nvPr/>
        </p:nvGrpSpPr>
        <p:grpSpPr>
          <a:xfrm>
            <a:off x="662768" y="3769866"/>
            <a:ext cx="7563532" cy="646331"/>
            <a:chOff x="662768" y="3769866"/>
            <a:chExt cx="7563532" cy="646331"/>
          </a:xfrm>
        </p:grpSpPr>
        <p:sp>
          <p:nvSpPr>
            <p:cNvPr id="12" name="Textfeld 11">
              <a:extLst>
                <a:ext uri="{FF2B5EF4-FFF2-40B4-BE49-F238E27FC236}">
                  <a16:creationId xmlns:a16="http://schemas.microsoft.com/office/drawing/2014/main" id="{1142F64C-7FBE-E68B-4552-30941AD5F2FD}"/>
                </a:ext>
              </a:extLst>
            </p:cNvPr>
            <p:cNvSpPr txBox="1"/>
            <p:nvPr/>
          </p:nvSpPr>
          <p:spPr>
            <a:xfrm>
              <a:off x="1649897" y="3769866"/>
              <a:ext cx="6576403" cy="646331"/>
            </a:xfrm>
            <a:prstGeom prst="rect">
              <a:avLst/>
            </a:prstGeom>
            <a:noFill/>
          </p:spPr>
          <p:txBody>
            <a:bodyPr wrap="square" rtlCol="0">
              <a:spAutoFit/>
            </a:bodyPr>
            <a:lstStyle/>
            <a:p>
              <a:r>
                <a:rPr lang="de-DE" b="1" dirty="0"/>
                <a:t>Beratung, Weiterbildung und Unterstützung </a:t>
              </a:r>
              <a:r>
                <a:rPr lang="de-DE" dirty="0"/>
                <a:t>von Multiplikator*innen zu suchtpräventiven Maßnahmen</a:t>
              </a:r>
            </a:p>
          </p:txBody>
        </p:sp>
        <p:pic>
          <p:nvPicPr>
            <p:cNvPr id="26" name="Grafik 25" descr="Chat mit einfarbiger Füllung">
              <a:extLst>
                <a:ext uri="{FF2B5EF4-FFF2-40B4-BE49-F238E27FC236}">
                  <a16:creationId xmlns:a16="http://schemas.microsoft.com/office/drawing/2014/main" id="{FB9354DD-7385-3A19-3A09-3BFF68CEF3DF}"/>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62768" y="3777739"/>
              <a:ext cx="542544" cy="542544"/>
            </a:xfrm>
            <a:prstGeom prst="rect">
              <a:avLst/>
            </a:prstGeom>
          </p:spPr>
        </p:pic>
      </p:grpSp>
      <p:grpSp>
        <p:nvGrpSpPr>
          <p:cNvPr id="32" name="Gruppieren 31">
            <a:extLst>
              <a:ext uri="{FF2B5EF4-FFF2-40B4-BE49-F238E27FC236}">
                <a16:creationId xmlns:a16="http://schemas.microsoft.com/office/drawing/2014/main" id="{E939412A-B1EA-3AEF-0F49-137F805F9737}"/>
              </a:ext>
            </a:extLst>
          </p:cNvPr>
          <p:cNvGrpSpPr/>
          <p:nvPr/>
        </p:nvGrpSpPr>
        <p:grpSpPr>
          <a:xfrm>
            <a:off x="641191" y="2773381"/>
            <a:ext cx="7568889" cy="668506"/>
            <a:chOff x="641191" y="2773381"/>
            <a:chExt cx="7568889" cy="668506"/>
          </a:xfrm>
        </p:grpSpPr>
        <p:sp>
          <p:nvSpPr>
            <p:cNvPr id="11" name="Textfeld 10">
              <a:extLst>
                <a:ext uri="{FF2B5EF4-FFF2-40B4-BE49-F238E27FC236}">
                  <a16:creationId xmlns:a16="http://schemas.microsoft.com/office/drawing/2014/main" id="{C3514BB3-891A-42B3-A13D-9F5B16F5D741}"/>
                </a:ext>
              </a:extLst>
            </p:cNvPr>
            <p:cNvSpPr txBox="1"/>
            <p:nvPr/>
          </p:nvSpPr>
          <p:spPr>
            <a:xfrm>
              <a:off x="1633677" y="2795556"/>
              <a:ext cx="6576403" cy="646331"/>
            </a:xfrm>
            <a:prstGeom prst="rect">
              <a:avLst/>
            </a:prstGeom>
            <a:noFill/>
          </p:spPr>
          <p:txBody>
            <a:bodyPr wrap="square" rtlCol="0">
              <a:spAutoFit/>
            </a:bodyPr>
            <a:lstStyle/>
            <a:p>
              <a:r>
                <a:rPr lang="de-DE" b="1" dirty="0"/>
                <a:t>Entwicklung</a:t>
              </a:r>
              <a:r>
                <a:rPr lang="de-DE" dirty="0"/>
                <a:t> von suchtpräventiven und gesundheitsvorsorgenden Modell- und Pilotprojekten</a:t>
              </a:r>
            </a:p>
          </p:txBody>
        </p:sp>
        <p:pic>
          <p:nvPicPr>
            <p:cNvPr id="28" name="Grafik 27" descr="Kreise mit Pfeilen mit einfarbiger Füllung">
              <a:extLst>
                <a:ext uri="{FF2B5EF4-FFF2-40B4-BE49-F238E27FC236}">
                  <a16:creationId xmlns:a16="http://schemas.microsoft.com/office/drawing/2014/main" id="{7DF9D286-CCB2-2742-9EDF-2327615CBCF7}"/>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641191" y="2773381"/>
              <a:ext cx="594531" cy="594531"/>
            </a:xfrm>
            <a:prstGeom prst="rect">
              <a:avLst/>
            </a:prstGeom>
          </p:spPr>
        </p:pic>
      </p:grpSp>
      <p:grpSp>
        <p:nvGrpSpPr>
          <p:cNvPr id="8" name="Gruppieren 7">
            <a:extLst>
              <a:ext uri="{FF2B5EF4-FFF2-40B4-BE49-F238E27FC236}">
                <a16:creationId xmlns:a16="http://schemas.microsoft.com/office/drawing/2014/main" id="{EA67F70B-167B-A830-FED8-2E6ABC2CE50A}"/>
              </a:ext>
            </a:extLst>
          </p:cNvPr>
          <p:cNvGrpSpPr/>
          <p:nvPr/>
        </p:nvGrpSpPr>
        <p:grpSpPr>
          <a:xfrm>
            <a:off x="641191" y="4669519"/>
            <a:ext cx="7552669" cy="754514"/>
            <a:chOff x="641191" y="4669519"/>
            <a:chExt cx="7552669" cy="754514"/>
          </a:xfrm>
        </p:grpSpPr>
        <p:grpSp>
          <p:nvGrpSpPr>
            <p:cNvPr id="34" name="Gruppieren 33">
              <a:extLst>
                <a:ext uri="{FF2B5EF4-FFF2-40B4-BE49-F238E27FC236}">
                  <a16:creationId xmlns:a16="http://schemas.microsoft.com/office/drawing/2014/main" id="{FFA5B2EB-7ACD-EB52-7CD5-1D09EC036D5E}"/>
                </a:ext>
              </a:extLst>
            </p:cNvPr>
            <p:cNvGrpSpPr/>
            <p:nvPr/>
          </p:nvGrpSpPr>
          <p:grpSpPr>
            <a:xfrm>
              <a:off x="641191" y="4669519"/>
              <a:ext cx="7552669" cy="754514"/>
              <a:chOff x="641191" y="4669519"/>
              <a:chExt cx="7552669" cy="754514"/>
            </a:xfrm>
          </p:grpSpPr>
          <p:sp>
            <p:nvSpPr>
              <p:cNvPr id="13" name="Textfeld 12">
                <a:extLst>
                  <a:ext uri="{FF2B5EF4-FFF2-40B4-BE49-F238E27FC236}">
                    <a16:creationId xmlns:a16="http://schemas.microsoft.com/office/drawing/2014/main" id="{004EF653-D27D-AB1C-D80B-398234821ABC}"/>
                  </a:ext>
                </a:extLst>
              </p:cNvPr>
              <p:cNvSpPr txBox="1"/>
              <p:nvPr/>
            </p:nvSpPr>
            <p:spPr>
              <a:xfrm>
                <a:off x="1617457" y="4777702"/>
                <a:ext cx="6576403" cy="646331"/>
              </a:xfrm>
              <a:prstGeom prst="rect">
                <a:avLst/>
              </a:prstGeom>
              <a:noFill/>
            </p:spPr>
            <p:txBody>
              <a:bodyPr wrap="square" rtlCol="0">
                <a:spAutoFit/>
              </a:bodyPr>
              <a:lstStyle/>
              <a:p>
                <a:r>
                  <a:rPr lang="de-DE" b="1" dirty="0"/>
                  <a:t>Koordination und Vernetzung </a:t>
                </a:r>
                <a:r>
                  <a:rPr lang="de-DE" dirty="0"/>
                  <a:t>der Suchtprävention in Wien</a:t>
                </a:r>
              </a:p>
              <a:p>
                <a:r>
                  <a:rPr lang="de-DE" dirty="0"/>
                  <a:t>+ österreichweite Kooperationen</a:t>
                </a:r>
              </a:p>
            </p:txBody>
          </p:sp>
          <p:pic>
            <p:nvPicPr>
              <p:cNvPr id="30" name="Grafik 29" descr="Verbindungen mit einfarbiger Füllung">
                <a:extLst>
                  <a:ext uri="{FF2B5EF4-FFF2-40B4-BE49-F238E27FC236}">
                    <a16:creationId xmlns:a16="http://schemas.microsoft.com/office/drawing/2014/main" id="{CCFF4063-82A9-29EB-52A6-6E40F427D84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41191" y="4669519"/>
                <a:ext cx="585698" cy="585698"/>
              </a:xfrm>
              <a:prstGeom prst="rect">
                <a:avLst/>
              </a:prstGeom>
            </p:spPr>
          </p:pic>
        </p:grpSp>
        <p:pic>
          <p:nvPicPr>
            <p:cNvPr id="4" name="Picture 2" descr="C:\00 MATTHIAS\Weitblick\ARS VIVENDI\ARGE SUCHT\Gemeinsam stark werden\PR Mappe layout\index.png">
              <a:extLst>
                <a:ext uri="{FF2B5EF4-FFF2-40B4-BE49-F238E27FC236}">
                  <a16:creationId xmlns:a16="http://schemas.microsoft.com/office/drawing/2014/main" id="{EEEFB795-B4B2-490D-1EFD-D3495184B48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33946" y="5065595"/>
              <a:ext cx="1313158" cy="2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uppieren 19">
            <a:extLst>
              <a:ext uri="{FF2B5EF4-FFF2-40B4-BE49-F238E27FC236}">
                <a16:creationId xmlns:a16="http://schemas.microsoft.com/office/drawing/2014/main" id="{3B758D2A-60BE-551F-48E9-B8475A6BEB11}"/>
              </a:ext>
            </a:extLst>
          </p:cNvPr>
          <p:cNvGrpSpPr/>
          <p:nvPr/>
        </p:nvGrpSpPr>
        <p:grpSpPr>
          <a:xfrm>
            <a:off x="8193859" y="1573805"/>
            <a:ext cx="3337785" cy="3283498"/>
            <a:chOff x="8193859" y="1573805"/>
            <a:chExt cx="3337785" cy="3283498"/>
          </a:xfrm>
        </p:grpSpPr>
        <p:sp>
          <p:nvSpPr>
            <p:cNvPr id="17" name="Ring 16">
              <a:extLst>
                <a:ext uri="{FF2B5EF4-FFF2-40B4-BE49-F238E27FC236}">
                  <a16:creationId xmlns:a16="http://schemas.microsoft.com/office/drawing/2014/main" id="{C0601CB4-1B31-E84F-DEAF-C36CAC1E2471}"/>
                </a:ext>
              </a:extLst>
            </p:cNvPr>
            <p:cNvSpPr/>
            <p:nvPr/>
          </p:nvSpPr>
          <p:spPr>
            <a:xfrm>
              <a:off x="8193859" y="1573805"/>
              <a:ext cx="3337785" cy="3283498"/>
            </a:xfrm>
            <a:prstGeom prst="donut">
              <a:avLst>
                <a:gd name="adj" fmla="val 305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18" name="Grafik 17">
              <a:extLst>
                <a:ext uri="{FF2B5EF4-FFF2-40B4-BE49-F238E27FC236}">
                  <a16:creationId xmlns:a16="http://schemas.microsoft.com/office/drawing/2014/main" id="{78547F25-F302-4738-D9DB-1288D3D057A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95234" y="2790238"/>
              <a:ext cx="2751255" cy="607887"/>
            </a:xfrm>
            <a:prstGeom prst="rect">
              <a:avLst/>
            </a:prstGeom>
          </p:spPr>
        </p:pic>
        <p:sp>
          <p:nvSpPr>
            <p:cNvPr id="19" name="Textfeld 18">
              <a:extLst>
                <a:ext uri="{FF2B5EF4-FFF2-40B4-BE49-F238E27FC236}">
                  <a16:creationId xmlns:a16="http://schemas.microsoft.com/office/drawing/2014/main" id="{B2C11095-5181-0FCA-8099-CB785B70F0F8}"/>
                </a:ext>
              </a:extLst>
            </p:cNvPr>
            <p:cNvSpPr txBox="1"/>
            <p:nvPr/>
          </p:nvSpPr>
          <p:spPr>
            <a:xfrm>
              <a:off x="9529427" y="3577684"/>
              <a:ext cx="89618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AT" sz="2000" b="1" i="1" u="none" strike="noStrike" kern="0" cap="none" spc="0" normalizeH="0" baseline="0" noProof="0" dirty="0">
                  <a:ln>
                    <a:noFill/>
                  </a:ln>
                  <a:solidFill>
                    <a:srgbClr val="FFC000"/>
                  </a:solidFill>
                  <a:effectLst/>
                  <a:uLnTx/>
                  <a:uFillTx/>
                  <a:cs typeface="Wiener Melange" panose="020B0502020209020204" pitchFamily="34" charset="0"/>
                </a:rPr>
                <a:t>ISP</a:t>
              </a:r>
            </a:p>
          </p:txBody>
        </p:sp>
      </p:grpSp>
    </p:spTree>
    <p:extLst>
      <p:ext uri="{BB962C8B-B14F-4D97-AF65-F5344CB8AC3E}">
        <p14:creationId xmlns:p14="http://schemas.microsoft.com/office/powerpoint/2010/main" val="2545552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Implikationen der Cannabisregulierung in Deutschland auf Österreich</a:t>
            </a:r>
            <a:endParaRPr lang="de-AT" dirty="0"/>
          </a:p>
        </p:txBody>
      </p:sp>
      <p:sp>
        <p:nvSpPr>
          <p:cNvPr id="3" name="Textplatzhalter 2"/>
          <p:cNvSpPr>
            <a:spLocks noGrp="1"/>
          </p:cNvSpPr>
          <p:nvPr>
            <p:ph type="body" sz="quarter" idx="13"/>
          </p:nvPr>
        </p:nvSpPr>
        <p:spPr/>
        <p:txBody>
          <a:bodyPr>
            <a:normAutofit fontScale="92500" lnSpcReduction="10000"/>
          </a:bodyPr>
          <a:lstStyle/>
          <a:p>
            <a:endParaRPr lang="de-AT" dirty="0"/>
          </a:p>
        </p:txBody>
      </p:sp>
      <p:sp>
        <p:nvSpPr>
          <p:cNvPr id="4" name="Textplatzhalter 3"/>
          <p:cNvSpPr>
            <a:spLocks noGrp="1"/>
          </p:cNvSpPr>
          <p:nvPr>
            <p:ph type="body" sz="quarter" idx="14"/>
          </p:nvPr>
        </p:nvSpPr>
        <p:spPr>
          <a:xfrm>
            <a:off x="334962" y="1447800"/>
            <a:ext cx="10630218" cy="4800600"/>
          </a:xfrm>
        </p:spPr>
        <p:txBody>
          <a:bodyPr/>
          <a:lstStyle/>
          <a:p>
            <a:pPr algn="ctr"/>
            <a:r>
              <a:rPr lang="de-AT" sz="1800" b="1" dirty="0" smtClean="0"/>
              <a:t>Indirekte Implikationen </a:t>
            </a:r>
            <a:r>
              <a:rPr lang="de-AT" sz="1800" dirty="0" smtClean="0"/>
              <a:t>sind möglich, z.B. in Form von: </a:t>
            </a:r>
          </a:p>
          <a:p>
            <a:pPr marL="285750" indent="-285750" algn="ctr">
              <a:buFont typeface="Arial" panose="020B0604020202020204" pitchFamily="34" charset="0"/>
              <a:buChar char="•"/>
            </a:pPr>
            <a:r>
              <a:rPr lang="de-AT" sz="1800" dirty="0" smtClean="0"/>
              <a:t>Die </a:t>
            </a:r>
            <a:r>
              <a:rPr lang="de-AT" sz="1800" b="1" dirty="0" smtClean="0"/>
              <a:t>Wahrnehmung in der Gesellschaft </a:t>
            </a:r>
            <a:r>
              <a:rPr lang="de-AT" sz="1800" dirty="0" smtClean="0"/>
              <a:t>kann sich in Etablierung neuer sozialer Normen niederschlagen</a:t>
            </a:r>
          </a:p>
          <a:p>
            <a:pPr marL="285750" indent="-285750" algn="ctr">
              <a:buFont typeface="Arial" panose="020B0604020202020204" pitchFamily="34" charset="0"/>
              <a:buChar char="•"/>
            </a:pPr>
            <a:r>
              <a:rPr lang="de-AT" sz="1800" dirty="0" smtClean="0"/>
              <a:t>Die veränderte </a:t>
            </a:r>
            <a:r>
              <a:rPr lang="de-AT" sz="1800" b="1" dirty="0" smtClean="0"/>
              <a:t>Einstellung zu Cannabis </a:t>
            </a:r>
            <a:r>
              <a:rPr lang="de-AT" sz="1800" dirty="0" smtClean="0"/>
              <a:t>kann sich auch in Österreich verbreiten.</a:t>
            </a:r>
          </a:p>
          <a:p>
            <a:pPr marL="285750" indent="-285750" algn="ctr">
              <a:buFont typeface="Arial" panose="020B0604020202020204" pitchFamily="34" charset="0"/>
              <a:buChar char="•"/>
            </a:pPr>
            <a:r>
              <a:rPr lang="de-AT" sz="1800" dirty="0" smtClean="0"/>
              <a:t>Normalisierung sowie reduzierte </a:t>
            </a:r>
            <a:r>
              <a:rPr lang="de-AT" sz="1800" dirty="0" err="1" smtClean="0"/>
              <a:t>Risikowahrnehmnung</a:t>
            </a:r>
            <a:endParaRPr lang="de-AT" sz="1800" dirty="0"/>
          </a:p>
          <a:p>
            <a:pPr marL="285750" indent="-285750" algn="ctr">
              <a:buFont typeface="Arial" panose="020B0604020202020204" pitchFamily="34" charset="0"/>
              <a:buChar char="•"/>
            </a:pPr>
            <a:r>
              <a:rPr lang="de-AT" sz="1800" b="1" dirty="0" smtClean="0"/>
              <a:t>Vorbildwirkung</a:t>
            </a:r>
            <a:r>
              <a:rPr lang="de-AT" sz="1800" dirty="0" smtClean="0"/>
              <a:t> von Deutschland analog zur Entwicklung in den </a:t>
            </a:r>
            <a:r>
              <a:rPr lang="de-AT" sz="1800" b="1" dirty="0" smtClean="0"/>
              <a:t>USA</a:t>
            </a:r>
            <a:r>
              <a:rPr lang="de-AT" sz="1800" dirty="0" smtClean="0"/>
              <a:t>: zuerst Legalisierung in wenigen Staaten, mittlerweile sind viele andere Bundesstaaten nachgezogen und haben Cannabis legalisiert bzw. zumindest für medizinische Zwecke legalisiert. </a:t>
            </a:r>
          </a:p>
          <a:p>
            <a:endParaRPr lang="de-AT" sz="1800" dirty="0" smtClean="0"/>
          </a:p>
          <a:p>
            <a:pPr algn="ctr"/>
            <a:r>
              <a:rPr lang="de-AT" sz="1800" b="1" dirty="0" smtClean="0"/>
              <a:t>Schwarzmarkt</a:t>
            </a:r>
            <a:r>
              <a:rPr lang="de-AT" sz="1800" dirty="0" smtClean="0"/>
              <a:t>: Auswirkungen auf den österreichischen Schwarzmarkt sind sehr unwahrscheinlich. Wenn der Schwarzmarkt in Deutschland verdrängt wird können neue Absatzmärkte in angrenzenden Ländern gesucht werden. </a:t>
            </a:r>
          </a:p>
          <a:p>
            <a:pPr algn="ctr"/>
            <a:endParaRPr lang="de-AT" sz="1800" dirty="0" smtClean="0"/>
          </a:p>
          <a:p>
            <a:pPr algn="ctr"/>
            <a:endParaRPr lang="de-AT" sz="1800" dirty="0" smtClean="0"/>
          </a:p>
        </p:txBody>
      </p:sp>
    </p:spTree>
    <p:extLst>
      <p:ext uri="{BB962C8B-B14F-4D97-AF65-F5344CB8AC3E}">
        <p14:creationId xmlns:p14="http://schemas.microsoft.com/office/powerpoint/2010/main" val="2336719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Weiterführende Links</a:t>
            </a:r>
            <a:endParaRPr lang="de-AT" dirty="0"/>
          </a:p>
        </p:txBody>
      </p:sp>
      <p:sp>
        <p:nvSpPr>
          <p:cNvPr id="3" name="Textplatzhalter 2"/>
          <p:cNvSpPr>
            <a:spLocks noGrp="1"/>
          </p:cNvSpPr>
          <p:nvPr>
            <p:ph type="body" sz="quarter" idx="13"/>
          </p:nvPr>
        </p:nvSpPr>
        <p:spPr/>
        <p:txBody>
          <a:bodyPr>
            <a:normAutofit fontScale="92500" lnSpcReduction="10000"/>
          </a:bodyPr>
          <a:lstStyle/>
          <a:p>
            <a:endParaRPr lang="de-AT" dirty="0"/>
          </a:p>
        </p:txBody>
      </p:sp>
      <p:sp>
        <p:nvSpPr>
          <p:cNvPr id="4" name="Textplatzhalter 3"/>
          <p:cNvSpPr>
            <a:spLocks noGrp="1"/>
          </p:cNvSpPr>
          <p:nvPr>
            <p:ph type="body" sz="quarter" idx="14"/>
          </p:nvPr>
        </p:nvSpPr>
        <p:spPr>
          <a:xfrm>
            <a:off x="334962" y="1067823"/>
            <a:ext cx="11110278" cy="2551677"/>
          </a:xfrm>
        </p:spPr>
        <p:txBody>
          <a:bodyPr/>
          <a:lstStyle/>
          <a:p>
            <a:endParaRPr lang="de-AT" sz="1800" dirty="0" smtClean="0">
              <a:hlinkClick r:id="rId2"/>
            </a:endParaRPr>
          </a:p>
          <a:p>
            <a:r>
              <a:rPr lang="de-AT" sz="1800" dirty="0" smtClean="0">
                <a:hlinkClick r:id="rId2"/>
              </a:rPr>
              <a:t>https</a:t>
            </a:r>
            <a:r>
              <a:rPr lang="de-AT" sz="1800" dirty="0">
                <a:hlinkClick r:id="rId2"/>
              </a:rPr>
              <a:t>://</a:t>
            </a:r>
            <a:r>
              <a:rPr lang="de-AT" sz="1800" dirty="0" smtClean="0">
                <a:hlinkClick r:id="rId2"/>
              </a:rPr>
              <a:t>www.bundesgesundheitsministerium.de/themen/cannabis/faq-cannabisgesetz</a:t>
            </a:r>
            <a:endParaRPr lang="de-AT" sz="1800" dirty="0" smtClean="0"/>
          </a:p>
          <a:p>
            <a:r>
              <a:rPr lang="de-AT" sz="1800" dirty="0">
                <a:hlinkClick r:id="rId3"/>
              </a:rPr>
              <a:t>https://</a:t>
            </a:r>
            <a:r>
              <a:rPr lang="de-AT" sz="1800" dirty="0" smtClean="0">
                <a:hlinkClick r:id="rId3"/>
              </a:rPr>
              <a:t>www.bundesregierung.de/breg-de/aktuelles/cannabis-legalisierung-2213640</a:t>
            </a:r>
            <a:endParaRPr lang="de-AT" sz="1800" dirty="0"/>
          </a:p>
          <a:p>
            <a:r>
              <a:rPr lang="de-AT" sz="1800" dirty="0">
                <a:hlinkClick r:id="rId4"/>
              </a:rPr>
              <a:t>https://www.cannabispraevention.de</a:t>
            </a:r>
            <a:r>
              <a:rPr lang="de-AT" sz="1800" dirty="0" smtClean="0">
                <a:hlinkClick r:id="rId4"/>
              </a:rPr>
              <a:t>/</a:t>
            </a:r>
            <a:endParaRPr lang="de-AT" sz="1800" dirty="0" smtClean="0"/>
          </a:p>
          <a:p>
            <a:r>
              <a:rPr lang="de-AT" sz="1800" dirty="0">
                <a:hlinkClick r:id="rId5"/>
              </a:rPr>
              <a:t>https://finder-akademie.de/cannabis-eine-debatte-mit-pros-und-contras</a:t>
            </a:r>
            <a:r>
              <a:rPr lang="de-AT" sz="1800" dirty="0" smtClean="0">
                <a:hlinkClick r:id="rId5"/>
              </a:rPr>
              <a:t>/</a:t>
            </a:r>
            <a:endParaRPr lang="de-AT" sz="1800" dirty="0" smtClean="0"/>
          </a:p>
          <a:p>
            <a:r>
              <a:rPr lang="de-AT" sz="1800" dirty="0">
                <a:hlinkClick r:id="rId6"/>
              </a:rPr>
              <a:t>https://www.infos-cannabis.de</a:t>
            </a:r>
            <a:r>
              <a:rPr lang="de-AT" sz="1800" dirty="0" smtClean="0">
                <a:hlinkClick r:id="rId6"/>
              </a:rPr>
              <a:t>/</a:t>
            </a:r>
            <a:r>
              <a:rPr lang="de-AT" sz="1800" dirty="0" smtClean="0"/>
              <a:t> </a:t>
            </a:r>
          </a:p>
          <a:p>
            <a:endParaRPr lang="de-AT" sz="1800" dirty="0" smtClean="0"/>
          </a:p>
          <a:p>
            <a:endParaRPr lang="de-AT" sz="1800" dirty="0"/>
          </a:p>
          <a:p>
            <a:endParaRPr lang="de-AT" sz="1800" dirty="0"/>
          </a:p>
        </p:txBody>
      </p:sp>
      <p:sp>
        <p:nvSpPr>
          <p:cNvPr id="5" name="Textfeld 4"/>
          <p:cNvSpPr txBox="1"/>
          <p:nvPr/>
        </p:nvSpPr>
        <p:spPr>
          <a:xfrm>
            <a:off x="334962" y="1067823"/>
            <a:ext cx="9517698" cy="369332"/>
          </a:xfrm>
          <a:prstGeom prst="rect">
            <a:avLst/>
          </a:prstGeom>
          <a:noFill/>
        </p:spPr>
        <p:txBody>
          <a:bodyPr wrap="square" rtlCol="0">
            <a:spAutoFit/>
          </a:bodyPr>
          <a:lstStyle/>
          <a:p>
            <a:r>
              <a:rPr lang="de-AT" dirty="0" smtClean="0"/>
              <a:t>Deutschland</a:t>
            </a:r>
            <a:endParaRPr lang="de-AT" dirty="0"/>
          </a:p>
        </p:txBody>
      </p:sp>
      <p:sp>
        <p:nvSpPr>
          <p:cNvPr id="6" name="Textfeld 5"/>
          <p:cNvSpPr txBox="1"/>
          <p:nvPr/>
        </p:nvSpPr>
        <p:spPr>
          <a:xfrm>
            <a:off x="334963" y="3695700"/>
            <a:ext cx="9106217" cy="369332"/>
          </a:xfrm>
          <a:prstGeom prst="rect">
            <a:avLst/>
          </a:prstGeom>
          <a:noFill/>
        </p:spPr>
        <p:txBody>
          <a:bodyPr wrap="square" rtlCol="0">
            <a:spAutoFit/>
          </a:bodyPr>
          <a:lstStyle/>
          <a:p>
            <a:r>
              <a:rPr lang="de-AT" dirty="0" smtClean="0"/>
              <a:t>Österreich</a:t>
            </a:r>
            <a:endParaRPr lang="de-AT" dirty="0"/>
          </a:p>
        </p:txBody>
      </p:sp>
      <p:sp>
        <p:nvSpPr>
          <p:cNvPr id="7" name="Textfeld 6"/>
          <p:cNvSpPr txBox="1"/>
          <p:nvPr/>
        </p:nvSpPr>
        <p:spPr>
          <a:xfrm>
            <a:off x="334963" y="4274820"/>
            <a:ext cx="9738677" cy="1200329"/>
          </a:xfrm>
          <a:prstGeom prst="rect">
            <a:avLst/>
          </a:prstGeom>
          <a:noFill/>
        </p:spPr>
        <p:txBody>
          <a:bodyPr wrap="square" rtlCol="0">
            <a:spAutoFit/>
          </a:bodyPr>
          <a:lstStyle/>
          <a:p>
            <a:r>
              <a:rPr lang="de-AT" dirty="0">
                <a:hlinkClick r:id="rId7"/>
              </a:rPr>
              <a:t>https://</a:t>
            </a:r>
            <a:r>
              <a:rPr lang="de-AT" dirty="0" smtClean="0">
                <a:hlinkClick r:id="rId7"/>
              </a:rPr>
              <a:t>suchtvorbeugung.net/downloads/ARGE_Positionspapier_Freizeitgebrauch_Cannabis.pdf</a:t>
            </a:r>
            <a:endParaRPr lang="de-AT" dirty="0" smtClean="0"/>
          </a:p>
          <a:p>
            <a:endParaRPr lang="de-AT" dirty="0"/>
          </a:p>
          <a:p>
            <a:r>
              <a:rPr lang="de-AT" dirty="0">
                <a:hlinkClick r:id="rId8"/>
              </a:rPr>
              <a:t>https://</a:t>
            </a:r>
            <a:r>
              <a:rPr lang="de-AT" dirty="0" smtClean="0">
                <a:hlinkClick r:id="rId8"/>
              </a:rPr>
              <a:t>sdw.wien/information/broschueren-infomaterial/pocket-info-jugendliche</a:t>
            </a:r>
            <a:r>
              <a:rPr lang="de-AT" dirty="0" smtClean="0"/>
              <a:t> </a:t>
            </a:r>
            <a:endParaRPr lang="de-AT" dirty="0"/>
          </a:p>
        </p:txBody>
      </p:sp>
    </p:spTree>
    <p:extLst>
      <p:ext uri="{BB962C8B-B14F-4D97-AF65-F5344CB8AC3E}">
        <p14:creationId xmlns:p14="http://schemas.microsoft.com/office/powerpoint/2010/main" val="13998776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a:xfrm>
            <a:off x="334962" y="3008871"/>
            <a:ext cx="5399087" cy="265191"/>
          </a:xfrm>
        </p:spPr>
        <p:txBody>
          <a:bodyPr>
            <a:normAutofit lnSpcReduction="10000"/>
          </a:bodyPr>
          <a:lstStyle/>
          <a:p>
            <a:r>
              <a:rPr lang="de-AT" dirty="0" smtClean="0"/>
              <a:t>Institut für Suchtprävention </a:t>
            </a:r>
            <a:endParaRPr lang="de-AT" dirty="0"/>
          </a:p>
        </p:txBody>
      </p:sp>
      <p:sp>
        <p:nvSpPr>
          <p:cNvPr id="3" name="Textplatzhalter 2"/>
          <p:cNvSpPr>
            <a:spLocks noGrp="1"/>
          </p:cNvSpPr>
          <p:nvPr>
            <p:ph type="body" sz="quarter" idx="16"/>
          </p:nvPr>
        </p:nvSpPr>
        <p:spPr>
          <a:xfrm>
            <a:off x="334961" y="3378600"/>
            <a:ext cx="5399087" cy="265191"/>
          </a:xfrm>
        </p:spPr>
        <p:txBody>
          <a:bodyPr>
            <a:normAutofit lnSpcReduction="10000"/>
          </a:bodyPr>
          <a:lstStyle/>
          <a:p>
            <a:r>
              <a:rPr lang="de-AT" dirty="0"/>
              <a:t> Modecenterstraße 14/Block </a:t>
            </a:r>
            <a:r>
              <a:rPr lang="de-AT" dirty="0" smtClean="0"/>
              <a:t>B, </a:t>
            </a:r>
            <a:r>
              <a:rPr lang="de-AT" dirty="0"/>
              <a:t>1030 Wien</a:t>
            </a:r>
          </a:p>
        </p:txBody>
      </p:sp>
      <p:sp>
        <p:nvSpPr>
          <p:cNvPr id="4" name="Textplatzhalter 3"/>
          <p:cNvSpPr>
            <a:spLocks noGrp="1"/>
          </p:cNvSpPr>
          <p:nvPr>
            <p:ph type="body" sz="quarter" idx="17"/>
          </p:nvPr>
        </p:nvSpPr>
        <p:spPr>
          <a:xfrm>
            <a:off x="334960" y="3679958"/>
            <a:ext cx="5399087" cy="265191"/>
          </a:xfrm>
        </p:spPr>
        <p:txBody>
          <a:bodyPr>
            <a:normAutofit lnSpcReduction="10000"/>
          </a:bodyPr>
          <a:lstStyle/>
          <a:p>
            <a:r>
              <a:rPr lang="de-AT" dirty="0" smtClean="0"/>
              <a:t>1030 Wien </a:t>
            </a:r>
            <a:endParaRPr lang="de-AT" dirty="0"/>
          </a:p>
        </p:txBody>
      </p:sp>
      <p:sp>
        <p:nvSpPr>
          <p:cNvPr id="5" name="Textplatzhalter 4"/>
          <p:cNvSpPr>
            <a:spLocks noGrp="1"/>
          </p:cNvSpPr>
          <p:nvPr>
            <p:ph type="body" sz="quarter" idx="18"/>
          </p:nvPr>
        </p:nvSpPr>
        <p:spPr>
          <a:xfrm>
            <a:off x="334963" y="4782212"/>
            <a:ext cx="5399087" cy="265191"/>
          </a:xfrm>
        </p:spPr>
        <p:txBody>
          <a:bodyPr>
            <a:normAutofit lnSpcReduction="10000"/>
          </a:bodyPr>
          <a:lstStyle/>
          <a:p>
            <a:r>
              <a:rPr lang="de-AT" dirty="0" smtClean="0"/>
              <a:t>Tel.: +43 </a:t>
            </a:r>
            <a:r>
              <a:rPr lang="de-AT" dirty="0"/>
              <a:t>1 </a:t>
            </a:r>
            <a:r>
              <a:rPr lang="de-AT" dirty="0" smtClean="0"/>
              <a:t>4000-85446</a:t>
            </a:r>
            <a:endParaRPr lang="de-AT" dirty="0"/>
          </a:p>
        </p:txBody>
      </p:sp>
      <p:sp>
        <p:nvSpPr>
          <p:cNvPr id="7" name="Textplatzhalter 6"/>
          <p:cNvSpPr>
            <a:spLocks noGrp="1"/>
          </p:cNvSpPr>
          <p:nvPr>
            <p:ph type="body" sz="quarter" idx="20"/>
          </p:nvPr>
        </p:nvSpPr>
        <p:spPr/>
        <p:txBody>
          <a:bodyPr>
            <a:normAutofit lnSpcReduction="10000"/>
          </a:bodyPr>
          <a:lstStyle/>
          <a:p>
            <a:r>
              <a:rPr lang="de-AT" dirty="0" smtClean="0"/>
              <a:t>Iris.krainer@sd-wien.at</a:t>
            </a:r>
            <a:endParaRPr lang="de-AT" dirty="0"/>
          </a:p>
        </p:txBody>
      </p:sp>
      <p:sp>
        <p:nvSpPr>
          <p:cNvPr id="10" name="Textplatzhalter 6"/>
          <p:cNvSpPr>
            <a:spLocks noGrp="1"/>
          </p:cNvSpPr>
          <p:nvPr>
            <p:ph type="body" sz="quarter" idx="20"/>
          </p:nvPr>
        </p:nvSpPr>
        <p:spPr>
          <a:xfrm>
            <a:off x="334963" y="4481270"/>
            <a:ext cx="5399087" cy="265191"/>
          </a:xfrm>
        </p:spPr>
        <p:txBody>
          <a:bodyPr>
            <a:normAutofit lnSpcReduction="10000"/>
          </a:bodyPr>
          <a:lstStyle/>
          <a:p>
            <a:r>
              <a:rPr lang="de-AT" dirty="0" smtClean="0"/>
              <a:t>Iris Krainer, MA</a:t>
            </a:r>
            <a:endParaRPr lang="de-AT" dirty="0"/>
          </a:p>
        </p:txBody>
      </p:sp>
    </p:spTree>
    <p:extLst>
      <p:ext uri="{BB962C8B-B14F-4D97-AF65-F5344CB8AC3E}">
        <p14:creationId xmlns:p14="http://schemas.microsoft.com/office/powerpoint/2010/main" val="324520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bgerundetes Rechteck 14">
            <a:extLst>
              <a:ext uri="{FF2B5EF4-FFF2-40B4-BE49-F238E27FC236}">
                <a16:creationId xmlns:a16="http://schemas.microsoft.com/office/drawing/2014/main" id="{73DA6809-9BEA-D1F8-EC2F-8270025CF05E}"/>
              </a:ext>
            </a:extLst>
          </p:cNvPr>
          <p:cNvSpPr/>
          <p:nvPr/>
        </p:nvSpPr>
        <p:spPr>
          <a:xfrm>
            <a:off x="428807" y="3800650"/>
            <a:ext cx="9897609" cy="192197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sp>
        <p:nvSpPr>
          <p:cNvPr id="14" name="Abgerundetes Rechteck 13">
            <a:extLst>
              <a:ext uri="{FF2B5EF4-FFF2-40B4-BE49-F238E27FC236}">
                <a16:creationId xmlns:a16="http://schemas.microsoft.com/office/drawing/2014/main" id="{052FB09B-5C28-8415-5E77-00EF3E6392E1}"/>
              </a:ext>
            </a:extLst>
          </p:cNvPr>
          <p:cNvSpPr/>
          <p:nvPr/>
        </p:nvSpPr>
        <p:spPr>
          <a:xfrm>
            <a:off x="455676" y="1114268"/>
            <a:ext cx="9848471" cy="2674927"/>
          </a:xfrm>
          <a:prstGeom prst="roundRect">
            <a:avLst/>
          </a:prstGeom>
          <a:solidFill>
            <a:srgbClr val="82D7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sp>
        <p:nvSpPr>
          <p:cNvPr id="2" name="Titel 1">
            <a:extLst>
              <a:ext uri="{FF2B5EF4-FFF2-40B4-BE49-F238E27FC236}">
                <a16:creationId xmlns:a16="http://schemas.microsoft.com/office/drawing/2014/main" id="{E4114946-C350-FB1B-E01A-C35747EF01BC}"/>
              </a:ext>
            </a:extLst>
          </p:cNvPr>
          <p:cNvSpPr>
            <a:spLocks noGrp="1"/>
          </p:cNvSpPr>
          <p:nvPr>
            <p:ph type="title"/>
          </p:nvPr>
        </p:nvSpPr>
        <p:spPr/>
        <p:txBody>
          <a:bodyPr/>
          <a:lstStyle/>
          <a:p>
            <a:r>
              <a:rPr lang="de-DE" dirty="0"/>
              <a:t>Themenüberblick</a:t>
            </a:r>
          </a:p>
        </p:txBody>
      </p:sp>
      <p:sp>
        <p:nvSpPr>
          <p:cNvPr id="3" name="Textplatzhalter 2">
            <a:extLst>
              <a:ext uri="{FF2B5EF4-FFF2-40B4-BE49-F238E27FC236}">
                <a16:creationId xmlns:a16="http://schemas.microsoft.com/office/drawing/2014/main" id="{DDC2D925-CD7A-4D4C-481A-284F9F5BBC59}"/>
              </a:ext>
            </a:extLst>
          </p:cNvPr>
          <p:cNvSpPr>
            <a:spLocks noGrp="1"/>
          </p:cNvSpPr>
          <p:nvPr>
            <p:ph type="body" sz="quarter" idx="13"/>
          </p:nvPr>
        </p:nvSpPr>
        <p:spPr/>
        <p:txBody>
          <a:bodyPr>
            <a:normAutofit fontScale="92500" lnSpcReduction="10000"/>
          </a:bodyPr>
          <a:lstStyle/>
          <a:p>
            <a:r>
              <a:rPr lang="de-DE" dirty="0"/>
              <a:t>Was erwartet uns heute? </a:t>
            </a:r>
          </a:p>
        </p:txBody>
      </p:sp>
      <p:sp>
        <p:nvSpPr>
          <p:cNvPr id="5" name="Textfeld 4">
            <a:extLst>
              <a:ext uri="{FF2B5EF4-FFF2-40B4-BE49-F238E27FC236}">
                <a16:creationId xmlns:a16="http://schemas.microsoft.com/office/drawing/2014/main" id="{7E504DB8-9C26-18CA-E6F7-C3059C44B340}"/>
              </a:ext>
            </a:extLst>
          </p:cNvPr>
          <p:cNvSpPr txBox="1"/>
          <p:nvPr/>
        </p:nvSpPr>
        <p:spPr>
          <a:xfrm>
            <a:off x="5234629" y="1467491"/>
            <a:ext cx="4549966" cy="369332"/>
          </a:xfrm>
          <a:prstGeom prst="rect">
            <a:avLst/>
          </a:prstGeom>
          <a:noFill/>
        </p:spPr>
        <p:txBody>
          <a:bodyPr wrap="square" rtlCol="0">
            <a:spAutoFit/>
          </a:bodyPr>
          <a:lstStyle/>
          <a:p>
            <a:r>
              <a:rPr lang="de-DE" b="1" dirty="0">
                <a:solidFill>
                  <a:schemeClr val="bg2"/>
                </a:solidFill>
              </a:rPr>
              <a:t>Überblick &amp; </a:t>
            </a:r>
            <a:r>
              <a:rPr lang="de-DE" b="1" dirty="0" smtClean="0">
                <a:solidFill>
                  <a:schemeClr val="bg2"/>
                </a:solidFill>
              </a:rPr>
              <a:t>Datenlage in Österreich</a:t>
            </a:r>
            <a:endParaRPr lang="de-DE" b="1" dirty="0">
              <a:solidFill>
                <a:schemeClr val="bg2"/>
              </a:solidFill>
            </a:endParaRPr>
          </a:p>
        </p:txBody>
      </p:sp>
      <p:sp>
        <p:nvSpPr>
          <p:cNvPr id="7" name="Textfeld 6">
            <a:extLst>
              <a:ext uri="{FF2B5EF4-FFF2-40B4-BE49-F238E27FC236}">
                <a16:creationId xmlns:a16="http://schemas.microsoft.com/office/drawing/2014/main" id="{3D33E8FB-2ACD-7BBA-F582-DCDFCECF5084}"/>
              </a:ext>
            </a:extLst>
          </p:cNvPr>
          <p:cNvSpPr txBox="1"/>
          <p:nvPr/>
        </p:nvSpPr>
        <p:spPr>
          <a:xfrm>
            <a:off x="5234629" y="2569766"/>
            <a:ext cx="4549966" cy="1477328"/>
          </a:xfrm>
          <a:prstGeom prst="rect">
            <a:avLst/>
          </a:prstGeom>
          <a:noFill/>
        </p:spPr>
        <p:txBody>
          <a:bodyPr wrap="square" rtlCol="0">
            <a:spAutoFit/>
          </a:bodyPr>
          <a:lstStyle/>
          <a:p>
            <a:r>
              <a:rPr lang="de-DE" b="1" dirty="0" smtClean="0">
                <a:solidFill>
                  <a:schemeClr val="bg2"/>
                </a:solidFill>
              </a:rPr>
              <a:t>Was beinhaltet die Cannabisregulierung in Deutschland?</a:t>
            </a:r>
          </a:p>
          <a:p>
            <a:endParaRPr lang="de-DE" b="1" dirty="0">
              <a:solidFill>
                <a:schemeClr val="bg2"/>
              </a:solidFill>
            </a:endParaRPr>
          </a:p>
          <a:p>
            <a:r>
              <a:rPr lang="de-DE" b="1" dirty="0" smtClean="0">
                <a:solidFill>
                  <a:schemeClr val="bg2"/>
                </a:solidFill>
              </a:rPr>
              <a:t>Kritik innerhalb Deutschlands</a:t>
            </a:r>
          </a:p>
          <a:p>
            <a:endParaRPr lang="de-DE" b="1" dirty="0">
              <a:solidFill>
                <a:schemeClr val="bg2"/>
              </a:solidFill>
            </a:endParaRPr>
          </a:p>
        </p:txBody>
      </p:sp>
      <p:sp>
        <p:nvSpPr>
          <p:cNvPr id="8" name="Textfeld 7">
            <a:extLst>
              <a:ext uri="{FF2B5EF4-FFF2-40B4-BE49-F238E27FC236}">
                <a16:creationId xmlns:a16="http://schemas.microsoft.com/office/drawing/2014/main" id="{2F11F481-6CD5-A597-44AD-48DFA2BDE384}"/>
              </a:ext>
            </a:extLst>
          </p:cNvPr>
          <p:cNvSpPr txBox="1"/>
          <p:nvPr/>
        </p:nvSpPr>
        <p:spPr>
          <a:xfrm>
            <a:off x="5234629" y="1990351"/>
            <a:ext cx="4549966" cy="369332"/>
          </a:xfrm>
          <a:prstGeom prst="rect">
            <a:avLst/>
          </a:prstGeom>
          <a:noFill/>
        </p:spPr>
        <p:txBody>
          <a:bodyPr wrap="square" rtlCol="0">
            <a:spAutoFit/>
          </a:bodyPr>
          <a:lstStyle/>
          <a:p>
            <a:r>
              <a:rPr lang="de-DE" b="1" dirty="0" smtClean="0">
                <a:solidFill>
                  <a:schemeClr val="bg2"/>
                </a:solidFill>
              </a:rPr>
              <a:t>Die Gesetzesänderung in Deutschland</a:t>
            </a:r>
            <a:endParaRPr lang="de-DE" b="1" dirty="0">
              <a:solidFill>
                <a:schemeClr val="bg2"/>
              </a:solidFill>
            </a:endParaRPr>
          </a:p>
        </p:txBody>
      </p:sp>
      <p:sp>
        <p:nvSpPr>
          <p:cNvPr id="9" name="Textfeld 8">
            <a:extLst>
              <a:ext uri="{FF2B5EF4-FFF2-40B4-BE49-F238E27FC236}">
                <a16:creationId xmlns:a16="http://schemas.microsoft.com/office/drawing/2014/main" id="{E0997F1C-BD9A-4CDE-CCCA-27A1B4EA7630}"/>
              </a:ext>
            </a:extLst>
          </p:cNvPr>
          <p:cNvSpPr txBox="1"/>
          <p:nvPr/>
        </p:nvSpPr>
        <p:spPr>
          <a:xfrm>
            <a:off x="5234630" y="4057035"/>
            <a:ext cx="5069517" cy="369332"/>
          </a:xfrm>
          <a:prstGeom prst="rect">
            <a:avLst/>
          </a:prstGeom>
          <a:noFill/>
        </p:spPr>
        <p:txBody>
          <a:bodyPr wrap="square" rtlCol="0">
            <a:spAutoFit/>
          </a:bodyPr>
          <a:lstStyle/>
          <a:p>
            <a:r>
              <a:rPr lang="de-DE" b="1" dirty="0" smtClean="0">
                <a:solidFill>
                  <a:schemeClr val="bg2"/>
                </a:solidFill>
              </a:rPr>
              <a:t>Suchtpräventive Aspekte</a:t>
            </a:r>
            <a:endParaRPr lang="de-DE" b="1" dirty="0">
              <a:solidFill>
                <a:schemeClr val="bg2"/>
              </a:solidFill>
            </a:endParaRPr>
          </a:p>
        </p:txBody>
      </p:sp>
      <p:sp>
        <p:nvSpPr>
          <p:cNvPr id="10" name="Textfeld 9">
            <a:extLst>
              <a:ext uri="{FF2B5EF4-FFF2-40B4-BE49-F238E27FC236}">
                <a16:creationId xmlns:a16="http://schemas.microsoft.com/office/drawing/2014/main" id="{0ADA83A1-5E05-6167-0AA2-5935BEF2792E}"/>
              </a:ext>
            </a:extLst>
          </p:cNvPr>
          <p:cNvSpPr txBox="1"/>
          <p:nvPr/>
        </p:nvSpPr>
        <p:spPr>
          <a:xfrm>
            <a:off x="5234630" y="4397041"/>
            <a:ext cx="4549966" cy="646331"/>
          </a:xfrm>
          <a:prstGeom prst="rect">
            <a:avLst/>
          </a:prstGeom>
          <a:noFill/>
        </p:spPr>
        <p:txBody>
          <a:bodyPr wrap="square" rtlCol="0">
            <a:spAutoFit/>
          </a:bodyPr>
          <a:lstStyle/>
          <a:p>
            <a:r>
              <a:rPr lang="de-DE" b="1" dirty="0" smtClean="0">
                <a:solidFill>
                  <a:schemeClr val="bg2"/>
                </a:solidFill>
              </a:rPr>
              <a:t>Exkurs: Formen der Cannabis-Regulierung</a:t>
            </a:r>
            <a:endParaRPr lang="de-DE" b="1" dirty="0">
              <a:solidFill>
                <a:schemeClr val="bg2"/>
              </a:solidFill>
            </a:endParaRPr>
          </a:p>
        </p:txBody>
      </p:sp>
      <p:sp>
        <p:nvSpPr>
          <p:cNvPr id="16" name="Textfeld 15">
            <a:extLst>
              <a:ext uri="{FF2B5EF4-FFF2-40B4-BE49-F238E27FC236}">
                <a16:creationId xmlns:a16="http://schemas.microsoft.com/office/drawing/2014/main" id="{4F2EF001-0F52-3F17-738B-4AA36D1D4E38}"/>
              </a:ext>
            </a:extLst>
          </p:cNvPr>
          <p:cNvSpPr txBox="1"/>
          <p:nvPr/>
        </p:nvSpPr>
        <p:spPr>
          <a:xfrm>
            <a:off x="1596044" y="4364545"/>
            <a:ext cx="2044931" cy="553998"/>
          </a:xfrm>
          <a:prstGeom prst="rect">
            <a:avLst/>
          </a:prstGeom>
          <a:noFill/>
        </p:spPr>
        <p:txBody>
          <a:bodyPr wrap="square" rtlCol="0">
            <a:spAutoFit/>
          </a:bodyPr>
          <a:lstStyle/>
          <a:p>
            <a:r>
              <a:rPr lang="de-DE" sz="3000" b="1" dirty="0">
                <a:solidFill>
                  <a:schemeClr val="bg2"/>
                </a:solidFill>
              </a:rPr>
              <a:t>TEIL 2</a:t>
            </a:r>
          </a:p>
        </p:txBody>
      </p:sp>
      <p:sp>
        <p:nvSpPr>
          <p:cNvPr id="17" name="Textfeld 16">
            <a:extLst>
              <a:ext uri="{FF2B5EF4-FFF2-40B4-BE49-F238E27FC236}">
                <a16:creationId xmlns:a16="http://schemas.microsoft.com/office/drawing/2014/main" id="{F30743DB-1D6B-7404-6CE3-FA5AD2018CA9}"/>
              </a:ext>
            </a:extLst>
          </p:cNvPr>
          <p:cNvSpPr txBox="1"/>
          <p:nvPr/>
        </p:nvSpPr>
        <p:spPr>
          <a:xfrm>
            <a:off x="1783835" y="1922804"/>
            <a:ext cx="1741714" cy="553998"/>
          </a:xfrm>
          <a:prstGeom prst="rect">
            <a:avLst/>
          </a:prstGeom>
          <a:noFill/>
        </p:spPr>
        <p:txBody>
          <a:bodyPr wrap="square" rtlCol="0">
            <a:spAutoFit/>
          </a:bodyPr>
          <a:lstStyle/>
          <a:p>
            <a:r>
              <a:rPr lang="de-DE" sz="3000" b="1" dirty="0">
                <a:solidFill>
                  <a:schemeClr val="bg2"/>
                </a:solidFill>
              </a:rPr>
              <a:t>TEIL 1</a:t>
            </a:r>
          </a:p>
        </p:txBody>
      </p:sp>
      <p:sp>
        <p:nvSpPr>
          <p:cNvPr id="40" name="Textfeld 39"/>
          <p:cNvSpPr txBox="1"/>
          <p:nvPr/>
        </p:nvSpPr>
        <p:spPr>
          <a:xfrm>
            <a:off x="8738686" y="3330017"/>
            <a:ext cx="2889493" cy="376992"/>
          </a:xfrm>
          <a:prstGeom prst="rect">
            <a:avLst/>
          </a:prstGeom>
          <a:noFill/>
        </p:spPr>
        <p:txBody>
          <a:bodyPr wrap="square" rtlCol="0">
            <a:spAutoFit/>
          </a:bodyPr>
          <a:lstStyle/>
          <a:p>
            <a:r>
              <a:rPr lang="de-AT" b="1" dirty="0" smtClean="0">
                <a:solidFill>
                  <a:srgbClr val="909C94"/>
                </a:solidFill>
              </a:rPr>
              <a:t> </a:t>
            </a:r>
            <a:endParaRPr lang="de-AT" b="1" dirty="0">
              <a:solidFill>
                <a:srgbClr val="909C94"/>
              </a:solidFill>
            </a:endParaRPr>
          </a:p>
        </p:txBody>
      </p:sp>
      <p:pic>
        <p:nvPicPr>
          <p:cNvPr id="41" name="Grafik 40"/>
          <p:cNvPicPr>
            <a:picLocks noChangeAspect="1"/>
          </p:cNvPicPr>
          <p:nvPr/>
        </p:nvPicPr>
        <p:blipFill>
          <a:blip r:embed="rId3"/>
          <a:stretch>
            <a:fillRect/>
          </a:stretch>
        </p:blipFill>
        <p:spPr>
          <a:xfrm>
            <a:off x="11182975" y="2473992"/>
            <a:ext cx="701101" cy="280440"/>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8685" y="2464038"/>
            <a:ext cx="1589067" cy="2003337"/>
          </a:xfrm>
          <a:prstGeom prst="rect">
            <a:avLst/>
          </a:prstGeom>
        </p:spPr>
      </p:pic>
      <p:sp>
        <p:nvSpPr>
          <p:cNvPr id="18" name="Textfeld 17">
            <a:extLst>
              <a:ext uri="{FF2B5EF4-FFF2-40B4-BE49-F238E27FC236}">
                <a16:creationId xmlns:a16="http://schemas.microsoft.com/office/drawing/2014/main" id="{34328C40-2E05-30D2-E711-49E868E24A27}"/>
              </a:ext>
            </a:extLst>
          </p:cNvPr>
          <p:cNvSpPr txBox="1"/>
          <p:nvPr/>
        </p:nvSpPr>
        <p:spPr>
          <a:xfrm>
            <a:off x="5245763" y="5137013"/>
            <a:ext cx="4527697" cy="369332"/>
          </a:xfrm>
          <a:prstGeom prst="rect">
            <a:avLst/>
          </a:prstGeom>
          <a:noFill/>
        </p:spPr>
        <p:txBody>
          <a:bodyPr wrap="square" rtlCol="0">
            <a:spAutoFit/>
          </a:bodyPr>
          <a:lstStyle/>
          <a:p>
            <a:r>
              <a:rPr lang="de-DE" b="1" dirty="0" smtClean="0">
                <a:solidFill>
                  <a:schemeClr val="bg2"/>
                </a:solidFill>
              </a:rPr>
              <a:t>Implikationen für Österreich</a:t>
            </a:r>
            <a:endParaRPr lang="de-DE" b="1" dirty="0">
              <a:solidFill>
                <a:schemeClr val="bg2"/>
              </a:solidFill>
            </a:endParaRPr>
          </a:p>
        </p:txBody>
      </p:sp>
    </p:spTree>
    <p:extLst>
      <p:ext uri="{BB962C8B-B14F-4D97-AF65-F5344CB8AC3E}">
        <p14:creationId xmlns:p14="http://schemas.microsoft.com/office/powerpoint/2010/main" val="102952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solidFill>
            <a:srgbClr val="82D7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sz="3000" b="1" dirty="0"/>
              <a:t>Überblick &amp; Datenlage</a:t>
            </a:r>
          </a:p>
        </p:txBody>
      </p:sp>
    </p:spTree>
    <p:extLst>
      <p:ext uri="{BB962C8B-B14F-4D97-AF65-F5344CB8AC3E}">
        <p14:creationId xmlns:p14="http://schemas.microsoft.com/office/powerpoint/2010/main" val="491601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Cannabiskonsum in Österreich</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Bericht zur Drogensituation 2023</a:t>
            </a:r>
            <a:endParaRPr lang="de-AT" dirty="0"/>
          </a:p>
        </p:txBody>
      </p:sp>
      <p:pic>
        <p:nvPicPr>
          <p:cNvPr id="5" name="Grafik 4"/>
          <p:cNvPicPr>
            <a:picLocks noChangeAspect="1"/>
          </p:cNvPicPr>
          <p:nvPr/>
        </p:nvPicPr>
        <p:blipFill>
          <a:blip r:embed="rId2"/>
          <a:stretch>
            <a:fillRect/>
          </a:stretch>
        </p:blipFill>
        <p:spPr>
          <a:xfrm>
            <a:off x="5251446" y="1221288"/>
            <a:ext cx="6003294" cy="4528436"/>
          </a:xfrm>
          <a:prstGeom prst="rect">
            <a:avLst/>
          </a:prstGeom>
        </p:spPr>
      </p:pic>
      <p:sp>
        <p:nvSpPr>
          <p:cNvPr id="4" name="Textplatzhalter 3"/>
          <p:cNvSpPr>
            <a:spLocks noGrp="1"/>
          </p:cNvSpPr>
          <p:nvPr>
            <p:ph type="body" sz="quarter" idx="14"/>
          </p:nvPr>
        </p:nvSpPr>
        <p:spPr>
          <a:xfrm>
            <a:off x="334962" y="910340"/>
            <a:ext cx="4411605" cy="5360920"/>
          </a:xfrm>
        </p:spPr>
        <p:txBody>
          <a:bodyPr/>
          <a:lstStyle/>
          <a:p>
            <a:pPr marL="285750" indent="-285750">
              <a:buFont typeface="Arial" panose="020B0604020202020204" pitchFamily="34" charset="0"/>
              <a:buChar char="•"/>
            </a:pPr>
            <a:r>
              <a:rPr lang="de-AT" sz="1800" dirty="0" smtClean="0"/>
              <a:t>Die am häufigsten konsumierte illegale Substanz (Schätzung: ein Drittel bis die Hälfte der Erwachsenen hat Cannabis bereits konsumiert</a:t>
            </a:r>
            <a:r>
              <a:rPr lang="de-AT" sz="1800" dirty="0" smtClean="0"/>
              <a:t>).</a:t>
            </a:r>
            <a:endParaRPr lang="de-AT" sz="1800" dirty="0" smtClean="0"/>
          </a:p>
          <a:p>
            <a:pPr marL="285750" indent="-285750">
              <a:buFont typeface="Arial" panose="020B0604020202020204" pitchFamily="34" charset="0"/>
              <a:buChar char="•"/>
            </a:pPr>
            <a:r>
              <a:rPr lang="de-AT" sz="1800" dirty="0" smtClean="0"/>
              <a:t>Häufigste Konsumform: Cannabiskraut (von 98% konsumiert), danach Harz, </a:t>
            </a:r>
            <a:r>
              <a:rPr lang="de-AT" sz="1800" dirty="0" err="1" smtClean="0"/>
              <a:t>Edibles</a:t>
            </a:r>
            <a:r>
              <a:rPr lang="de-AT" sz="1800" dirty="0"/>
              <a:t> </a:t>
            </a:r>
            <a:r>
              <a:rPr lang="de-AT" sz="1800" dirty="0" smtClean="0"/>
              <a:t>und Öl. </a:t>
            </a:r>
          </a:p>
          <a:p>
            <a:pPr marL="285750" indent="-285750">
              <a:buFont typeface="Arial" panose="020B0604020202020204" pitchFamily="34" charset="0"/>
              <a:buChar char="•"/>
            </a:pPr>
            <a:r>
              <a:rPr lang="de-AT" sz="1800" dirty="0" smtClean="0"/>
              <a:t>Cannabis-Konsum beschränkt sich meist auf kurze Lebensphase bzw. auf Probierkonsum</a:t>
            </a:r>
          </a:p>
          <a:p>
            <a:pPr marL="285750" indent="-285750">
              <a:buFont typeface="Arial" panose="020B0604020202020204" pitchFamily="34" charset="0"/>
              <a:buChar char="•"/>
            </a:pPr>
            <a:r>
              <a:rPr lang="de-AT" sz="1800" dirty="0"/>
              <a:t>3% geben Konsum in den letzten 30 Tagen an. </a:t>
            </a:r>
            <a:endParaRPr lang="de-AT" sz="1800" dirty="0" smtClean="0"/>
          </a:p>
          <a:p>
            <a:pPr marL="285750" indent="-285750">
              <a:buFont typeface="Arial" panose="020B0604020202020204" pitchFamily="34" charset="0"/>
              <a:buChar char="•"/>
            </a:pPr>
            <a:r>
              <a:rPr lang="de-AT" sz="1800" dirty="0" smtClean="0"/>
              <a:t>Zahlen zeigen: längerfristig leicht ansteigender Anteil konsumerfahrener Personen zwischen 15 und 64 Jahren (aber kein ansteigender Konsum). </a:t>
            </a:r>
          </a:p>
          <a:p>
            <a:endParaRPr lang="de-AT" sz="1800" dirty="0" smtClean="0"/>
          </a:p>
          <a:p>
            <a:endParaRPr lang="de-AT" sz="1800" dirty="0" smtClean="0"/>
          </a:p>
          <a:p>
            <a:endParaRPr lang="de-AT" dirty="0"/>
          </a:p>
        </p:txBody>
      </p:sp>
    </p:spTree>
    <p:extLst>
      <p:ext uri="{BB962C8B-B14F-4D97-AF65-F5344CB8AC3E}">
        <p14:creationId xmlns:p14="http://schemas.microsoft.com/office/powerpoint/2010/main" val="2609079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Cannabiskonsum in Österreich</a:t>
            </a:r>
            <a:endParaRPr lang="de-AT" dirty="0"/>
          </a:p>
        </p:txBody>
      </p:sp>
      <p:sp>
        <p:nvSpPr>
          <p:cNvPr id="3" name="Textplatzhalter 2"/>
          <p:cNvSpPr>
            <a:spLocks noGrp="1"/>
          </p:cNvSpPr>
          <p:nvPr>
            <p:ph type="body" sz="quarter" idx="13"/>
          </p:nvPr>
        </p:nvSpPr>
        <p:spPr/>
        <p:txBody>
          <a:bodyPr>
            <a:normAutofit fontScale="92500" lnSpcReduction="10000"/>
          </a:bodyPr>
          <a:lstStyle/>
          <a:p>
            <a:r>
              <a:rPr lang="de-AT" dirty="0" smtClean="0"/>
              <a:t>Bericht zur Drogensituation 2023 </a:t>
            </a:r>
            <a:endParaRPr lang="de-AT" dirty="0"/>
          </a:p>
        </p:txBody>
      </p:sp>
      <p:sp>
        <p:nvSpPr>
          <p:cNvPr id="4" name="Textplatzhalter 3"/>
          <p:cNvSpPr>
            <a:spLocks noGrp="1"/>
          </p:cNvSpPr>
          <p:nvPr>
            <p:ph type="body" sz="quarter" idx="14"/>
          </p:nvPr>
        </p:nvSpPr>
        <p:spPr>
          <a:xfrm>
            <a:off x="334962" y="1554479"/>
            <a:ext cx="5317693" cy="4533169"/>
          </a:xfrm>
        </p:spPr>
        <p:txBody>
          <a:bodyPr/>
          <a:lstStyle/>
          <a:p>
            <a:pPr marL="285750" indent="-285750">
              <a:buFont typeface="Arial" panose="020B0604020202020204" pitchFamily="34" charset="0"/>
              <a:buChar char="•"/>
            </a:pPr>
            <a:r>
              <a:rPr lang="de-AT" sz="1800" b="1" dirty="0" smtClean="0"/>
              <a:t>Ein Fünftel </a:t>
            </a:r>
            <a:r>
              <a:rPr lang="de-AT" sz="1800" dirty="0" smtClean="0"/>
              <a:t>der Befragten Jugendlichen hat bereits Cannabis konsumiert – bei den meisten bleibt es bei ein- oder zweimaligem Probierkonsum.</a:t>
            </a:r>
          </a:p>
          <a:p>
            <a:pPr marL="285750" indent="-285750">
              <a:buFont typeface="Arial" panose="020B0604020202020204" pitchFamily="34" charset="0"/>
              <a:buChar char="•"/>
            </a:pPr>
            <a:r>
              <a:rPr lang="de-AT" sz="1800" dirty="0" smtClean="0"/>
              <a:t>Burschen weisen eine etwas höhere Rate als Mädchen auf.</a:t>
            </a:r>
          </a:p>
          <a:p>
            <a:pPr marL="285750" indent="-285750">
              <a:buFont typeface="Arial" panose="020B0604020202020204" pitchFamily="34" charset="0"/>
              <a:buChar char="•"/>
            </a:pPr>
            <a:r>
              <a:rPr lang="de-AT" sz="1800" dirty="0" smtClean="0"/>
              <a:t>Nur geringe Veränderungen im Zeitverlauf</a:t>
            </a:r>
          </a:p>
          <a:p>
            <a:pPr marL="285750" indent="-285750">
              <a:buFont typeface="Arial" panose="020B0604020202020204" pitchFamily="34" charset="0"/>
              <a:buChar char="•"/>
            </a:pPr>
            <a:r>
              <a:rPr lang="de-AT" sz="1800" dirty="0" smtClean="0"/>
              <a:t>ESPAD 2019: erstmal wurden synthetische </a:t>
            </a:r>
            <a:r>
              <a:rPr lang="de-AT" sz="1800" dirty="0" err="1" smtClean="0"/>
              <a:t>Cannabinoide</a:t>
            </a:r>
            <a:r>
              <a:rPr lang="de-AT" sz="1800" dirty="0" smtClean="0"/>
              <a:t> inkludiert (4%).</a:t>
            </a:r>
          </a:p>
          <a:p>
            <a:pPr marL="285750" indent="-285750">
              <a:buFont typeface="Arial" panose="020B0604020202020204" pitchFamily="34" charset="0"/>
              <a:buChar char="•"/>
            </a:pPr>
            <a:r>
              <a:rPr lang="de-AT" sz="1800" dirty="0"/>
              <a:t>B</a:t>
            </a:r>
            <a:r>
              <a:rPr lang="de-AT" sz="1800" dirty="0" smtClean="0"/>
              <a:t>ei den 15 – 24-Jährigen ist die Lebenszeitprävalenz 24%, Jahresprävalenz 17%, Monatsprävalenz 7% - niedrigere Wert als 2015 (</a:t>
            </a:r>
            <a:r>
              <a:rPr lang="de-AT" sz="1800" dirty="0" err="1"/>
              <a:t>Strizek</a:t>
            </a:r>
            <a:r>
              <a:rPr lang="de-AT" sz="1800" dirty="0"/>
              <a:t> et al. 2021b</a:t>
            </a:r>
            <a:r>
              <a:rPr lang="de-AT" sz="1800" dirty="0" smtClean="0"/>
              <a:t>).</a:t>
            </a:r>
            <a:endParaRPr lang="de-AT" sz="1800" dirty="0"/>
          </a:p>
        </p:txBody>
      </p:sp>
      <p:pic>
        <p:nvPicPr>
          <p:cNvPr id="5" name="Grafik 4"/>
          <p:cNvPicPr>
            <a:picLocks noChangeAspect="1"/>
          </p:cNvPicPr>
          <p:nvPr/>
        </p:nvPicPr>
        <p:blipFill>
          <a:blip r:embed="rId2"/>
          <a:stretch>
            <a:fillRect/>
          </a:stretch>
        </p:blipFill>
        <p:spPr>
          <a:xfrm>
            <a:off x="5896672" y="1330036"/>
            <a:ext cx="5619048" cy="4533333"/>
          </a:xfrm>
          <a:prstGeom prst="rect">
            <a:avLst/>
          </a:prstGeom>
        </p:spPr>
      </p:pic>
    </p:spTree>
    <p:extLst>
      <p:ext uri="{BB962C8B-B14F-4D97-AF65-F5344CB8AC3E}">
        <p14:creationId xmlns:p14="http://schemas.microsoft.com/office/powerpoint/2010/main" val="228278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3E3A-5F99-7486-6268-918D5A60BEFD}"/>
            </a:ext>
          </a:extLst>
        </p:cNvPr>
        <p:cNvGrpSpPr/>
        <p:nvPr/>
      </p:nvGrpSpPr>
      <p:grpSpPr>
        <a:xfrm>
          <a:off x="0" y="0"/>
          <a:ext cx="0" cy="0"/>
          <a:chOff x="0" y="0"/>
          <a:chExt cx="0" cy="0"/>
        </a:xfrm>
      </p:grpSpPr>
      <p:sp>
        <p:nvSpPr>
          <p:cNvPr id="9" name="Abgerundetes Rechteck 8">
            <a:extLst>
              <a:ext uri="{FF2B5EF4-FFF2-40B4-BE49-F238E27FC236}">
                <a16:creationId xmlns:a16="http://schemas.microsoft.com/office/drawing/2014/main" id="{C50F11DF-F979-512B-6F54-7A66566A5346}"/>
              </a:ext>
            </a:extLst>
          </p:cNvPr>
          <p:cNvSpPr/>
          <p:nvPr/>
        </p:nvSpPr>
        <p:spPr>
          <a:xfrm>
            <a:off x="0" y="2554382"/>
            <a:ext cx="8893479" cy="1716065"/>
          </a:xfrm>
          <a:prstGeom prst="roundRect">
            <a:avLst/>
          </a:prstGeom>
          <a:solidFill>
            <a:srgbClr val="82D7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sz="3000" b="1" dirty="0" smtClean="0"/>
              <a:t>Rechtliche Lage</a:t>
            </a:r>
            <a:endParaRPr lang="de-DE" sz="3000" b="1" dirty="0"/>
          </a:p>
        </p:txBody>
      </p:sp>
    </p:spTree>
    <p:extLst>
      <p:ext uri="{BB962C8B-B14F-4D97-AF65-F5344CB8AC3E}">
        <p14:creationId xmlns:p14="http://schemas.microsoft.com/office/powerpoint/2010/main" val="2863564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Rechtliche Lage in Österreich</a:t>
            </a:r>
            <a:endParaRPr lang="de-DE" dirty="0"/>
          </a:p>
        </p:txBody>
      </p:sp>
      <p:sp>
        <p:nvSpPr>
          <p:cNvPr id="4" name="Foliennummernplatzhalter 3"/>
          <p:cNvSpPr>
            <a:spLocks noGrp="1"/>
          </p:cNvSpPr>
          <p:nvPr>
            <p:ph type="sldNum" sz="quarter" idx="4294967295"/>
          </p:nvPr>
        </p:nvSpPr>
        <p:spPr>
          <a:xfrm>
            <a:off x="11004264" y="6341416"/>
            <a:ext cx="857536" cy="168275"/>
          </a:xfrm>
          <a:prstGeom prst="rect">
            <a:avLst/>
          </a:prstGeom>
        </p:spPr>
        <p:txBody>
          <a:bodyPr/>
          <a:lstStyle/>
          <a:p>
            <a:fld id="{6DD58E23-04B3-3D49-B751-244912192C4F}" type="slidenum">
              <a:rPr lang="de-AT" noProof="0" smtClean="0"/>
              <a:t>9</a:t>
            </a:fld>
            <a:endParaRPr lang="de-AT" noProof="0"/>
          </a:p>
        </p:txBody>
      </p:sp>
      <p:sp>
        <p:nvSpPr>
          <p:cNvPr id="5" name="Textplatzhalter 4"/>
          <p:cNvSpPr>
            <a:spLocks noGrp="1"/>
          </p:cNvSpPr>
          <p:nvPr>
            <p:ph type="body" sz="quarter" idx="13"/>
          </p:nvPr>
        </p:nvSpPr>
        <p:spPr/>
        <p:txBody>
          <a:bodyPr>
            <a:normAutofit fontScale="92500" lnSpcReduction="10000"/>
          </a:bodyPr>
          <a:lstStyle/>
          <a:p>
            <a:r>
              <a:rPr lang="de-AT" dirty="0" smtClean="0"/>
              <a:t>§27 SMG</a:t>
            </a:r>
            <a:endParaRPr lang="de-DE" dirty="0"/>
          </a:p>
        </p:txBody>
      </p:sp>
      <p:sp>
        <p:nvSpPr>
          <p:cNvPr id="7" name="Rechteck 6"/>
          <p:cNvSpPr/>
          <p:nvPr/>
        </p:nvSpPr>
        <p:spPr>
          <a:xfrm>
            <a:off x="292100" y="1326446"/>
            <a:ext cx="7442200" cy="4708981"/>
          </a:xfrm>
          <a:prstGeom prst="rect">
            <a:avLst/>
          </a:prstGeom>
        </p:spPr>
        <p:txBody>
          <a:bodyPr wrap="square">
            <a:spAutoFit/>
          </a:bodyPr>
          <a:lstStyle/>
          <a:p>
            <a:pPr algn="ctr"/>
            <a:r>
              <a:rPr lang="de-DE" sz="2000" dirty="0"/>
              <a:t>Cannabis ist im Suchtmittelgesetz erfasst. </a:t>
            </a:r>
            <a:r>
              <a:rPr lang="de-DE" sz="2000" b="1" dirty="0"/>
              <a:t>Jeder Umgang mit Cannabis ist verboten und strafbar</a:t>
            </a:r>
            <a:r>
              <a:rPr lang="de-DE" sz="2000" dirty="0"/>
              <a:t>: Erwerb, Besitz, Ein- und Ausfuhr, Überlassung an und Verschaffung für andere (Weitergabe und Verkauf</a:t>
            </a:r>
            <a:r>
              <a:rPr lang="de-DE" sz="2000" dirty="0" smtClean="0"/>
              <a:t>) </a:t>
            </a:r>
            <a:r>
              <a:rPr lang="de-DE" sz="2000" dirty="0"/>
              <a:t>sowie der Anbau</a:t>
            </a:r>
            <a:r>
              <a:rPr lang="de-DE" sz="2000" dirty="0" smtClean="0"/>
              <a:t>.</a:t>
            </a:r>
          </a:p>
          <a:p>
            <a:pPr algn="ctr"/>
            <a:r>
              <a:rPr lang="de-DE" sz="2000" dirty="0" smtClean="0"/>
              <a:t> </a:t>
            </a:r>
            <a:endParaRPr lang="de-DE" sz="2000" dirty="0"/>
          </a:p>
          <a:p>
            <a:pPr algn="ctr"/>
            <a:r>
              <a:rPr lang="de-DE" sz="2000" b="1" dirty="0"/>
              <a:t>Bei Cannabis gibt es, wie bei anderen illegalen Substanzen auch, keine erlaubte Menge für den Eigenbedarf, die legal und straffrei ist. </a:t>
            </a:r>
            <a:endParaRPr lang="de-DE" sz="2000" b="1" dirty="0" smtClean="0"/>
          </a:p>
          <a:p>
            <a:pPr algn="ctr"/>
            <a:endParaRPr lang="de-DE" sz="2000" b="1" dirty="0"/>
          </a:p>
          <a:p>
            <a:pPr algn="ctr"/>
            <a:r>
              <a:rPr lang="de-DE" sz="2000" b="1" dirty="0"/>
              <a:t>Nach dem </a:t>
            </a:r>
            <a:r>
              <a:rPr lang="de-AT" sz="2000" b="1" dirty="0"/>
              <a:t>Gesetz muss die Polizei immer reagieren</a:t>
            </a:r>
            <a:r>
              <a:rPr lang="de-AT" sz="2000" dirty="0"/>
              <a:t>, d.h. auch bei kleinen Mengen kommt es zu einer Anzeige.</a:t>
            </a:r>
            <a:r>
              <a:rPr lang="de-DE" sz="2000" dirty="0"/>
              <a:t> </a:t>
            </a:r>
            <a:endParaRPr lang="de-DE" sz="2000" dirty="0" smtClean="0"/>
          </a:p>
          <a:p>
            <a:pPr algn="ctr"/>
            <a:endParaRPr lang="de-DE" sz="2000" dirty="0"/>
          </a:p>
          <a:p>
            <a:pPr algn="ctr"/>
            <a:r>
              <a:rPr lang="de-DE" sz="2000" dirty="0" smtClean="0"/>
              <a:t>Der Konsum von Cannabis ist nicht explizit verboten, Besitz oder Erwerb jedoch schon.</a:t>
            </a:r>
          </a:p>
          <a:p>
            <a:pPr algn="ctr"/>
            <a:r>
              <a:rPr lang="de-DE" sz="2000" dirty="0" smtClean="0"/>
              <a:t> </a:t>
            </a:r>
            <a:endParaRPr lang="de-DE"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1838751"/>
            <a:ext cx="4254500" cy="283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7937500" y="4701143"/>
            <a:ext cx="3365500" cy="246221"/>
          </a:xfrm>
          <a:prstGeom prst="rect">
            <a:avLst/>
          </a:prstGeom>
          <a:noFill/>
        </p:spPr>
        <p:txBody>
          <a:bodyPr wrap="square" rtlCol="0">
            <a:spAutoFit/>
          </a:bodyPr>
          <a:lstStyle/>
          <a:p>
            <a:r>
              <a:rPr lang="de-AT" sz="1000" dirty="0" smtClean="0"/>
              <a:t>Bildquelle: www.unsplash.com</a:t>
            </a:r>
            <a:endParaRPr lang="de-DE" sz="1000" dirty="0"/>
          </a:p>
        </p:txBody>
      </p:sp>
    </p:spTree>
    <p:extLst>
      <p:ext uri="{BB962C8B-B14F-4D97-AF65-F5344CB8AC3E}">
        <p14:creationId xmlns:p14="http://schemas.microsoft.com/office/powerpoint/2010/main" val="2558179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SDW">
  <a:themeElements>
    <a:clrScheme name="PSD-SDW-SHW">
      <a:dk1>
        <a:srgbClr val="0C0C0C"/>
      </a:dk1>
      <a:lt1>
        <a:srgbClr val="FFFFFF"/>
      </a:lt1>
      <a:dk2>
        <a:srgbClr val="0C0C0C"/>
      </a:dk2>
      <a:lt2>
        <a:srgbClr val="FFFFFF"/>
      </a:lt2>
      <a:accent1>
        <a:srgbClr val="FF8C28"/>
      </a:accent1>
      <a:accent2>
        <a:srgbClr val="FFC828"/>
      </a:accent2>
      <a:accent3>
        <a:srgbClr val="82FF73"/>
      </a:accent3>
      <a:accent4>
        <a:srgbClr val="E0E0E0"/>
      </a:accent4>
      <a:accent5>
        <a:srgbClr val="2D2D2B"/>
      </a:accent5>
      <a:accent6>
        <a:srgbClr val="FF0000"/>
      </a:accent6>
      <a:hlink>
        <a:srgbClr val="6EAC1C"/>
      </a:hlink>
      <a:folHlink>
        <a:srgbClr val="B26B02"/>
      </a:folHlink>
    </a:clrScheme>
    <a:fontScheme name="Stadt Wien">
      <a:majorFont>
        <a:latin typeface="Wiener Melange Extra Bold"/>
        <a:ea typeface=""/>
        <a:cs typeface=""/>
      </a:majorFont>
      <a:minorFont>
        <a:latin typeface="Wiener Melange"/>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CA0206CF-55DA-B642-8CD2-EA5AC51E691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alt SDW">
  <a:themeElements>
    <a:clrScheme name="PSD-SDW-SHW">
      <a:dk1>
        <a:srgbClr val="0C0C0C"/>
      </a:dk1>
      <a:lt1>
        <a:srgbClr val="FFFFFF"/>
      </a:lt1>
      <a:dk2>
        <a:srgbClr val="0C0C0C"/>
      </a:dk2>
      <a:lt2>
        <a:srgbClr val="FFFFFF"/>
      </a:lt2>
      <a:accent1>
        <a:srgbClr val="FF8C28"/>
      </a:accent1>
      <a:accent2>
        <a:srgbClr val="FFC828"/>
      </a:accent2>
      <a:accent3>
        <a:srgbClr val="82FF73"/>
      </a:accent3>
      <a:accent4>
        <a:srgbClr val="E0E0E0"/>
      </a:accent4>
      <a:accent5>
        <a:srgbClr val="2D2D2B"/>
      </a:accent5>
      <a:accent6>
        <a:srgbClr val="FF0000"/>
      </a:accent6>
      <a:hlink>
        <a:srgbClr val="6EAC1C"/>
      </a:hlink>
      <a:folHlink>
        <a:srgbClr val="B26B02"/>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BDF17EB4-18EC-254A-8E77-F8103AB52D25}"/>
    </a:ext>
  </a:extLst>
</a:theme>
</file>

<file path=ppt/theme/theme3.xml><?xml version="1.0" encoding="utf-8"?>
<a:theme xmlns:a="http://schemas.openxmlformats.org/drawingml/2006/main" name="Titel PSD-SDW">
  <a:themeElements>
    <a:clrScheme name="PSD-SDW-SHW">
      <a:dk1>
        <a:srgbClr val="0C0C0C"/>
      </a:dk1>
      <a:lt1>
        <a:srgbClr val="FFFFFF"/>
      </a:lt1>
      <a:dk2>
        <a:srgbClr val="0C0C0C"/>
      </a:dk2>
      <a:lt2>
        <a:srgbClr val="FFFFFF"/>
      </a:lt2>
      <a:accent1>
        <a:srgbClr val="FF8C28"/>
      </a:accent1>
      <a:accent2>
        <a:srgbClr val="FFC828"/>
      </a:accent2>
      <a:accent3>
        <a:srgbClr val="82FF73"/>
      </a:accent3>
      <a:accent4>
        <a:srgbClr val="E0E0E0"/>
      </a:accent4>
      <a:accent5>
        <a:srgbClr val="2D2D2B"/>
      </a:accent5>
      <a:accent6>
        <a:srgbClr val="FF0000"/>
      </a:accent6>
      <a:hlink>
        <a:srgbClr val="6EAC1C"/>
      </a:hlink>
      <a:folHlink>
        <a:srgbClr val="B26B02"/>
      </a:folHlink>
    </a:clrScheme>
    <a:fontScheme name="Stadt Wien">
      <a:majorFont>
        <a:latin typeface="Wiener Melange Extra Bold"/>
        <a:ea typeface=""/>
        <a:cs typeface=""/>
      </a:majorFont>
      <a:minorFont>
        <a:latin typeface="Wiener Melange"/>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A33BBF00-7CAF-1F4A-A1FB-AEC601BE598C}"/>
    </a:ext>
  </a:extLst>
</a:theme>
</file>

<file path=ppt/theme/theme4.xml><?xml version="1.0" encoding="utf-8"?>
<a:theme xmlns:a="http://schemas.openxmlformats.org/drawingml/2006/main" name="Inhalt PSD-SDW">
  <a:themeElements>
    <a:clrScheme name="PSD-SDW-SHW">
      <a:dk1>
        <a:srgbClr val="0C0C0C"/>
      </a:dk1>
      <a:lt1>
        <a:srgbClr val="FFFFFF"/>
      </a:lt1>
      <a:dk2>
        <a:srgbClr val="0C0C0C"/>
      </a:dk2>
      <a:lt2>
        <a:srgbClr val="FFFFFF"/>
      </a:lt2>
      <a:accent1>
        <a:srgbClr val="FF8C28"/>
      </a:accent1>
      <a:accent2>
        <a:srgbClr val="FFC828"/>
      </a:accent2>
      <a:accent3>
        <a:srgbClr val="82FF73"/>
      </a:accent3>
      <a:accent4>
        <a:srgbClr val="E0E0E0"/>
      </a:accent4>
      <a:accent5>
        <a:srgbClr val="2D2D2B"/>
      </a:accent5>
      <a:accent6>
        <a:srgbClr val="FF0000"/>
      </a:accent6>
      <a:hlink>
        <a:srgbClr val="6EAC1C"/>
      </a:hlink>
      <a:folHlink>
        <a:srgbClr val="B26B02"/>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02244177-6CD6-4640-87D1-FB39A6369AA5}"/>
    </a:ext>
  </a:extLst>
</a:theme>
</file>

<file path=ppt/theme/theme5.xml><?xml version="1.0" encoding="utf-8"?>
<a:theme xmlns:a="http://schemas.openxmlformats.org/drawingml/2006/main" name="Titel SDW-SHW">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tadt Wien">
      <a:majorFont>
        <a:latin typeface="Wiener Melange Extra Bold"/>
        <a:ea typeface=""/>
        <a:cs typeface=""/>
      </a:majorFont>
      <a:minorFont>
        <a:latin typeface="Wiener Melange"/>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8EBEEFBD-C536-9442-BBAD-D79D33574B38}"/>
    </a:ext>
  </a:extLst>
</a:theme>
</file>

<file path=ppt/theme/theme6.xml><?xml version="1.0" encoding="utf-8"?>
<a:theme xmlns:a="http://schemas.openxmlformats.org/drawingml/2006/main" name="Inhalt SDW-SHW">
  <a:themeElements>
    <a:clrScheme name="PSD">
      <a:dk1>
        <a:srgbClr val="2C2C2B"/>
      </a:dk1>
      <a:lt1>
        <a:srgbClr val="FFFFFF"/>
      </a:lt1>
      <a:dk2>
        <a:srgbClr val="2C2C2B"/>
      </a:dk2>
      <a:lt2>
        <a:srgbClr val="FFFFFF"/>
      </a:lt2>
      <a:accent1>
        <a:srgbClr val="FF8C28"/>
      </a:accent1>
      <a:accent2>
        <a:srgbClr val="FFC828"/>
      </a:accent2>
      <a:accent3>
        <a:srgbClr val="82D773"/>
      </a:accent3>
      <a:accent4>
        <a:srgbClr val="E0E0E0"/>
      </a:accent4>
      <a:accent5>
        <a:srgbClr val="FF0000"/>
      </a:accent5>
      <a:accent6>
        <a:srgbClr val="FFFFFF"/>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F9485542-030E-F649-A85B-7559744B13D7}"/>
    </a:ext>
  </a:extLst>
</a:theme>
</file>

<file path=ppt/theme/theme7.xml><?xml version="1.0" encoding="utf-8"?>
<a:theme xmlns:a="http://schemas.openxmlformats.org/drawingml/2006/main" name="Titel PSD-Fonds">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Stadt Wien">
      <a:majorFont>
        <a:latin typeface="Wiener Melange Extra Bold"/>
        <a:ea typeface=""/>
        <a:cs typeface=""/>
      </a:majorFont>
      <a:minorFont>
        <a:latin typeface="Wiener Melange"/>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9474E77D-DBF1-7949-B462-1DDEE834C663}"/>
    </a:ext>
  </a:extLst>
</a:theme>
</file>

<file path=ppt/theme/theme8.xml><?xml version="1.0" encoding="utf-8"?>
<a:theme xmlns:a="http://schemas.openxmlformats.org/drawingml/2006/main" name="Inhalt PSD-Fonds">
  <a:themeElements>
    <a:clrScheme name="Custom 1">
      <a:dk1>
        <a:srgbClr val="292929"/>
      </a:dk1>
      <a:lt1>
        <a:srgbClr val="FFFFFF"/>
      </a:lt1>
      <a:dk2>
        <a:srgbClr val="292929"/>
      </a:dk2>
      <a:lt2>
        <a:srgbClr val="FFFFFF"/>
      </a:lt2>
      <a:accent1>
        <a:srgbClr val="FF5A64"/>
      </a:accent1>
      <a:accent2>
        <a:srgbClr val="AAAAFA"/>
      </a:accent2>
      <a:accent3>
        <a:srgbClr val="462346"/>
      </a:accent3>
      <a:accent4>
        <a:srgbClr val="82D2A0"/>
      </a:accent4>
      <a:accent5>
        <a:srgbClr val="E6C828"/>
      </a:accent5>
      <a:accent6>
        <a:srgbClr val="D6D1CA"/>
      </a:accent6>
      <a:hlink>
        <a:srgbClr val="FF0000"/>
      </a:hlink>
      <a:folHlink>
        <a:srgbClr val="FF0000"/>
      </a:folHlink>
    </a:clrScheme>
    <a:fontScheme name="Stadt Wien">
      <a:majorFont>
        <a:latin typeface="Wiener Melange Extra Bold"/>
        <a:ea typeface=""/>
        <a:cs typeface=""/>
      </a:majorFont>
      <a:minorFont>
        <a:latin typeface="Wiener Melange"/>
        <a:ea typeface=""/>
        <a:cs typeface=""/>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sdw-präsentationsvorlage" id="{32AC4DF5-655C-174B-B7BE-EB8FE0C49730}" vid="{0A7DDDA3-2E22-9442-B618-9CF1CC40E574}"/>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orgenrot 30%">
      <a:srgbClr val="FFCED1"/>
    </a:custClr>
    <a:custClr name="Flieder 30%">
      <a:srgbClr val="E6E5FE"/>
    </a:custClr>
    <a:custClr name="Abendstimmung 30%">
      <a:srgbClr val="C7BDC7"/>
    </a:custClr>
    <a:custClr name="Kuppelgrün 30%">
      <a:srgbClr val="DFE5E2"/>
    </a:custClr>
    <a:custClr name="Goldgelb 30%">
      <a:srgbClr val="F8EFBD"/>
    </a:custClr>
    <a:custClr name="Nebelgrau 30%">
      <a:srgbClr val="F3F1E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sdw-präsentationsvorlage</Template>
  <TotalTime>0</TotalTime>
  <Words>2935</Words>
  <Application>Microsoft Office PowerPoint</Application>
  <PresentationFormat>Breitbild</PresentationFormat>
  <Paragraphs>297</Paragraphs>
  <Slides>32</Slides>
  <Notes>12</Notes>
  <HiddenSlides>0</HiddenSlides>
  <MMClips>0</MMClips>
  <ScaleCrop>false</ScaleCrop>
  <HeadingPairs>
    <vt:vector size="6" baseType="variant">
      <vt:variant>
        <vt:lpstr>Verwendete Schriftarten</vt:lpstr>
      </vt:variant>
      <vt:variant>
        <vt:i4>4</vt:i4>
      </vt:variant>
      <vt:variant>
        <vt:lpstr>Design</vt:lpstr>
      </vt:variant>
      <vt:variant>
        <vt:i4>8</vt:i4>
      </vt:variant>
      <vt:variant>
        <vt:lpstr>Folientitel</vt:lpstr>
      </vt:variant>
      <vt:variant>
        <vt:i4>32</vt:i4>
      </vt:variant>
    </vt:vector>
  </HeadingPairs>
  <TitlesOfParts>
    <vt:vector size="44" baseType="lpstr">
      <vt:lpstr>Wiener Melange Extra Bold</vt:lpstr>
      <vt:lpstr>Arial</vt:lpstr>
      <vt:lpstr>Calibri</vt:lpstr>
      <vt:lpstr>Wiener Melange</vt:lpstr>
      <vt:lpstr>Titel SDW</vt:lpstr>
      <vt:lpstr>Inhalt SDW</vt:lpstr>
      <vt:lpstr>Titel PSD-SDW</vt:lpstr>
      <vt:lpstr>Inhalt PSD-SDW</vt:lpstr>
      <vt:lpstr>Titel SDW-SHW</vt:lpstr>
      <vt:lpstr>Inhalt SDW-SHW</vt:lpstr>
      <vt:lpstr>Titel PSD-Fonds</vt:lpstr>
      <vt:lpstr>Inhalt PSD-Fonds</vt:lpstr>
      <vt:lpstr>Cannabisregulierung in Deutschland </vt:lpstr>
      <vt:lpstr>Wer sind wir? </vt:lpstr>
      <vt:lpstr>Was tun wir? </vt:lpstr>
      <vt:lpstr>Themenüberblick</vt:lpstr>
      <vt:lpstr>PowerPoint-Präsentation</vt:lpstr>
      <vt:lpstr>Cannabiskonsum in Österreich</vt:lpstr>
      <vt:lpstr>Cannabiskonsum in Österreich</vt:lpstr>
      <vt:lpstr>PowerPoint-Präsentation</vt:lpstr>
      <vt:lpstr>Rechtliche Lage in Österreich</vt:lpstr>
      <vt:lpstr>Die rechtliche Lage in Deutschland seit April 2024</vt:lpstr>
      <vt:lpstr>Argumente für die Gesetzesänderung in Deutschland</vt:lpstr>
      <vt:lpstr>PowerPoint-Präsentation</vt:lpstr>
      <vt:lpstr>Eigenbesitz und Anbau </vt:lpstr>
      <vt:lpstr>Erwerb</vt:lpstr>
      <vt:lpstr>Konsum</vt:lpstr>
      <vt:lpstr>Anbauvereinigungen</vt:lpstr>
      <vt:lpstr>Anbauvereinigungen</vt:lpstr>
      <vt:lpstr>Jugendschutz in Cannabis Social Clubs</vt:lpstr>
      <vt:lpstr>Jugendschutz</vt:lpstr>
      <vt:lpstr>Strafrecht</vt:lpstr>
      <vt:lpstr>PowerPoint-Präsentation</vt:lpstr>
      <vt:lpstr>Kritik aus Deutschland an der neuen Gesetzgebung</vt:lpstr>
      <vt:lpstr>PowerPoint-Präsentation</vt:lpstr>
      <vt:lpstr>Suchtprävention in Deutschland</vt:lpstr>
      <vt:lpstr>Suchtprävention</vt:lpstr>
      <vt:lpstr>PowerPoint-Präsentation</vt:lpstr>
      <vt:lpstr>Cannabisregulierungen</vt:lpstr>
      <vt:lpstr>PowerPoint-Präsentation</vt:lpstr>
      <vt:lpstr>Implikationen der deutschen Cannabis-Regulierung für Österreich </vt:lpstr>
      <vt:lpstr>Implikationen der Cannabisregulierung in Deutschland auf Österreich</vt:lpstr>
      <vt:lpstr>Weiterführende Links</vt:lpstr>
      <vt:lpstr>PowerPoint-Präsentation</vt:lpstr>
    </vt:vector>
  </TitlesOfParts>
  <Company>Wien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Krainer Iris</dc:creator>
  <cp:lastModifiedBy>Krainer Iris</cp:lastModifiedBy>
  <cp:revision>83</cp:revision>
  <dcterms:created xsi:type="dcterms:W3CDTF">2024-05-08T12:40:46Z</dcterms:created>
  <dcterms:modified xsi:type="dcterms:W3CDTF">2024-05-16T08:39:28Z</dcterms:modified>
</cp:coreProperties>
</file>